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0" r:id="rId2"/>
    <p:sldId id="301" r:id="rId3"/>
    <p:sldId id="297" r:id="rId4"/>
    <p:sldId id="256" r:id="rId5"/>
    <p:sldId id="298" r:id="rId6"/>
    <p:sldId id="287" r:id="rId7"/>
    <p:sldId id="293" r:id="rId8"/>
    <p:sldId id="294" r:id="rId9"/>
    <p:sldId id="299" r:id="rId10"/>
    <p:sldId id="290" r:id="rId11"/>
    <p:sldId id="291" r:id="rId12"/>
    <p:sldId id="300" r:id="rId1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FFFFFF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3" autoAdjust="0"/>
    <p:restoredTop sz="94729" autoAdjust="0"/>
  </p:normalViewPr>
  <p:slideViewPr>
    <p:cSldViewPr>
      <p:cViewPr varScale="1">
        <p:scale>
          <a:sx n="148" d="100"/>
          <a:sy n="148" d="100"/>
        </p:scale>
        <p:origin x="-72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UMARINA_RA\Desktop\&#1042;&#1086;&#1089;&#1090;&#1086;&#1095;&#1085;&#1099;&#1081;_&#1086;&#1073;&#1093;&#1086;&#1076;_&#1090;&#1072;&#1088;&#1080;&#1092;_&#1076;&#1083;&#1103;_&#1089;&#1090;&#1088;&#1072;&#1090;&#1077;&#1075;&#1080;&#1095;&#1077;&#1089;&#1082;&#1086;&#1081;_&#1089;&#1077;&#1089;&#1089;&#1080;&#1080;__16_&#1064;&#1083;&#1102;&#1079;&#1086;&#1074;_70%25_&#1082;&#1072;&#1087;_&#1075;&#1088;&#1072;&#1085;&#1090;&#1072;_3,5%20&#1088;&#1091;&#1073;.%20&#1090;&#1072;&#1088;&#1080;&#1092;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1.48141278684547E-2"/>
                  <c:y val="-9.2683296562376463E-2"/>
                </c:manualLayout>
              </c:layout>
              <c:tx>
                <c:rich>
                  <a:bodyPr/>
                  <a:lstStyle/>
                  <a:p>
                    <a:r>
                      <a:rPr lang="en-US" sz="85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rPr>
                      <a:t>60,5%</a:t>
                    </a:r>
                    <a:endParaRPr lang="en-US" sz="850" b="1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073555623990969E-3"/>
                  <c:y val="5.2032440382909689E-2"/>
                </c:manualLayout>
              </c:layout>
              <c:spPr/>
              <c:txPr>
                <a:bodyPr/>
                <a:lstStyle/>
                <a:p>
                  <a:pPr>
                    <a:defRPr sz="85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7036777811995524E-3"/>
                  <c:y val="-3.414628900128442E-2"/>
                </c:manualLayout>
              </c:layout>
              <c:tx>
                <c:rich>
                  <a:bodyPr/>
                  <a:lstStyle/>
                  <a:p>
                    <a:r>
                      <a:rPr lang="en-US" sz="850" b="1" dirty="0" smtClean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rPr>
                      <a:t>3,5%</a:t>
                    </a:r>
                    <a:endParaRPr lang="en-US" sz="850" b="1" dirty="0">
                      <a:solidFill>
                        <a:srgbClr val="FFFFFF"/>
                      </a:solidFill>
                      <a:latin typeface="Arial" pitchFamily="34" charset="0"/>
                      <a:cs typeface="Arial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0.60500000000000065</c:v>
                </c:pt>
                <c:pt idx="1">
                  <c:v>0.36000000000000032</c:v>
                </c:pt>
                <c:pt idx="2" formatCode="0.00%">
                  <c:v>3.500000000000001E-2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41051489195523E-2"/>
          <c:y val="7.087264481088501E-2"/>
          <c:w val="0.95262808006949951"/>
          <c:h val="0.74358334699819661"/>
        </c:manualLayout>
      </c:layout>
      <c:areaChart>
        <c:grouping val="stacked"/>
        <c:varyColors val="0"/>
        <c:ser>
          <c:idx val="5"/>
          <c:order val="1"/>
          <c:tx>
            <c:strRef>
              <c:f>График!$B$4</c:f>
              <c:strCache>
                <c:ptCount val="1"/>
                <c:pt idx="0">
                  <c:v>Инвестиционный платеж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cat>
            <c:numRef>
              <c:f>График!$H$1:$AH$1</c:f>
              <c:numCache>
                <c:formatCode>General</c:formatCode>
                <c:ptCount val="2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</c:numCache>
            </c:numRef>
          </c:cat>
          <c:val>
            <c:numRef>
              <c:f>График!$H$4:$AH$4</c:f>
              <c:numCache>
                <c:formatCode>_-* #,##0.0_р_._-;\-* #,##0.0_р_._-;_-* "-"??_р_._-;_-@_-</c:formatCode>
                <c:ptCount val="27"/>
                <c:pt idx="0">
                  <c:v>2.3077147326751404</c:v>
                </c:pt>
                <c:pt idx="1">
                  <c:v>2.3045773484312524</c:v>
                </c:pt>
                <c:pt idx="2">
                  <c:v>2.3010634780780777</c:v>
                </c:pt>
                <c:pt idx="3">
                  <c:v>2.2971279432825806</c:v>
                </c:pt>
                <c:pt idx="4">
                  <c:v>2.292720144311561</c:v>
                </c:pt>
                <c:pt idx="5">
                  <c:v>2.2877834094640481</c:v>
                </c:pt>
                <c:pt idx="6">
                  <c:v>2.2822542664348342</c:v>
                </c:pt>
                <c:pt idx="7">
                  <c:v>2.2760616262421114</c:v>
                </c:pt>
                <c:pt idx="8">
                  <c:v>2.2691258692262646</c:v>
                </c:pt>
                <c:pt idx="9">
                  <c:v>2.2613578213685201</c:v>
                </c:pt>
                <c:pt idx="10">
                  <c:v>2.2577707767805513</c:v>
                </c:pt>
                <c:pt idx="11">
                  <c:v>1.4958680131828326</c:v>
                </c:pt>
                <c:pt idx="12">
                  <c:v>0.80471726924121156</c:v>
                </c:pt>
                <c:pt idx="13">
                  <c:v>0.8036202735891127</c:v>
                </c:pt>
                <c:pt idx="14">
                  <c:v>0.80232581871961761</c:v>
                </c:pt>
                <c:pt idx="15">
                  <c:v>0.8007983619736222</c:v>
                </c:pt>
                <c:pt idx="16">
                  <c:v>0.79899596301334863</c:v>
                </c:pt>
                <c:pt idx="17">
                  <c:v>0.79686913224022471</c:v>
                </c:pt>
                <c:pt idx="18">
                  <c:v>0.79435947192793521</c:v>
                </c:pt>
                <c:pt idx="19">
                  <c:v>0.79139807275944263</c:v>
                </c:pt>
                <c:pt idx="20">
                  <c:v>0.78790362174061557</c:v>
                </c:pt>
                <c:pt idx="21">
                  <c:v>0.78378016953840079</c:v>
                </c:pt>
                <c:pt idx="22">
                  <c:v>0.77891449593978834</c:v>
                </c:pt>
                <c:pt idx="23">
                  <c:v>0.77317300109342402</c:v>
                </c:pt>
                <c:pt idx="24">
                  <c:v>0.76639803717471966</c:v>
                </c:pt>
                <c:pt idx="25">
                  <c:v>0.758403579750631</c:v>
                </c:pt>
                <c:pt idx="26">
                  <c:v>0.74897011999022278</c:v>
                </c:pt>
              </c:numCache>
            </c:numRef>
          </c:val>
        </c:ser>
        <c:ser>
          <c:idx val="0"/>
          <c:order val="2"/>
          <c:tx>
            <c:strRef>
              <c:f>График!$B$3</c:f>
              <c:strCache>
                <c:ptCount val="1"/>
                <c:pt idx="0">
                  <c:v>Эксплуатационный плтеж (с НДС)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cat>
            <c:numRef>
              <c:f>График!$H$1:$AH$1</c:f>
              <c:numCache>
                <c:formatCode>General</c:formatCode>
                <c:ptCount val="2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</c:numCache>
            </c:numRef>
          </c:cat>
          <c:val>
            <c:numRef>
              <c:f>График!$H$3:$AH$3</c:f>
              <c:numCache>
                <c:formatCode>_-* #,##0.0_р_._-;\-* #,##0.0_р_._-;_-* "-"??_р_._-;_-@_-</c:formatCode>
                <c:ptCount val="27"/>
                <c:pt idx="0">
                  <c:v>0.47270543685305644</c:v>
                </c:pt>
                <c:pt idx="1">
                  <c:v>0.55637412168188494</c:v>
                </c:pt>
                <c:pt idx="2">
                  <c:v>0.56749055939890003</c:v>
                </c:pt>
                <c:pt idx="3">
                  <c:v>0.65114137985587772</c:v>
                </c:pt>
                <c:pt idx="4">
                  <c:v>0.66415316273636726</c:v>
                </c:pt>
                <c:pt idx="5">
                  <c:v>0.75265864224111556</c:v>
                </c:pt>
                <c:pt idx="6">
                  <c:v>0.76770077036931272</c:v>
                </c:pt>
                <c:pt idx="7">
                  <c:v>0.86131663384975832</c:v>
                </c:pt>
                <c:pt idx="8">
                  <c:v>0.87853192181013096</c:v>
                </c:pt>
                <c:pt idx="9">
                  <c:v>1.0032193062498498</c:v>
                </c:pt>
                <c:pt idx="10">
                  <c:v>1.0232726476582255</c:v>
                </c:pt>
                <c:pt idx="11">
                  <c:v>1.0437270558947676</c:v>
                </c:pt>
                <c:pt idx="12">
                  <c:v>1.0645905522960404</c:v>
                </c:pt>
                <c:pt idx="13">
                  <c:v>1.0858713186253306</c:v>
                </c:pt>
                <c:pt idx="14">
                  <c:v>1.1075777002812299</c:v>
                </c:pt>
                <c:pt idx="15">
                  <c:v>1.1297182095702245</c:v>
                </c:pt>
                <c:pt idx="16">
                  <c:v>1.1523015290450158</c:v>
                </c:pt>
                <c:pt idx="17">
                  <c:v>1.175336514909284</c:v>
                </c:pt>
                <c:pt idx="18">
                  <c:v>1.198832200490848</c:v>
                </c:pt>
                <c:pt idx="19">
                  <c:v>1.2227977997840418</c:v>
                </c:pt>
                <c:pt idx="20">
                  <c:v>1.2472427110630999</c:v>
                </c:pt>
                <c:pt idx="21">
                  <c:v>1.2721765205677482</c:v>
                </c:pt>
                <c:pt idx="22">
                  <c:v>1.2976090062624637</c:v>
                </c:pt>
                <c:pt idx="23">
                  <c:v>1.3235501416711062</c:v>
                </c:pt>
                <c:pt idx="24">
                  <c:v>1.3500100997878981</c:v>
                </c:pt>
                <c:pt idx="25">
                  <c:v>1.3769992570670198</c:v>
                </c:pt>
                <c:pt idx="26">
                  <c:v>1.4045281974917516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644352"/>
        <c:axId val="39264640"/>
      </c:areaChart>
      <c:lineChart>
        <c:grouping val="standard"/>
        <c:varyColors val="0"/>
        <c:ser>
          <c:idx val="3"/>
          <c:order val="0"/>
          <c:tx>
            <c:strRef>
              <c:f>График!$B$2</c:f>
              <c:strCache>
                <c:ptCount val="1"/>
                <c:pt idx="0">
                  <c:v>Доход от сбора платы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График!$H$1:$AH$1</c:f>
              <c:numCache>
                <c:formatCode>General</c:formatCode>
                <c:ptCount val="27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</c:numCache>
            </c:numRef>
          </c:cat>
          <c:val>
            <c:numRef>
              <c:f>График!$H$2:$AH$2</c:f>
              <c:numCache>
                <c:formatCode>_-* #,##0.0_р_._-;\-* #,##0.0_р_._-;_-* "-"??_р_._-;_-@_-</c:formatCode>
                <c:ptCount val="27"/>
                <c:pt idx="0">
                  <c:v>2.9443785683445411</c:v>
                </c:pt>
                <c:pt idx="1">
                  <c:v>3.1151565476836152</c:v>
                </c:pt>
                <c:pt idx="2">
                  <c:v>3.2727834689964217</c:v>
                </c:pt>
                <c:pt idx="3">
                  <c:v>3.4383863125276242</c:v>
                </c:pt>
                <c:pt idx="4">
                  <c:v>3.6222655603797169</c:v>
                </c:pt>
                <c:pt idx="5">
                  <c:v>3.7951545141345622</c:v>
                </c:pt>
                <c:pt idx="6">
                  <c:v>3.9871893325497716</c:v>
                </c:pt>
                <c:pt idx="7">
                  <c:v>4.1889411127767895</c:v>
                </c:pt>
                <c:pt idx="8">
                  <c:v>4.4129587975574855</c:v>
                </c:pt>
                <c:pt idx="9">
                  <c:v>4.6235871506572641</c:v>
                </c:pt>
                <c:pt idx="10">
                  <c:v>4.8575406604805655</c:v>
                </c:pt>
                <c:pt idx="11">
                  <c:v>5.1033322179008875</c:v>
                </c:pt>
                <c:pt idx="12">
                  <c:v>5.3762500358749934</c:v>
                </c:pt>
                <c:pt idx="13">
                  <c:v>5.6328558060298466</c:v>
                </c:pt>
                <c:pt idx="14">
                  <c:v>5.9178783098149976</c:v>
                </c:pt>
                <c:pt idx="15">
                  <c:v>6.2173229522916404</c:v>
                </c:pt>
                <c:pt idx="16">
                  <c:v>6.5498151635232853</c:v>
                </c:pt>
                <c:pt idx="17">
                  <c:v>6.8624346200576376</c:v>
                </c:pt>
                <c:pt idx="18">
                  <c:v>7.2096738118326495</c:v>
                </c:pt>
                <c:pt idx="19">
                  <c:v>7.57448330671133</c:v>
                </c:pt>
                <c:pt idx="20">
                  <c:v>7.9795542227488161</c:v>
                </c:pt>
                <c:pt idx="21">
                  <c:v>8.3604144214297662</c:v>
                </c:pt>
                <c:pt idx="22">
                  <c:v>8.7834513911540331</c:v>
                </c:pt>
                <c:pt idx="23">
                  <c:v>9.2278940315464286</c:v>
                </c:pt>
                <c:pt idx="24">
                  <c:v>9.721386635212653</c:v>
                </c:pt>
                <c:pt idx="25">
                  <c:v>10.185383638301539</c:v>
                </c:pt>
                <c:pt idx="26">
                  <c:v>10.700764050399597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44352"/>
        <c:axId val="39264640"/>
      </c:lineChart>
      <c:catAx>
        <c:axId val="386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9264640"/>
        <c:crosses val="autoZero"/>
        <c:auto val="1"/>
        <c:lblAlgn val="ctr"/>
        <c:lblOffset val="100"/>
        <c:tickLblSkip val="1"/>
        <c:noMultiLvlLbl val="0"/>
      </c:catAx>
      <c:valAx>
        <c:axId val="39264640"/>
        <c:scaling>
          <c:orientation val="minMax"/>
          <c:min val="0"/>
        </c:scaling>
        <c:delete val="0"/>
        <c:axPos val="l"/>
        <c:numFmt formatCode="_-* #,##0.0_р_._-;\-* #,##0.0_р_._-;_-* &quot;-&quot;??_р_._-;_-@_-" sourceLinked="1"/>
        <c:majorTickMark val="none"/>
        <c:minorTickMark val="none"/>
        <c:tickLblPos val="nextTo"/>
        <c:crossAx val="3864435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6.9491736591978395E-2"/>
          <c:y val="0.9278550231369459"/>
          <c:w val="0.79335337589798705"/>
          <c:h val="7.2144976863054072E-2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900">
          <a:latin typeface="Arial Narrow" pitchFamily="34" charset="0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D2371C-0F31-47C2-803E-569DF45805E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848378-9403-4C4F-85E5-C4A8F998BC20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Достижение значений индикаторов Транспортной стратегии Российской Федерации</a:t>
          </a:r>
          <a:endParaRPr lang="en-US" sz="1400" b="1" dirty="0" smtClean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pPr algn="ctr"/>
          <a:endParaRPr lang="ru-RU" sz="1400" b="1" dirty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BBE58BBF-11B3-461F-A1F9-7A5F9B88C546}" type="parTrans" cxnId="{6B3B5F46-04F2-4309-A657-91FAEDAFA26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17976C67-5DCA-4509-93F1-882940A2E869}" type="sibTrans" cxnId="{6B3B5F46-04F2-4309-A657-91FAEDAFA268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E962E68D-0EA6-49C1-8B04-D4276151C803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снижение протяженности участков транспортной сети, обслуживающих движение в режиме перегрузки;</a:t>
          </a:r>
        </a:p>
      </dgm:t>
    </dgm:pt>
    <dgm:pt modelId="{4D90F021-AEE4-44BD-9C9D-F629F56C5C6C}" type="parTrans" cxnId="{584022EE-FB95-4C71-9CFE-D3F4BB71E096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DBE6A155-83EA-4F99-9A6E-0F28830714B7}" type="sibTrans" cxnId="{584022EE-FB95-4C71-9CFE-D3F4BB71E096}">
      <dgm:prSet/>
      <dgm:spPr/>
      <dgm:t>
        <a:bodyPr/>
        <a:lstStyle/>
        <a:p>
          <a:endParaRPr lang="ru-RU" sz="160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8634068A-940C-A849-A7D8-3342F8463BB6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Достижение значений показателей госпрограммы «Развитие транспортной системы Удмуртской Республики»</a:t>
          </a:r>
          <a:endParaRPr lang="ru-RU" sz="1400" b="1" dirty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3F353388-9645-724B-A099-32FA3C1D0549}" type="parTrans" cxnId="{03E91F82-B38C-9842-9BAA-56F5C66D07D7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4644EE7D-28DE-AA4C-887C-14365FDBC3B1}" type="sibTrans" cxnId="{03E91F82-B38C-9842-9BAA-56F5C66D07D7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A85813F8-C9D5-514F-A57C-1B6F8E657720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Выполнение показателей социально – экономического развития</a:t>
          </a:r>
          <a:endParaRPr lang="ru-RU" sz="1400" b="1" dirty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7D3543E1-2B7B-8340-8F8B-A6C92511E46B}" type="parTrans" cxnId="{C6B0F52B-4292-A342-A7CA-8CC333D6CB0F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16447660-AAA1-924F-A156-F5284B76F7DE}" type="sibTrans" cxnId="{C6B0F52B-4292-A342-A7CA-8CC333D6CB0F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4E6608F7-71EE-3244-8393-E83017DB128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- ввод в эксплуатацию  нового объекта транспортной инфраструктуры.</a:t>
          </a:r>
          <a:endParaRPr lang="en-US" sz="1400" dirty="0" smtClean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  <a:p>
          <a:endParaRPr lang="en-US" sz="1600" dirty="0" smtClean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endParaRPr lang="ru-RU" sz="16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CD687138-535C-0E46-B8A0-D922BA0A3649}" type="parTrans" cxnId="{E8E54F05-1C16-364B-89BC-E7A936FA89C4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4A0CAAB0-43F9-E346-A275-7221E9BFE597}" type="sibTrans" cxnId="{E8E54F05-1C16-364B-89BC-E7A936FA89C4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F523E339-CEB3-6947-97F5-39010EC8D6FC}">
      <dgm:prSet phldrT="[Текст]" custT="1"/>
      <dgm:spPr/>
      <dgm:t>
        <a:bodyPr/>
        <a:lstStyle/>
        <a:p>
          <a:pPr algn="just"/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</a:t>
          </a:r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прирост протяженности автомобильных дорог общего пользования регионального или межмуниципального значения, соответствующих нормативным требованиям к транспортно-эксплуатационным показателям в Удмуртской Республике</a:t>
          </a:r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;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B8595CD2-74E4-704A-8A33-D2745AF2804C}" type="parTrans" cxnId="{DEC6F829-77EB-4341-B83E-EF2FE362EE34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C6492580-9169-C74C-B900-619CBDFFA18A}" type="sibTrans" cxnId="{DEC6F829-77EB-4341-B83E-EF2FE362EE34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2C5FE4D8-D4F0-D048-A3AC-B832A2883AA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повышение безопасности дорожного движения;</a:t>
          </a:r>
          <a:endParaRPr lang="ru-RU" sz="14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gm:t>
    </dgm:pt>
    <dgm:pt modelId="{B6DE7424-C3E9-FE4C-86E8-8FACDFBABB4E}" type="parTrans" cxnId="{FE3068B0-2546-E844-A44E-C858A134B721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81E2AB79-66F3-3D4F-B462-DB72FCEF608C}" type="sibTrans" cxnId="{FE3068B0-2546-E844-A44E-C858A134B721}">
      <dgm:prSet/>
      <dgm:spPr/>
      <dgm:t>
        <a:bodyPr/>
        <a:lstStyle/>
        <a:p>
          <a:endParaRPr lang="ru-RU" sz="1600">
            <a:latin typeface="Arial"/>
            <a:cs typeface="Arial"/>
          </a:endParaRPr>
        </a:p>
      </dgm:t>
    </dgm:pt>
    <dgm:pt modelId="{4F731606-58FF-4C8E-90A1-344DFF253784}" type="pres">
      <dgm:prSet presAssocID="{CBD2371C-0F31-47C2-803E-569DF45805E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97BF286-FA3D-4C84-9722-23F4E5A6A832}" type="pres">
      <dgm:prSet presAssocID="{13848378-9403-4C4F-85E5-C4A8F998BC20}" presName="thickLine" presStyleLbl="alignNode1" presStyleIdx="0" presStyleCnt="3"/>
      <dgm:spPr/>
    </dgm:pt>
    <dgm:pt modelId="{062D58DF-8A06-43C0-AE9D-1365B05BF166}" type="pres">
      <dgm:prSet presAssocID="{13848378-9403-4C4F-85E5-C4A8F998BC20}" presName="horz1" presStyleCnt="0"/>
      <dgm:spPr/>
    </dgm:pt>
    <dgm:pt modelId="{A84B28BF-9F36-4582-B7B6-49F1578F5A92}" type="pres">
      <dgm:prSet presAssocID="{13848378-9403-4C4F-85E5-C4A8F998BC20}" presName="tx1" presStyleLbl="revTx" presStyleIdx="0" presStyleCnt="7" custScaleX="108696"/>
      <dgm:spPr/>
      <dgm:t>
        <a:bodyPr/>
        <a:lstStyle/>
        <a:p>
          <a:endParaRPr lang="ru-RU"/>
        </a:p>
      </dgm:t>
    </dgm:pt>
    <dgm:pt modelId="{A7E85F1B-C7AA-4E15-9E86-99F8106BEED5}" type="pres">
      <dgm:prSet presAssocID="{13848378-9403-4C4F-85E5-C4A8F998BC20}" presName="vert1" presStyleCnt="0"/>
      <dgm:spPr/>
    </dgm:pt>
    <dgm:pt modelId="{6F9D6FB1-158E-4C47-9465-C99894CC48E6}" type="pres">
      <dgm:prSet presAssocID="{E962E68D-0EA6-49C1-8B04-D4276151C803}" presName="vertSpace2a" presStyleCnt="0"/>
      <dgm:spPr/>
    </dgm:pt>
    <dgm:pt modelId="{BF237DA6-3929-40F6-994B-AEA8545788CC}" type="pres">
      <dgm:prSet presAssocID="{E962E68D-0EA6-49C1-8B04-D4276151C803}" presName="horz2" presStyleCnt="0"/>
      <dgm:spPr/>
    </dgm:pt>
    <dgm:pt modelId="{4BE63EEF-D46D-4A45-8405-7B4D8ACA104F}" type="pres">
      <dgm:prSet presAssocID="{E962E68D-0EA6-49C1-8B04-D4276151C803}" presName="horzSpace2" presStyleCnt="0"/>
      <dgm:spPr/>
    </dgm:pt>
    <dgm:pt modelId="{20DBED02-6FF4-4610-B07C-E7E292ADF778}" type="pres">
      <dgm:prSet presAssocID="{E962E68D-0EA6-49C1-8B04-D4276151C803}" presName="tx2" presStyleLbl="revTx" presStyleIdx="1" presStyleCnt="7"/>
      <dgm:spPr/>
      <dgm:t>
        <a:bodyPr/>
        <a:lstStyle/>
        <a:p>
          <a:endParaRPr lang="ru-RU"/>
        </a:p>
      </dgm:t>
    </dgm:pt>
    <dgm:pt modelId="{E41CECCC-4771-4041-8304-793FB63869DC}" type="pres">
      <dgm:prSet presAssocID="{E962E68D-0EA6-49C1-8B04-D4276151C803}" presName="vert2" presStyleCnt="0"/>
      <dgm:spPr/>
    </dgm:pt>
    <dgm:pt modelId="{466427FE-F2D7-422A-AFD9-176243355374}" type="pres">
      <dgm:prSet presAssocID="{E962E68D-0EA6-49C1-8B04-D4276151C803}" presName="thinLine2b" presStyleLbl="callout" presStyleIdx="0" presStyleCnt="4" custLinFactY="-89994" custLinFactNeighborX="394" custLinFactNeighborY="-100000"/>
      <dgm:spPr/>
    </dgm:pt>
    <dgm:pt modelId="{910A62F5-C395-4F63-A9F8-406D1736E675}" type="pres">
      <dgm:prSet presAssocID="{E962E68D-0EA6-49C1-8B04-D4276151C803}" presName="vertSpace2b" presStyleCnt="0"/>
      <dgm:spPr/>
    </dgm:pt>
    <dgm:pt modelId="{3EC1F8AE-4A72-DC42-9F97-A9BCD175E89C}" type="pres">
      <dgm:prSet presAssocID="{4E6608F7-71EE-3244-8393-E83017DB1284}" presName="horz2" presStyleCnt="0"/>
      <dgm:spPr/>
    </dgm:pt>
    <dgm:pt modelId="{728E7C5C-7EDE-7444-967F-187C0D0B4063}" type="pres">
      <dgm:prSet presAssocID="{4E6608F7-71EE-3244-8393-E83017DB1284}" presName="horzSpace2" presStyleCnt="0"/>
      <dgm:spPr/>
    </dgm:pt>
    <dgm:pt modelId="{8D5CC77A-3513-A141-A534-06F0E6D8BAA5}" type="pres">
      <dgm:prSet presAssocID="{4E6608F7-71EE-3244-8393-E83017DB1284}" presName="tx2" presStyleLbl="revTx" presStyleIdx="2" presStyleCnt="7"/>
      <dgm:spPr/>
      <dgm:t>
        <a:bodyPr/>
        <a:lstStyle/>
        <a:p>
          <a:endParaRPr lang="ru-RU"/>
        </a:p>
      </dgm:t>
    </dgm:pt>
    <dgm:pt modelId="{D1B358AF-35B2-3040-BEDC-8ACCC4EE4780}" type="pres">
      <dgm:prSet presAssocID="{4E6608F7-71EE-3244-8393-E83017DB1284}" presName="vert2" presStyleCnt="0"/>
      <dgm:spPr/>
    </dgm:pt>
    <dgm:pt modelId="{9FD7B236-D053-D141-B757-E6D2BF729451}" type="pres">
      <dgm:prSet presAssocID="{4E6608F7-71EE-3244-8393-E83017DB1284}" presName="thinLine2b" presStyleLbl="callout" presStyleIdx="1" presStyleCnt="4" custLinFactY="-112952" custLinFactNeighborX="1659" custLinFactNeighborY="-200000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D8691365-F260-0349-B809-E0DE5C2B3118}" type="pres">
      <dgm:prSet presAssocID="{4E6608F7-71EE-3244-8393-E83017DB1284}" presName="vertSpace2b" presStyleCnt="0"/>
      <dgm:spPr/>
    </dgm:pt>
    <dgm:pt modelId="{9DEADE4A-3FBE-B84C-8515-15C60D3CFB30}" type="pres">
      <dgm:prSet presAssocID="{8634068A-940C-A849-A7D8-3342F8463BB6}" presName="thickLine" presStyleLbl="alignNode1" presStyleIdx="1" presStyleCnt="3" custLinFactNeighborY="-8369"/>
      <dgm:spPr/>
    </dgm:pt>
    <dgm:pt modelId="{1A2FF3CD-EB3A-1342-AEBF-62BBC394A522}" type="pres">
      <dgm:prSet presAssocID="{8634068A-940C-A849-A7D8-3342F8463BB6}" presName="horz1" presStyleCnt="0"/>
      <dgm:spPr/>
    </dgm:pt>
    <dgm:pt modelId="{8B845886-8DBD-FD4D-B259-B5049AE02FE5}" type="pres">
      <dgm:prSet presAssocID="{8634068A-940C-A849-A7D8-3342F8463BB6}" presName="tx1" presStyleLbl="revTx" presStyleIdx="3" presStyleCnt="7" custLinFactNeighborY="-3560"/>
      <dgm:spPr/>
      <dgm:t>
        <a:bodyPr/>
        <a:lstStyle/>
        <a:p>
          <a:endParaRPr lang="ru-RU"/>
        </a:p>
      </dgm:t>
    </dgm:pt>
    <dgm:pt modelId="{39B075C6-211E-494C-A7B0-709A98599FF6}" type="pres">
      <dgm:prSet presAssocID="{8634068A-940C-A849-A7D8-3342F8463BB6}" presName="vert1" presStyleCnt="0"/>
      <dgm:spPr/>
    </dgm:pt>
    <dgm:pt modelId="{BB4EF036-C33B-2B47-BFF9-F5C57A2D3749}" type="pres">
      <dgm:prSet presAssocID="{F523E339-CEB3-6947-97F5-39010EC8D6FC}" presName="vertSpace2a" presStyleCnt="0"/>
      <dgm:spPr/>
    </dgm:pt>
    <dgm:pt modelId="{FCE135F3-330D-084B-A6D7-98C877C720B2}" type="pres">
      <dgm:prSet presAssocID="{F523E339-CEB3-6947-97F5-39010EC8D6FC}" presName="horz2" presStyleCnt="0"/>
      <dgm:spPr/>
    </dgm:pt>
    <dgm:pt modelId="{AB701432-8258-D047-B742-3801E7EDF136}" type="pres">
      <dgm:prSet presAssocID="{F523E339-CEB3-6947-97F5-39010EC8D6FC}" presName="horzSpace2" presStyleCnt="0"/>
      <dgm:spPr/>
    </dgm:pt>
    <dgm:pt modelId="{C9F84C64-B198-8347-8E37-E4BD699B4712}" type="pres">
      <dgm:prSet presAssocID="{F523E339-CEB3-6947-97F5-39010EC8D6FC}" presName="tx2" presStyleLbl="revTx" presStyleIdx="4" presStyleCnt="7" custScaleX="97428" custLinFactNeighborX="1274" custLinFactNeighborY="-9045"/>
      <dgm:spPr/>
      <dgm:t>
        <a:bodyPr/>
        <a:lstStyle/>
        <a:p>
          <a:endParaRPr lang="ru-RU"/>
        </a:p>
      </dgm:t>
    </dgm:pt>
    <dgm:pt modelId="{07037A70-9093-0E4D-B7EC-9E3CCC702F8D}" type="pres">
      <dgm:prSet presAssocID="{F523E339-CEB3-6947-97F5-39010EC8D6FC}" presName="vert2" presStyleCnt="0"/>
      <dgm:spPr/>
    </dgm:pt>
    <dgm:pt modelId="{45554897-9B73-2944-950A-CFAB42D0D768}" type="pres">
      <dgm:prSet presAssocID="{F523E339-CEB3-6947-97F5-39010EC8D6FC}" presName="thinLine2b" presStyleLbl="callout" presStyleIdx="2" presStyleCnt="4" custFlipVert="0" custSzY="45720" custScaleX="667" custLinFactY="-2000000" custLinFactNeighborX="92758" custLinFactNeighborY="-2054912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E44878EA-DE3A-6843-9129-A7E5452655F5}" type="pres">
      <dgm:prSet presAssocID="{F523E339-CEB3-6947-97F5-39010EC8D6FC}" presName="vertSpace2b" presStyleCnt="0"/>
      <dgm:spPr/>
    </dgm:pt>
    <dgm:pt modelId="{6775EA1F-37C1-D849-8053-744B1BBB72D5}" type="pres">
      <dgm:prSet presAssocID="{A85813F8-C9D5-514F-A57C-1B6F8E657720}" presName="thickLine" presStyleLbl="alignNode1" presStyleIdx="2" presStyleCnt="3" custLinFactNeighborY="11407"/>
      <dgm:spPr/>
    </dgm:pt>
    <dgm:pt modelId="{7D64AAB7-C561-1544-BFEA-8CA3BFB80FAB}" type="pres">
      <dgm:prSet presAssocID="{A85813F8-C9D5-514F-A57C-1B6F8E657720}" presName="horz1" presStyleCnt="0"/>
      <dgm:spPr/>
    </dgm:pt>
    <dgm:pt modelId="{F7431047-2E32-FC41-A392-A1AFCBBE2D51}" type="pres">
      <dgm:prSet presAssocID="{A85813F8-C9D5-514F-A57C-1B6F8E657720}" presName="tx1" presStyleLbl="revTx" presStyleIdx="5" presStyleCnt="7" custScaleX="108421" custScaleY="75865" custLinFactNeighborY="20939"/>
      <dgm:spPr/>
      <dgm:t>
        <a:bodyPr/>
        <a:lstStyle/>
        <a:p>
          <a:endParaRPr lang="ru-RU"/>
        </a:p>
      </dgm:t>
    </dgm:pt>
    <dgm:pt modelId="{86C9B171-6B68-FC4C-A630-3D9112B57379}" type="pres">
      <dgm:prSet presAssocID="{A85813F8-C9D5-514F-A57C-1B6F8E657720}" presName="vert1" presStyleCnt="0"/>
      <dgm:spPr/>
    </dgm:pt>
    <dgm:pt modelId="{7DE4C936-8227-9E4E-AADE-E9332896A07B}" type="pres">
      <dgm:prSet presAssocID="{2C5FE4D8-D4F0-D048-A3AC-B832A2883AAC}" presName="vertSpace2a" presStyleCnt="0"/>
      <dgm:spPr/>
    </dgm:pt>
    <dgm:pt modelId="{873C12D6-BCBF-D641-BE49-A20D02B4A6BC}" type="pres">
      <dgm:prSet presAssocID="{2C5FE4D8-D4F0-D048-A3AC-B832A2883AAC}" presName="horz2" presStyleCnt="0"/>
      <dgm:spPr/>
    </dgm:pt>
    <dgm:pt modelId="{E82B8006-C2CC-604E-BFCA-1E9D5BCDCC36}" type="pres">
      <dgm:prSet presAssocID="{2C5FE4D8-D4F0-D048-A3AC-B832A2883AAC}" presName="horzSpace2" presStyleCnt="0"/>
      <dgm:spPr/>
    </dgm:pt>
    <dgm:pt modelId="{4EDD1285-171B-3049-BC46-475A526E2B89}" type="pres">
      <dgm:prSet presAssocID="{2C5FE4D8-D4F0-D048-A3AC-B832A2883AAC}" presName="tx2" presStyleLbl="revTx" presStyleIdx="6" presStyleCnt="7" custLinFactNeighborX="-388" custLinFactNeighborY="10996"/>
      <dgm:spPr/>
      <dgm:t>
        <a:bodyPr/>
        <a:lstStyle/>
        <a:p>
          <a:endParaRPr lang="ru-RU"/>
        </a:p>
      </dgm:t>
    </dgm:pt>
    <dgm:pt modelId="{A0E29BC2-99B5-5043-9F90-E76EF1F4F0AC}" type="pres">
      <dgm:prSet presAssocID="{2C5FE4D8-D4F0-D048-A3AC-B832A2883AAC}" presName="vert2" presStyleCnt="0"/>
      <dgm:spPr/>
    </dgm:pt>
    <dgm:pt modelId="{8FE46667-F2C6-3541-9E5B-55F0B82B9713}" type="pres">
      <dgm:prSet presAssocID="{2C5FE4D8-D4F0-D048-A3AC-B832A2883AAC}" presName="thinLine2b" presStyleLbl="callout" presStyleIdx="3" presStyleCnt="4" custFlipVert="1" custSzY="45720" custScaleX="678" custLinFactY="-900000" custLinFactNeighborX="93649" custLinFactNeighborY="-989635"/>
      <dgm:spPr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698ADBB6-FDF5-E34E-9D58-8B580E39A867}" type="pres">
      <dgm:prSet presAssocID="{2C5FE4D8-D4F0-D048-A3AC-B832A2883AAC}" presName="vertSpace2b" presStyleCnt="0"/>
      <dgm:spPr/>
    </dgm:pt>
  </dgm:ptLst>
  <dgm:cxnLst>
    <dgm:cxn modelId="{81294C61-F361-6D44-948D-7589B1160934}" type="presOf" srcId="{8634068A-940C-A849-A7D8-3342F8463BB6}" destId="{8B845886-8DBD-FD4D-B259-B5049AE02FE5}" srcOrd="0" destOrd="0" presId="urn:microsoft.com/office/officeart/2008/layout/LinedList"/>
    <dgm:cxn modelId="{584022EE-FB95-4C71-9CFE-D3F4BB71E096}" srcId="{13848378-9403-4C4F-85E5-C4A8F998BC20}" destId="{E962E68D-0EA6-49C1-8B04-D4276151C803}" srcOrd="0" destOrd="0" parTransId="{4D90F021-AEE4-44BD-9C9D-F629F56C5C6C}" sibTransId="{DBE6A155-83EA-4F99-9A6E-0F28830714B7}"/>
    <dgm:cxn modelId="{74F564A7-BCF7-4A64-B9F1-E3639817FAAF}" type="presOf" srcId="{CBD2371C-0F31-47C2-803E-569DF45805EB}" destId="{4F731606-58FF-4C8E-90A1-344DFF253784}" srcOrd="0" destOrd="0" presId="urn:microsoft.com/office/officeart/2008/layout/LinedList"/>
    <dgm:cxn modelId="{7189907B-6519-4763-8E5C-3E4F028FAFE9}" type="presOf" srcId="{13848378-9403-4C4F-85E5-C4A8F998BC20}" destId="{A84B28BF-9F36-4582-B7B6-49F1578F5A92}" srcOrd="0" destOrd="0" presId="urn:microsoft.com/office/officeart/2008/layout/LinedList"/>
    <dgm:cxn modelId="{03E91F82-B38C-9842-9BAA-56F5C66D07D7}" srcId="{CBD2371C-0F31-47C2-803E-569DF45805EB}" destId="{8634068A-940C-A849-A7D8-3342F8463BB6}" srcOrd="1" destOrd="0" parTransId="{3F353388-9645-724B-A099-32FA3C1D0549}" sibTransId="{4644EE7D-28DE-AA4C-887C-14365FDBC3B1}"/>
    <dgm:cxn modelId="{6B3B5F46-04F2-4309-A657-91FAEDAFA268}" srcId="{CBD2371C-0F31-47C2-803E-569DF45805EB}" destId="{13848378-9403-4C4F-85E5-C4A8F998BC20}" srcOrd="0" destOrd="0" parTransId="{BBE58BBF-11B3-461F-A1F9-7A5F9B88C546}" sibTransId="{17976C67-5DCA-4509-93F1-882940A2E869}"/>
    <dgm:cxn modelId="{C62609D3-D7C8-CD49-87CD-DBF880DB2258}" type="presOf" srcId="{4E6608F7-71EE-3244-8393-E83017DB1284}" destId="{8D5CC77A-3513-A141-A534-06F0E6D8BAA5}" srcOrd="0" destOrd="0" presId="urn:microsoft.com/office/officeart/2008/layout/LinedList"/>
    <dgm:cxn modelId="{E8E54F05-1C16-364B-89BC-E7A936FA89C4}" srcId="{13848378-9403-4C4F-85E5-C4A8F998BC20}" destId="{4E6608F7-71EE-3244-8393-E83017DB1284}" srcOrd="1" destOrd="0" parTransId="{CD687138-535C-0E46-B8A0-D922BA0A3649}" sibTransId="{4A0CAAB0-43F9-E346-A275-7221E9BFE597}"/>
    <dgm:cxn modelId="{23B050AB-72D7-4A41-81A8-908720EAF56E}" type="presOf" srcId="{E962E68D-0EA6-49C1-8B04-D4276151C803}" destId="{20DBED02-6FF4-4610-B07C-E7E292ADF778}" srcOrd="0" destOrd="0" presId="urn:microsoft.com/office/officeart/2008/layout/LinedList"/>
    <dgm:cxn modelId="{FE3068B0-2546-E844-A44E-C858A134B721}" srcId="{A85813F8-C9D5-514F-A57C-1B6F8E657720}" destId="{2C5FE4D8-D4F0-D048-A3AC-B832A2883AAC}" srcOrd="0" destOrd="0" parTransId="{B6DE7424-C3E9-FE4C-86E8-8FACDFBABB4E}" sibTransId="{81E2AB79-66F3-3D4F-B462-DB72FCEF608C}"/>
    <dgm:cxn modelId="{DEC6F829-77EB-4341-B83E-EF2FE362EE34}" srcId="{8634068A-940C-A849-A7D8-3342F8463BB6}" destId="{F523E339-CEB3-6947-97F5-39010EC8D6FC}" srcOrd="0" destOrd="0" parTransId="{B8595CD2-74E4-704A-8A33-D2745AF2804C}" sibTransId="{C6492580-9169-C74C-B900-619CBDFFA18A}"/>
    <dgm:cxn modelId="{C6B0F52B-4292-A342-A7CA-8CC333D6CB0F}" srcId="{CBD2371C-0F31-47C2-803E-569DF45805EB}" destId="{A85813F8-C9D5-514F-A57C-1B6F8E657720}" srcOrd="2" destOrd="0" parTransId="{7D3543E1-2B7B-8340-8F8B-A6C92511E46B}" sibTransId="{16447660-AAA1-924F-A156-F5284B76F7DE}"/>
    <dgm:cxn modelId="{2B9227E5-C9E3-514F-8516-CDDB2DD0A671}" type="presOf" srcId="{F523E339-CEB3-6947-97F5-39010EC8D6FC}" destId="{C9F84C64-B198-8347-8E37-E4BD699B4712}" srcOrd="0" destOrd="0" presId="urn:microsoft.com/office/officeart/2008/layout/LinedList"/>
    <dgm:cxn modelId="{137CCC2E-96D3-4A48-B8CD-85EA9868B124}" type="presOf" srcId="{2C5FE4D8-D4F0-D048-A3AC-B832A2883AAC}" destId="{4EDD1285-171B-3049-BC46-475A526E2B89}" srcOrd="0" destOrd="0" presId="urn:microsoft.com/office/officeart/2008/layout/LinedList"/>
    <dgm:cxn modelId="{771A7242-C8D8-5F4C-ABFF-5C18086A8021}" type="presOf" srcId="{A85813F8-C9D5-514F-A57C-1B6F8E657720}" destId="{F7431047-2E32-FC41-A392-A1AFCBBE2D51}" srcOrd="0" destOrd="0" presId="urn:microsoft.com/office/officeart/2008/layout/LinedList"/>
    <dgm:cxn modelId="{79997A46-44F0-469D-BC49-95DAB5355CFF}" type="presParOf" srcId="{4F731606-58FF-4C8E-90A1-344DFF253784}" destId="{F97BF286-FA3D-4C84-9722-23F4E5A6A832}" srcOrd="0" destOrd="0" presId="urn:microsoft.com/office/officeart/2008/layout/LinedList"/>
    <dgm:cxn modelId="{AE8567A7-279B-478D-A920-3F4CEF160369}" type="presParOf" srcId="{4F731606-58FF-4C8E-90A1-344DFF253784}" destId="{062D58DF-8A06-43C0-AE9D-1365B05BF166}" srcOrd="1" destOrd="0" presId="urn:microsoft.com/office/officeart/2008/layout/LinedList"/>
    <dgm:cxn modelId="{57D3EE68-9030-460C-A894-35E954E4CE9D}" type="presParOf" srcId="{062D58DF-8A06-43C0-AE9D-1365B05BF166}" destId="{A84B28BF-9F36-4582-B7B6-49F1578F5A92}" srcOrd="0" destOrd="0" presId="urn:microsoft.com/office/officeart/2008/layout/LinedList"/>
    <dgm:cxn modelId="{03E923C1-2793-4294-929C-1910EF61842F}" type="presParOf" srcId="{062D58DF-8A06-43C0-AE9D-1365B05BF166}" destId="{A7E85F1B-C7AA-4E15-9E86-99F8106BEED5}" srcOrd="1" destOrd="0" presId="urn:microsoft.com/office/officeart/2008/layout/LinedList"/>
    <dgm:cxn modelId="{53FE1092-B073-6246-9585-54DDDF093DD7}" type="presParOf" srcId="{A7E85F1B-C7AA-4E15-9E86-99F8106BEED5}" destId="{6F9D6FB1-158E-4C47-9465-C99894CC48E6}" srcOrd="0" destOrd="0" presId="urn:microsoft.com/office/officeart/2008/layout/LinedList"/>
    <dgm:cxn modelId="{5F156069-11D1-A74A-938A-6795E8BA0787}" type="presParOf" srcId="{A7E85F1B-C7AA-4E15-9E86-99F8106BEED5}" destId="{BF237DA6-3929-40F6-994B-AEA8545788CC}" srcOrd="1" destOrd="0" presId="urn:microsoft.com/office/officeart/2008/layout/LinedList"/>
    <dgm:cxn modelId="{404F4CD7-34AC-0346-AACF-9616B0A7D128}" type="presParOf" srcId="{BF237DA6-3929-40F6-994B-AEA8545788CC}" destId="{4BE63EEF-D46D-4A45-8405-7B4D8ACA104F}" srcOrd="0" destOrd="0" presId="urn:microsoft.com/office/officeart/2008/layout/LinedList"/>
    <dgm:cxn modelId="{523CA0DB-4CAF-1845-8380-F30C4E20D205}" type="presParOf" srcId="{BF237DA6-3929-40F6-994B-AEA8545788CC}" destId="{20DBED02-6FF4-4610-B07C-E7E292ADF778}" srcOrd="1" destOrd="0" presId="urn:microsoft.com/office/officeart/2008/layout/LinedList"/>
    <dgm:cxn modelId="{FFB25B92-2A8C-F046-AD21-CCAC6A9E0514}" type="presParOf" srcId="{BF237DA6-3929-40F6-994B-AEA8545788CC}" destId="{E41CECCC-4771-4041-8304-793FB63869DC}" srcOrd="2" destOrd="0" presId="urn:microsoft.com/office/officeart/2008/layout/LinedList"/>
    <dgm:cxn modelId="{49DB3E4F-3FC4-0246-895A-886C58343B41}" type="presParOf" srcId="{A7E85F1B-C7AA-4E15-9E86-99F8106BEED5}" destId="{466427FE-F2D7-422A-AFD9-176243355374}" srcOrd="2" destOrd="0" presId="urn:microsoft.com/office/officeart/2008/layout/LinedList"/>
    <dgm:cxn modelId="{71680FBD-BF1A-4345-BDF7-18341C7C349D}" type="presParOf" srcId="{A7E85F1B-C7AA-4E15-9E86-99F8106BEED5}" destId="{910A62F5-C395-4F63-A9F8-406D1736E675}" srcOrd="3" destOrd="0" presId="urn:microsoft.com/office/officeart/2008/layout/LinedList"/>
    <dgm:cxn modelId="{7688A557-432B-744F-9A77-8FDF6A303CA5}" type="presParOf" srcId="{A7E85F1B-C7AA-4E15-9E86-99F8106BEED5}" destId="{3EC1F8AE-4A72-DC42-9F97-A9BCD175E89C}" srcOrd="4" destOrd="0" presId="urn:microsoft.com/office/officeart/2008/layout/LinedList"/>
    <dgm:cxn modelId="{7ED4081F-9086-434D-A016-06F311577227}" type="presParOf" srcId="{3EC1F8AE-4A72-DC42-9F97-A9BCD175E89C}" destId="{728E7C5C-7EDE-7444-967F-187C0D0B4063}" srcOrd="0" destOrd="0" presId="urn:microsoft.com/office/officeart/2008/layout/LinedList"/>
    <dgm:cxn modelId="{F9B71A36-C955-1F45-845F-A54EE23D3EB4}" type="presParOf" srcId="{3EC1F8AE-4A72-DC42-9F97-A9BCD175E89C}" destId="{8D5CC77A-3513-A141-A534-06F0E6D8BAA5}" srcOrd="1" destOrd="0" presId="urn:microsoft.com/office/officeart/2008/layout/LinedList"/>
    <dgm:cxn modelId="{4DF88543-125F-9E4A-BB75-F908322530B6}" type="presParOf" srcId="{3EC1F8AE-4A72-DC42-9F97-A9BCD175E89C}" destId="{D1B358AF-35B2-3040-BEDC-8ACCC4EE4780}" srcOrd="2" destOrd="0" presId="urn:microsoft.com/office/officeart/2008/layout/LinedList"/>
    <dgm:cxn modelId="{50F2044C-B745-E748-AD75-B85D85FD0445}" type="presParOf" srcId="{A7E85F1B-C7AA-4E15-9E86-99F8106BEED5}" destId="{9FD7B236-D053-D141-B757-E6D2BF729451}" srcOrd="5" destOrd="0" presId="urn:microsoft.com/office/officeart/2008/layout/LinedList"/>
    <dgm:cxn modelId="{EDF0A1A8-CD7A-C140-A57D-01489454153E}" type="presParOf" srcId="{A7E85F1B-C7AA-4E15-9E86-99F8106BEED5}" destId="{D8691365-F260-0349-B809-E0DE5C2B3118}" srcOrd="6" destOrd="0" presId="urn:microsoft.com/office/officeart/2008/layout/LinedList"/>
    <dgm:cxn modelId="{6B036DB7-3838-3440-9738-8A3B8D88704D}" type="presParOf" srcId="{4F731606-58FF-4C8E-90A1-344DFF253784}" destId="{9DEADE4A-3FBE-B84C-8515-15C60D3CFB30}" srcOrd="2" destOrd="0" presId="urn:microsoft.com/office/officeart/2008/layout/LinedList"/>
    <dgm:cxn modelId="{30AC2D1F-20F3-494F-A494-71890DE74DED}" type="presParOf" srcId="{4F731606-58FF-4C8E-90A1-344DFF253784}" destId="{1A2FF3CD-EB3A-1342-AEBF-62BBC394A522}" srcOrd="3" destOrd="0" presId="urn:microsoft.com/office/officeart/2008/layout/LinedList"/>
    <dgm:cxn modelId="{636081A0-167E-E34C-913D-EDFCF0418AFA}" type="presParOf" srcId="{1A2FF3CD-EB3A-1342-AEBF-62BBC394A522}" destId="{8B845886-8DBD-FD4D-B259-B5049AE02FE5}" srcOrd="0" destOrd="0" presId="urn:microsoft.com/office/officeart/2008/layout/LinedList"/>
    <dgm:cxn modelId="{EC2E740E-B473-5B48-9102-737F050CCA16}" type="presParOf" srcId="{1A2FF3CD-EB3A-1342-AEBF-62BBC394A522}" destId="{39B075C6-211E-494C-A7B0-709A98599FF6}" srcOrd="1" destOrd="0" presId="urn:microsoft.com/office/officeart/2008/layout/LinedList"/>
    <dgm:cxn modelId="{FF2DCAF5-6421-DD41-87C5-6465B55A1215}" type="presParOf" srcId="{39B075C6-211E-494C-A7B0-709A98599FF6}" destId="{BB4EF036-C33B-2B47-BFF9-F5C57A2D3749}" srcOrd="0" destOrd="0" presId="urn:microsoft.com/office/officeart/2008/layout/LinedList"/>
    <dgm:cxn modelId="{FCE25BB5-B95F-0840-A6CC-F57E977B4F2D}" type="presParOf" srcId="{39B075C6-211E-494C-A7B0-709A98599FF6}" destId="{FCE135F3-330D-084B-A6D7-98C877C720B2}" srcOrd="1" destOrd="0" presId="urn:microsoft.com/office/officeart/2008/layout/LinedList"/>
    <dgm:cxn modelId="{AC6F1C4B-04A1-CB4F-93D2-5ED0ED1BF9C9}" type="presParOf" srcId="{FCE135F3-330D-084B-A6D7-98C877C720B2}" destId="{AB701432-8258-D047-B742-3801E7EDF136}" srcOrd="0" destOrd="0" presId="urn:microsoft.com/office/officeart/2008/layout/LinedList"/>
    <dgm:cxn modelId="{573374C3-51DA-A94D-A859-2019CBDFD47B}" type="presParOf" srcId="{FCE135F3-330D-084B-A6D7-98C877C720B2}" destId="{C9F84C64-B198-8347-8E37-E4BD699B4712}" srcOrd="1" destOrd="0" presId="urn:microsoft.com/office/officeart/2008/layout/LinedList"/>
    <dgm:cxn modelId="{67AF070F-757D-E54D-9830-2379DEA79F49}" type="presParOf" srcId="{FCE135F3-330D-084B-A6D7-98C877C720B2}" destId="{07037A70-9093-0E4D-B7EC-9E3CCC702F8D}" srcOrd="2" destOrd="0" presId="urn:microsoft.com/office/officeart/2008/layout/LinedList"/>
    <dgm:cxn modelId="{248EBF17-4430-5245-97E3-B81018A1A856}" type="presParOf" srcId="{39B075C6-211E-494C-A7B0-709A98599FF6}" destId="{45554897-9B73-2944-950A-CFAB42D0D768}" srcOrd="2" destOrd="0" presId="urn:microsoft.com/office/officeart/2008/layout/LinedList"/>
    <dgm:cxn modelId="{5373E371-82B5-344B-B5CF-A48330725450}" type="presParOf" srcId="{39B075C6-211E-494C-A7B0-709A98599FF6}" destId="{E44878EA-DE3A-6843-9129-A7E5452655F5}" srcOrd="3" destOrd="0" presId="urn:microsoft.com/office/officeart/2008/layout/LinedList"/>
    <dgm:cxn modelId="{2F8A7F75-CF52-554A-AC36-D48B6E81E46B}" type="presParOf" srcId="{4F731606-58FF-4C8E-90A1-344DFF253784}" destId="{6775EA1F-37C1-D849-8053-744B1BBB72D5}" srcOrd="4" destOrd="0" presId="urn:microsoft.com/office/officeart/2008/layout/LinedList"/>
    <dgm:cxn modelId="{8050DC7E-5337-634D-985D-6686D2DD0A5F}" type="presParOf" srcId="{4F731606-58FF-4C8E-90A1-344DFF253784}" destId="{7D64AAB7-C561-1544-BFEA-8CA3BFB80FAB}" srcOrd="5" destOrd="0" presId="urn:microsoft.com/office/officeart/2008/layout/LinedList"/>
    <dgm:cxn modelId="{5A11EE2A-125C-3644-8FB0-CB16E743045C}" type="presParOf" srcId="{7D64AAB7-C561-1544-BFEA-8CA3BFB80FAB}" destId="{F7431047-2E32-FC41-A392-A1AFCBBE2D51}" srcOrd="0" destOrd="0" presId="urn:microsoft.com/office/officeart/2008/layout/LinedList"/>
    <dgm:cxn modelId="{E6942D33-EAC3-1045-A95E-597779932B6B}" type="presParOf" srcId="{7D64AAB7-C561-1544-BFEA-8CA3BFB80FAB}" destId="{86C9B171-6B68-FC4C-A630-3D9112B57379}" srcOrd="1" destOrd="0" presId="urn:microsoft.com/office/officeart/2008/layout/LinedList"/>
    <dgm:cxn modelId="{A2BD2FD4-76C1-AA4A-B088-CD43C84FCAEB}" type="presParOf" srcId="{86C9B171-6B68-FC4C-A630-3D9112B57379}" destId="{7DE4C936-8227-9E4E-AADE-E9332896A07B}" srcOrd="0" destOrd="0" presId="urn:microsoft.com/office/officeart/2008/layout/LinedList"/>
    <dgm:cxn modelId="{D244D420-5489-CE41-9A17-3C740A6166FF}" type="presParOf" srcId="{86C9B171-6B68-FC4C-A630-3D9112B57379}" destId="{873C12D6-BCBF-D641-BE49-A20D02B4A6BC}" srcOrd="1" destOrd="0" presId="urn:microsoft.com/office/officeart/2008/layout/LinedList"/>
    <dgm:cxn modelId="{32EBA601-55F0-EA4C-9429-13117E02F747}" type="presParOf" srcId="{873C12D6-BCBF-D641-BE49-A20D02B4A6BC}" destId="{E82B8006-C2CC-604E-BFCA-1E9D5BCDCC36}" srcOrd="0" destOrd="0" presId="urn:microsoft.com/office/officeart/2008/layout/LinedList"/>
    <dgm:cxn modelId="{18D74124-1C8A-EE4F-8170-3069FA36B9D5}" type="presParOf" srcId="{873C12D6-BCBF-D641-BE49-A20D02B4A6BC}" destId="{4EDD1285-171B-3049-BC46-475A526E2B89}" srcOrd="1" destOrd="0" presId="urn:microsoft.com/office/officeart/2008/layout/LinedList"/>
    <dgm:cxn modelId="{B6BA4C99-3466-2041-B4A8-BC124D5A8F8C}" type="presParOf" srcId="{873C12D6-BCBF-D641-BE49-A20D02B4A6BC}" destId="{A0E29BC2-99B5-5043-9F90-E76EF1F4F0AC}" srcOrd="2" destOrd="0" presId="urn:microsoft.com/office/officeart/2008/layout/LinedList"/>
    <dgm:cxn modelId="{EFBF1952-41BE-BC45-A611-16CAB18CD209}" type="presParOf" srcId="{86C9B171-6B68-FC4C-A630-3D9112B57379}" destId="{8FE46667-F2C6-3541-9E5B-55F0B82B9713}" srcOrd="2" destOrd="0" presId="urn:microsoft.com/office/officeart/2008/layout/LinedList"/>
    <dgm:cxn modelId="{46FB4E52-95C4-DB41-8354-398A81E7FD0C}" type="presParOf" srcId="{86C9B171-6B68-FC4C-A630-3D9112B57379}" destId="{698ADBB6-FDF5-E34E-9D58-8B580E39A86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BF286-FA3D-4C84-9722-23F4E5A6A832}">
      <dsp:nvSpPr>
        <dsp:cNvPr id="0" name=""/>
        <dsp:cNvSpPr/>
      </dsp:nvSpPr>
      <dsp:spPr>
        <a:xfrm>
          <a:off x="0" y="33253"/>
          <a:ext cx="8572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B28BF-9F36-4582-B7B6-49F1578F5A92}">
      <dsp:nvSpPr>
        <dsp:cNvPr id="0" name=""/>
        <dsp:cNvSpPr/>
      </dsp:nvSpPr>
      <dsp:spPr>
        <a:xfrm>
          <a:off x="0" y="33253"/>
          <a:ext cx="1830847" cy="149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Достижение значений индикаторов Транспортной стратегии Российской Федерации</a:t>
          </a:r>
          <a:endParaRPr lang="en-US" sz="1400" b="1" kern="1200" dirty="0" smtClean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>
            <a:solidFill>
              <a:schemeClr val="tx2">
                <a:lumMod val="7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0" y="33253"/>
        <a:ext cx="1830847" cy="1496555"/>
      </dsp:txXfrm>
    </dsp:sp>
    <dsp:sp modelId="{20DBED02-6FF4-4610-B07C-E7E292ADF778}">
      <dsp:nvSpPr>
        <dsp:cNvPr id="0" name=""/>
        <dsp:cNvSpPr/>
      </dsp:nvSpPr>
      <dsp:spPr>
        <a:xfrm>
          <a:off x="1957175" y="68037"/>
          <a:ext cx="6611168" cy="69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снижение протяженности участков транспортной сети, обслуживающих движение в режиме перегрузки;</a:t>
          </a:r>
        </a:p>
      </dsp:txBody>
      <dsp:txXfrm>
        <a:off x="1957175" y="68037"/>
        <a:ext cx="6611168" cy="695664"/>
      </dsp:txXfrm>
    </dsp:sp>
    <dsp:sp modelId="{466427FE-F2D7-422A-AFD9-176243355374}">
      <dsp:nvSpPr>
        <dsp:cNvPr id="0" name=""/>
        <dsp:cNvSpPr/>
      </dsp:nvSpPr>
      <dsp:spPr>
        <a:xfrm>
          <a:off x="1835063" y="696520"/>
          <a:ext cx="6737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5CC77A-3513-A141-A534-06F0E6D8BAA5}">
      <dsp:nvSpPr>
        <dsp:cNvPr id="0" name=""/>
        <dsp:cNvSpPr/>
      </dsp:nvSpPr>
      <dsp:spPr>
        <a:xfrm>
          <a:off x="1957175" y="798484"/>
          <a:ext cx="6611168" cy="69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- ввод в эксплуатацию  нового объекта транспортной инфраструктуры.</a:t>
          </a:r>
          <a:endParaRPr lang="en-US" sz="1400" kern="1200" dirty="0" smtClean="0">
            <a:solidFill>
              <a:schemeClr val="tx1">
                <a:lumMod val="75000"/>
                <a:lumOff val="25000"/>
              </a:schemeClr>
            </a:solidFill>
            <a:latin typeface="Arial"/>
            <a:cs typeface="Arial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1957175" y="798484"/>
        <a:ext cx="6611168" cy="695664"/>
      </dsp:txXfrm>
    </dsp:sp>
    <dsp:sp modelId="{9FD7B236-D053-D141-B757-E6D2BF729451}">
      <dsp:nvSpPr>
        <dsp:cNvPr id="0" name=""/>
        <dsp:cNvSpPr/>
      </dsp:nvSpPr>
      <dsp:spPr>
        <a:xfrm>
          <a:off x="1835063" y="1383920"/>
          <a:ext cx="6737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EADE4A-3FBE-B84C-8515-15C60D3CFB30}">
      <dsp:nvSpPr>
        <dsp:cNvPr id="0" name=""/>
        <dsp:cNvSpPr/>
      </dsp:nvSpPr>
      <dsp:spPr>
        <a:xfrm>
          <a:off x="0" y="1404562"/>
          <a:ext cx="8572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45886-8DBD-FD4D-B259-B5049AE02FE5}">
      <dsp:nvSpPr>
        <dsp:cNvPr id="0" name=""/>
        <dsp:cNvSpPr/>
      </dsp:nvSpPr>
      <dsp:spPr>
        <a:xfrm>
          <a:off x="0" y="1476532"/>
          <a:ext cx="1714512" cy="149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Достижение значений показателей госпрограммы «Развитие транспортной системы Удмуртской Республики»</a:t>
          </a:r>
          <a:endParaRPr lang="ru-RU" sz="1400" b="1" kern="1200" dirty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0" y="1476532"/>
        <a:ext cx="1714512" cy="1496555"/>
      </dsp:txXfrm>
    </dsp:sp>
    <dsp:sp modelId="{C9F84C64-B198-8347-8E37-E4BD699B4712}">
      <dsp:nvSpPr>
        <dsp:cNvPr id="0" name=""/>
        <dsp:cNvSpPr/>
      </dsp:nvSpPr>
      <dsp:spPr>
        <a:xfrm>
          <a:off x="1928833" y="1476532"/>
          <a:ext cx="6556377" cy="1317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</a:t>
          </a: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rPr>
            <a:t>прирост протяженности автомобильных дорог общего пользования регионального или межмуниципального значения, соответствующих нормативным требованиям к транспортно-эксплуатационным показателям в Удмуртской Республике</a:t>
          </a: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;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1928833" y="1476532"/>
        <a:ext cx="6556377" cy="1317104"/>
      </dsp:txXfrm>
    </dsp:sp>
    <dsp:sp modelId="{45554897-9B73-2944-950A-CFAB42D0D768}">
      <dsp:nvSpPr>
        <dsp:cNvPr id="0" name=""/>
        <dsp:cNvSpPr/>
      </dsp:nvSpPr>
      <dsp:spPr>
        <a:xfrm>
          <a:off x="8075900" y="839502"/>
          <a:ext cx="45743" cy="45720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75EA1F-37C1-D849-8053-744B1BBB72D5}">
      <dsp:nvSpPr>
        <dsp:cNvPr id="0" name=""/>
        <dsp:cNvSpPr/>
      </dsp:nvSpPr>
      <dsp:spPr>
        <a:xfrm>
          <a:off x="0" y="3196846"/>
          <a:ext cx="85725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31047-2E32-FC41-A392-A1AFCBBE2D51}">
      <dsp:nvSpPr>
        <dsp:cNvPr id="0" name=""/>
        <dsp:cNvSpPr/>
      </dsp:nvSpPr>
      <dsp:spPr>
        <a:xfrm>
          <a:off x="0" y="3339728"/>
          <a:ext cx="1828030" cy="1135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17375E"/>
              </a:solidFill>
              <a:latin typeface="Arial"/>
              <a:ea typeface="Tahoma" panose="020B0604030504040204" pitchFamily="34" charset="0"/>
              <a:cs typeface="Arial"/>
            </a:rPr>
            <a:t>Выполнение показателей социально – экономического развития</a:t>
          </a:r>
          <a:endParaRPr lang="ru-RU" sz="1400" b="1" kern="1200" dirty="0">
            <a:solidFill>
              <a:srgbClr val="17375E"/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0" y="3339728"/>
        <a:ext cx="1828030" cy="1135361"/>
      </dsp:txXfrm>
    </dsp:sp>
    <dsp:sp modelId="{4EDD1285-171B-3049-BC46-475A526E2B89}">
      <dsp:nvSpPr>
        <dsp:cNvPr id="0" name=""/>
        <dsp:cNvSpPr/>
      </dsp:nvSpPr>
      <dsp:spPr>
        <a:xfrm>
          <a:off x="1928807" y="3237049"/>
          <a:ext cx="6617740" cy="1317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Tahoma" panose="020B0604030504040204" pitchFamily="34" charset="0"/>
              <a:cs typeface="Arial"/>
            </a:rPr>
            <a:t>- повышение безопасности дорожного движения;</a:t>
          </a:r>
          <a:endParaRPr lang="ru-RU" sz="1400" kern="1200" dirty="0">
            <a:solidFill>
              <a:schemeClr val="tx1">
                <a:lumMod val="75000"/>
                <a:lumOff val="25000"/>
              </a:schemeClr>
            </a:solidFill>
            <a:latin typeface="Arial"/>
            <a:ea typeface="Tahoma" panose="020B0604030504040204" pitchFamily="34" charset="0"/>
            <a:cs typeface="Arial"/>
          </a:endParaRPr>
        </a:p>
      </dsp:txBody>
      <dsp:txXfrm>
        <a:off x="1928807" y="3237049"/>
        <a:ext cx="6617740" cy="1317104"/>
      </dsp:txXfrm>
    </dsp:sp>
    <dsp:sp modelId="{8FE46667-F2C6-3541-9E5B-55F0B82B9713}">
      <dsp:nvSpPr>
        <dsp:cNvPr id="0" name=""/>
        <dsp:cNvSpPr/>
      </dsp:nvSpPr>
      <dsp:spPr>
        <a:xfrm flipV="1">
          <a:off x="8143900" y="3433598"/>
          <a:ext cx="45725" cy="4572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9BB6FBF5-FE9B-BC46-9EAD-06AB2837606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FCD3D577-DE18-B148-9D92-3F8157BD5E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40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A53EB7DE-B0B8-4869-B684-D29606A8BBC8}" type="datetimeFigureOut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BAD9C978-4E67-449C-A312-5A6D7D3EFD9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659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0C46B-60D7-4846-8EB9-F5A96C2FD047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8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C978-4E67-449C-A312-5A6D7D3EFD9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D9C978-4E67-449C-A312-5A6D7D3EFD95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455C-2FE7-2148-A84A-6A30613818F4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5038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D109F-86AF-934A-833C-273467F56F47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695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9819-23E3-9749-B269-DE56CE8E3DE2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429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729F-0FA9-C74E-8A3B-ABA934CFF578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850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AB52-5D58-BC4E-8109-AEBB99F1C62E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38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D7748-2351-024B-9B55-70ECA305E5EC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51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A7C1-0E7F-6241-A5C2-449C81B9D5D9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97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7714D-1130-AC4A-A23F-F4A6DEBC4F38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71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8E7F-B7B8-E24C-97FC-A985E1769B31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12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5712-17D6-F744-B132-F7DEF5C9A57B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48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3114-E7F1-6842-B8DB-163C654D7959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79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4004-59AA-9C40-A330-8A8A15078EB5}" type="datetime1">
              <a:rPr lang="ru-RU" smtClean="0"/>
              <a:pPr/>
              <a:t>30.03.2016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76256" y="8747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5B50D-7788-4B92-A5F1-BC691A317A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93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Снимок экрана 2016-03-09 в 12.47.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0"/>
            <a:ext cx="3239544" cy="51435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0034" y="2571750"/>
            <a:ext cx="50620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Строительство Восточного обхода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города Ижевска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algn="ctr"/>
            <a:endParaRPr lang="en-US" sz="400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Удмуртская Республика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0007" y="4734211"/>
            <a:ext cx="9154007" cy="23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endParaRPr lang="ru-RU" sz="1100" dirty="0">
              <a:solidFill>
                <a:schemeClr val="bg1"/>
              </a:solidFill>
              <a:latin typeface="ChaletE-LondonEighty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1151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/>
                <a:cs typeface="Arial"/>
              </a:rPr>
              <a:t>III </a:t>
            </a:r>
            <a:r>
              <a:rPr lang="ru-RU" sz="2000" b="1" dirty="0" smtClean="0">
                <a:latin typeface="Arial"/>
                <a:cs typeface="Arial"/>
              </a:rPr>
              <a:t>инфраструктурный конгресс</a:t>
            </a:r>
            <a:endParaRPr lang="ru-RU" sz="2000" b="1" dirty="0">
              <a:latin typeface="Arial"/>
              <a:cs typeface="Arial"/>
            </a:endParaRPr>
          </a:p>
        </p:txBody>
      </p:sp>
      <p:pic>
        <p:nvPicPr>
          <p:cNvPr id="2" name="Изображение 1" descr="gchp_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0" y="84826"/>
            <a:ext cx="857256" cy="9747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1214428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>
                <a:solidFill>
                  <a:srgbClr val="C00000"/>
                </a:solidFill>
              </a:rPr>
              <a:t>«Стресс-тест проектов, претендующих на финансирование из федерального дорожного фонда»</a:t>
            </a:r>
            <a:endParaRPr lang="ru-RU" sz="2000" b="1" dirty="0" smtClean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Изображение 4" descr="скачанные файлы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26" y="2143122"/>
            <a:ext cx="2000264" cy="578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3" y="2303430"/>
            <a:ext cx="1482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Arial"/>
                <a:cs typeface="Arial"/>
              </a:rPr>
              <a:t>при поддержке: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14890"/>
            <a:ext cx="422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latin typeface="Arial"/>
                <a:cs typeface="Arial"/>
              </a:rPr>
              <a:t>А.М. Соловьёв – Заместитель министра транспорта </a:t>
            </a:r>
          </a:p>
          <a:p>
            <a:r>
              <a:rPr lang="ru-RU" sz="1200" i="1" dirty="0" smtClean="0">
                <a:latin typeface="Arial"/>
                <a:cs typeface="Arial"/>
              </a:rPr>
              <a:t>и дорожного хозяйства Удмуртской Республики</a:t>
            </a:r>
            <a:endParaRPr lang="ru-RU" sz="1200" i="1" dirty="0">
              <a:latin typeface="Arial"/>
              <a:cs typeface="Arial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4714890"/>
            <a:ext cx="4714908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Герб Удмуртской Республики 1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3786196"/>
            <a:ext cx="857256" cy="87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94669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106" y="147815"/>
            <a:ext cx="380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solidFill>
                  <a:srgbClr val="632523"/>
                </a:solidFill>
                <a:latin typeface="Arial"/>
                <a:ea typeface="Tahoma" panose="020B0604030504040204" pitchFamily="34" charset="0"/>
                <a:cs typeface="Arial"/>
              </a:rPr>
              <a:t>Распределение рисков проекта</a:t>
            </a:r>
            <a:endParaRPr lang="ru-RU" b="1" dirty="0">
              <a:solidFill>
                <a:srgbClr val="632523"/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955041"/>
              </p:ext>
            </p:extLst>
          </p:nvPr>
        </p:nvGraphicFramePr>
        <p:xfrm>
          <a:off x="276932" y="465517"/>
          <a:ext cx="8615548" cy="45351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0040"/>
                <a:gridCol w="1363260"/>
                <a:gridCol w="4786346"/>
                <a:gridCol w="928694"/>
                <a:gridCol w="1177208"/>
              </a:tblGrid>
              <a:tr h="23880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№</a:t>
                      </a:r>
                      <a:endParaRPr lang="ru-RU" sz="1000" b="1" dirty="0">
                        <a:latin typeface="Arial"/>
                        <a:cs typeface="Arial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/>
                        <a:t>Виды</a:t>
                      </a:r>
                      <a:r>
                        <a:rPr lang="ru-RU" sz="1000" baseline="0" dirty="0" smtClean="0"/>
                        <a:t> риска</a:t>
                      </a:r>
                      <a:endParaRPr lang="ru-RU" sz="1000" b="1" dirty="0">
                        <a:latin typeface="Arial"/>
                        <a:cs typeface="Arial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Риски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Концедент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Концессионер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25718" marB="25718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8590">
                <a:tc rowSpan="5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1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Риски проектирования и подготовительного этапа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Предоставление</a:t>
                      </a:r>
                      <a:r>
                        <a:rPr lang="ru-RU" sz="900" baseline="0" dirty="0" smtClean="0">
                          <a:effectLst/>
                        </a:rPr>
                        <a:t> земельных участков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Обеспечение инженерных коммуникаций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Подготовка земельных</a:t>
                      </a:r>
                      <a:r>
                        <a:rPr lang="ru-RU" sz="900" baseline="0" dirty="0" smtClean="0">
                          <a:effectLst/>
                        </a:rPr>
                        <a:t> участков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Срыв</a:t>
                      </a:r>
                      <a:r>
                        <a:rPr lang="ru-RU" sz="900" baseline="0" dirty="0" smtClean="0">
                          <a:effectLst/>
                        </a:rPr>
                        <a:t> срока проектирования объекта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Срыв срока подготовительных мероприятий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rowSpan="8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8"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Риски</a:t>
                      </a:r>
                      <a:r>
                        <a:rPr lang="ru-RU" sz="900" baseline="0" dirty="0" smtClean="0"/>
                        <a:t> создания объекта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Ликвидация последствий действий третьих лиц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Ликвидация природных катастроф и иных форс-мажоров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Ликвидация экологических последствий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Срыв сроков</a:t>
                      </a:r>
                      <a:r>
                        <a:rPr lang="ru-RU" sz="900" baseline="0" dirty="0" smtClean="0">
                          <a:effectLst/>
                        </a:rPr>
                        <a:t> создания (строительства/реконструкции) объекта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Срыв сроков</a:t>
                      </a:r>
                      <a:r>
                        <a:rPr lang="ru-RU" sz="900" baseline="0" dirty="0" smtClean="0">
                          <a:effectLst/>
                        </a:rPr>
                        <a:t> ввода объекта в эксплуатацию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Увеличение</a:t>
                      </a:r>
                      <a:r>
                        <a:rPr lang="ru-RU" sz="900" baseline="0" dirty="0" smtClean="0">
                          <a:effectLst/>
                        </a:rPr>
                        <a:t> затрат на создание за счет роста курсов валют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Увеличение затрат на создание за счет темпа роста инфляции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Увеличение затрат на создание за счет роста процентов по долгу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03">
                <a:tc rowSpan="5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Риски эксплуатации объекта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Увеличение затрат</a:t>
                      </a:r>
                      <a:r>
                        <a:rPr lang="ru-RU" sz="900" baseline="0" dirty="0" smtClean="0">
                          <a:effectLst/>
                        </a:rPr>
                        <a:t> на эксплуатацию имущества, переданного  Концедентом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/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Увеличение затрат на эксплуатацию за счет роста курсов валют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1114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Увеличение затрат на эксплуатацию за счет темпа роста инфляции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5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Увеличение затрат на эксплуатацию за счет роста процентов по долгу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Zapf Dingbats"/>
                        </a:rPr>
                        <a:t>✔</a:t>
                      </a:r>
                      <a:endParaRPr lang="ru-RU" sz="14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8590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Увеличение затрат на эксплуатацию за счет увеличения налогов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3503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4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Риски получения дохода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Неполучение</a:t>
                      </a:r>
                      <a:r>
                        <a:rPr lang="ru-RU" sz="900" baseline="0" dirty="0" smtClean="0">
                          <a:effectLst/>
                        </a:rPr>
                        <a:t> платежей, обеспечивающих гарантию минимал. доходности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75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Падение</a:t>
                      </a:r>
                      <a:r>
                        <a:rPr lang="ru-RU" sz="900" baseline="0" dirty="0" smtClean="0">
                          <a:effectLst/>
                        </a:rPr>
                        <a:t> выручки вследствие снижения объёма оказания услуг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75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Падение</a:t>
                      </a:r>
                      <a:r>
                        <a:rPr lang="ru-RU" sz="900" baseline="0" dirty="0" smtClean="0">
                          <a:effectLst/>
                        </a:rPr>
                        <a:t> выручки вследствие снижения тарифов на оказание услуг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9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751">
                <a:tc rowSpan="3"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900" dirty="0" smtClean="0"/>
                        <a:t>Прочие риски</a:t>
                      </a:r>
                      <a:endParaRPr lang="ru-RU" sz="9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51435" marR="51435" marT="0" marB="0" anchor="ctr">
                    <a:lnT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Расторжение соглашения по вине Концедента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75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Расторжение соглашения</a:t>
                      </a:r>
                      <a:r>
                        <a:rPr lang="ru-RU" sz="900" baseline="0" dirty="0" smtClean="0">
                          <a:effectLst/>
                        </a:rPr>
                        <a:t> по вине Концессионера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1751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</a:rPr>
                        <a:t>Утрата объекта</a:t>
                      </a:r>
                      <a:r>
                        <a:rPr lang="ru-RU" sz="900" baseline="0" dirty="0" smtClean="0">
                          <a:effectLst/>
                        </a:rPr>
                        <a:t> соглашения 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effectLst/>
                          <a:sym typeface="Zapf Dingbats"/>
                        </a:rPr>
                        <a:t>✔</a:t>
                      </a: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9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96473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6" descr="Миндортранс Удмурт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429138"/>
            <a:ext cx="1020518" cy="7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7158" y="0"/>
            <a:ext cx="204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632523"/>
                </a:solidFill>
                <a:latin typeface="Arial"/>
                <a:ea typeface="Tahoma" panose="020B0604030504040204" pitchFamily="34" charset="0"/>
                <a:cs typeface="Arial"/>
              </a:rPr>
              <a:t>Резюме проекта</a:t>
            </a:r>
            <a:endParaRPr lang="ru-RU" b="1" dirty="0">
              <a:solidFill>
                <a:srgbClr val="632523"/>
              </a:solidFill>
              <a:latin typeface="Arial"/>
              <a:cs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6366" y="1831056"/>
            <a:ext cx="2376264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Общий объем инвестиций в проект</a:t>
            </a:r>
          </a:p>
          <a:p>
            <a:pPr algn="ctr"/>
            <a:endParaRPr lang="ru-RU" sz="1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400" b="1" u="sng" dirty="0" smtClean="0">
                <a:solidFill>
                  <a:sysClr val="windowText" lastClr="000000"/>
                </a:solidFill>
              </a:rPr>
              <a:t>57,8 млрд. рублей</a:t>
            </a:r>
            <a:endParaRPr lang="ru-RU" sz="14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6366" y="642924"/>
            <a:ext cx="2376264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Концедент</a:t>
            </a:r>
          </a:p>
          <a:p>
            <a:pPr algn="ctr"/>
            <a:endParaRPr lang="ru-RU" sz="1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400" b="1" u="sng" dirty="0" smtClean="0">
                <a:solidFill>
                  <a:sysClr val="windowText" lastClr="000000"/>
                </a:solidFill>
              </a:rPr>
              <a:t>Удмуртская Республика</a:t>
            </a:r>
            <a:endParaRPr lang="ru-RU" sz="14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14678" y="1831056"/>
            <a:ext cx="2376264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Средства федерального бюджета</a:t>
            </a:r>
          </a:p>
          <a:p>
            <a:pPr algn="ctr"/>
            <a:endParaRPr lang="ru-RU" sz="1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400" b="1" u="sng" dirty="0" smtClean="0">
                <a:solidFill>
                  <a:sysClr val="windowText" lastClr="000000"/>
                </a:solidFill>
              </a:rPr>
              <a:t>35,0 млрд. рублей</a:t>
            </a:r>
            <a:endParaRPr lang="ru-RU" sz="14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94998" y="3019188"/>
            <a:ext cx="2376264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Внутренняя норма доходности проекта             «в целом» (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IRR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) – 3,54%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14678" y="642924"/>
            <a:ext cx="2376264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</a:rPr>
              <a:t>Мощность объекта :</a:t>
            </a:r>
          </a:p>
          <a:p>
            <a:pPr>
              <a:buFontTx/>
              <a:buChar char="-"/>
              <a:defRPr/>
            </a:pPr>
            <a:r>
              <a:rPr lang="ru-RU" sz="1400" b="1" u="sng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/>
              </a:rPr>
              <a:t>Протяженность – 62,3 км;</a:t>
            </a:r>
          </a:p>
          <a:p>
            <a:pPr>
              <a:buFontTx/>
              <a:buChar char="-"/>
              <a:defRPr/>
            </a:pPr>
            <a:r>
              <a:rPr lang="ru-RU" sz="1400" b="1" u="sng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/>
              </a:rPr>
              <a:t>Категория дороги – </a:t>
            </a:r>
            <a:r>
              <a:rPr lang="en-US" sz="1400" b="1" u="sng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/>
              </a:rPr>
              <a:t>I – II</a:t>
            </a:r>
            <a:r>
              <a:rPr lang="ru-RU" sz="1400" b="1" u="sng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ru-RU" sz="1400" b="1" u="sng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/>
              </a:rPr>
              <a:t> Количество полос – 2-4.</a:t>
            </a:r>
          </a:p>
          <a:p>
            <a:pPr algn="ctr"/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1821651"/>
            <a:ext cx="2376264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Трафик</a:t>
            </a:r>
          </a:p>
          <a:p>
            <a:pPr algn="ctr"/>
            <a:endParaRPr lang="ru-RU" sz="1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/>
              </a:rPr>
              <a:t>8000-10000 авт./сутки.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14678" y="3019188"/>
            <a:ext cx="2376264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Объем инвестиций концессионера </a:t>
            </a:r>
          </a:p>
          <a:p>
            <a:pPr algn="ctr"/>
            <a:endParaRPr lang="ru-RU" sz="1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400" b="1" u="sng" dirty="0" smtClean="0">
                <a:solidFill>
                  <a:sysClr val="windowText" lastClr="000000"/>
                </a:solidFill>
              </a:rPr>
              <a:t>20,8 млрд. рублей</a:t>
            </a:r>
            <a:endParaRPr lang="ru-RU" sz="14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06366" y="3019188"/>
            <a:ext cx="2376264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Средства бюджета Удмуртской Республики</a:t>
            </a:r>
          </a:p>
          <a:p>
            <a:pPr algn="ctr"/>
            <a:endParaRPr lang="ru-RU" sz="1400" b="1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sz="1400" b="1" u="sng" dirty="0" smtClean="0">
                <a:solidFill>
                  <a:sysClr val="windowText" lastClr="000000"/>
                </a:solidFill>
              </a:rPr>
              <a:t>2,0 млрд. рублей</a:t>
            </a:r>
            <a:endParaRPr lang="ru-RU" sz="1400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094998" y="642924"/>
            <a:ext cx="2376264" cy="972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Срок реализации проекта</a:t>
            </a:r>
          </a:p>
          <a:p>
            <a:pPr algn="ctr"/>
            <a:endParaRPr lang="ru-RU" sz="1400" i="1" dirty="0" smtClean="0">
              <a:solidFill>
                <a:schemeClr val="tx1"/>
              </a:solidFill>
              <a:latin typeface="Arial"/>
              <a:ea typeface="Tahoma" panose="020B0604030504040204" pitchFamily="34" charset="0"/>
              <a:cs typeface="Arial"/>
            </a:endParaRPr>
          </a:p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/>
              </a:rPr>
              <a:t>2017 – 20</a:t>
            </a:r>
            <a:r>
              <a:rPr lang="en-US" sz="1400" b="1" u="sng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/>
              </a:rPr>
              <a:t>46</a:t>
            </a:r>
            <a:r>
              <a:rPr lang="ru-RU" sz="1400" b="1" u="sng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"/>
              </a:rPr>
              <a:t> гг.</a:t>
            </a:r>
            <a:r>
              <a:rPr lang="ru-RU" sz="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Arial"/>
              </a:rPr>
              <a:t> </a:t>
            </a:r>
          </a:p>
          <a:p>
            <a:pPr algn="ctr"/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3042" y="4071948"/>
            <a:ext cx="5472608" cy="2542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Период окупаемости проекта «в целом» (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PP)</a:t>
            </a:r>
            <a:r>
              <a:rPr lang="ru-RU" sz="1400" b="1" dirty="0" smtClean="0">
                <a:solidFill>
                  <a:sysClr val="windowText" lastClr="000000"/>
                </a:solidFill>
              </a:rPr>
              <a:t> – 21,2 года </a:t>
            </a:r>
            <a:endParaRPr lang="ru-RU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7" name="Заголовок 4"/>
          <p:cNvSpPr txBox="1">
            <a:spLocks/>
          </p:cNvSpPr>
          <p:nvPr/>
        </p:nvSpPr>
        <p:spPr>
          <a:xfrm>
            <a:off x="928662" y="285734"/>
            <a:ext cx="6357982" cy="338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>
              <a:buClr>
                <a:schemeClr val="accent6">
                  <a:lumMod val="75000"/>
                </a:schemeClr>
              </a:buClr>
            </a:pP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«СТРОИТЕЛЬСТВО Восточного  обхода  </a:t>
            </a:r>
            <a:r>
              <a:rPr lang="ru-RU" sz="12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</a:t>
            </a: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.Ижевска»</a:t>
            </a:r>
            <a:endParaRPr lang="ru-RU" sz="1600" b="1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43042" y="4446997"/>
            <a:ext cx="5500726" cy="4822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</a:rPr>
              <a:t>Решение о заключении концессионного соглашения</a:t>
            </a:r>
          </a:p>
          <a:p>
            <a:pPr algn="ctr"/>
            <a:r>
              <a:rPr lang="ru-RU" sz="1400" b="1" u="sng" dirty="0" smtClean="0">
                <a:solidFill>
                  <a:sysClr val="windowText" lastClr="000000"/>
                </a:solidFill>
              </a:rPr>
              <a:t>апрель - май 2016 года</a:t>
            </a:r>
            <a:endParaRPr lang="ru-RU" sz="1400" b="1" u="sng" dirty="0">
              <a:solidFill>
                <a:sysClr val="windowText" lastClr="000000"/>
              </a:solidFill>
            </a:endParaRPr>
          </a:p>
        </p:txBody>
      </p:sp>
      <p:pic>
        <p:nvPicPr>
          <p:cNvPr id="35" name="Изображение 5" descr="gchp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  <p:pic>
        <p:nvPicPr>
          <p:cNvPr id="36" name="Picture 5" descr="Герб Удмуртской Республики 1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490428"/>
            <a:ext cx="571504" cy="581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964929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1714495"/>
            <a:ext cx="506206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БЛАГОДАРЮ ЗА ВНИМАНИЕ!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714890"/>
            <a:ext cx="228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400" b="1" dirty="0" smtClean="0">
                <a:latin typeface="Arial"/>
                <a:ea typeface="Tahoma" panose="020B0604030504040204" pitchFamily="34" charset="0"/>
                <a:cs typeface="Arial"/>
              </a:rPr>
              <a:t>Удмуртская Республика</a:t>
            </a:r>
            <a:endParaRPr lang="en-US" sz="1400" b="1" dirty="0" smtClean="0">
              <a:latin typeface="Arial"/>
              <a:ea typeface="Tahoma" panose="020B0604030504040204" pitchFamily="34" charset="0"/>
              <a:cs typeface="Arial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2928926" y="2678907"/>
            <a:ext cx="5929354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214414" y="273248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Александр Михайлович Соловьёв</a:t>
            </a:r>
          </a:p>
          <a:p>
            <a:pPr algn="just">
              <a:lnSpc>
                <a:spcPct val="15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   Заместитель министра транспорта и дорожного хозяйства Удмуртской Республики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pic>
        <p:nvPicPr>
          <p:cNvPr id="10" name="Picture 5" descr="Герб Удмуртской Республики 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00444"/>
            <a:ext cx="13716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Миндортранс Удмурт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3357568"/>
            <a:ext cx="2571768" cy="163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Изображение 5" descr="gchp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3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7133930" y="4335062"/>
            <a:ext cx="652780" cy="594142"/>
          </a:xfrm>
          <a:custGeom>
            <a:avLst/>
            <a:gdLst>
              <a:gd name="connsiteX0" fmla="*/ 0 w 1144587"/>
              <a:gd name="connsiteY0" fmla="*/ 100012 h 1865312"/>
              <a:gd name="connsiteX1" fmla="*/ 180975 w 1144587"/>
              <a:gd name="connsiteY1" fmla="*/ 623887 h 1865312"/>
              <a:gd name="connsiteX2" fmla="*/ 333375 w 1144587"/>
              <a:gd name="connsiteY2" fmla="*/ 1176337 h 1865312"/>
              <a:gd name="connsiteX3" fmla="*/ 333375 w 1144587"/>
              <a:gd name="connsiteY3" fmla="*/ 1366837 h 1865312"/>
              <a:gd name="connsiteX4" fmla="*/ 381000 w 1144587"/>
              <a:gd name="connsiteY4" fmla="*/ 1662112 h 1865312"/>
              <a:gd name="connsiteX5" fmla="*/ 409575 w 1144587"/>
              <a:gd name="connsiteY5" fmla="*/ 1833562 h 1865312"/>
              <a:gd name="connsiteX6" fmla="*/ 666750 w 1144587"/>
              <a:gd name="connsiteY6" fmla="*/ 1852612 h 1865312"/>
              <a:gd name="connsiteX7" fmla="*/ 904875 w 1144587"/>
              <a:gd name="connsiteY7" fmla="*/ 1852612 h 1865312"/>
              <a:gd name="connsiteX8" fmla="*/ 1114425 w 1144587"/>
              <a:gd name="connsiteY8" fmla="*/ 1814512 h 1865312"/>
              <a:gd name="connsiteX9" fmla="*/ 1085850 w 1144587"/>
              <a:gd name="connsiteY9" fmla="*/ 1652587 h 1865312"/>
              <a:gd name="connsiteX10" fmla="*/ 1028700 w 1144587"/>
              <a:gd name="connsiteY10" fmla="*/ 1471612 h 1865312"/>
              <a:gd name="connsiteX11" fmla="*/ 952500 w 1144587"/>
              <a:gd name="connsiteY11" fmla="*/ 1300162 h 1865312"/>
              <a:gd name="connsiteX12" fmla="*/ 923925 w 1144587"/>
              <a:gd name="connsiteY12" fmla="*/ 1128712 h 1865312"/>
              <a:gd name="connsiteX13" fmla="*/ 895350 w 1144587"/>
              <a:gd name="connsiteY13" fmla="*/ 909637 h 1865312"/>
              <a:gd name="connsiteX14" fmla="*/ 800100 w 1144587"/>
              <a:gd name="connsiteY14" fmla="*/ 661987 h 1865312"/>
              <a:gd name="connsiteX15" fmla="*/ 781050 w 1144587"/>
              <a:gd name="connsiteY15" fmla="*/ 528637 h 1865312"/>
              <a:gd name="connsiteX16" fmla="*/ 714375 w 1144587"/>
              <a:gd name="connsiteY16" fmla="*/ 385762 h 1865312"/>
              <a:gd name="connsiteX17" fmla="*/ 714375 w 1144587"/>
              <a:gd name="connsiteY17" fmla="*/ 319087 h 1865312"/>
              <a:gd name="connsiteX18" fmla="*/ 638175 w 1144587"/>
              <a:gd name="connsiteY18" fmla="*/ 176212 h 1865312"/>
              <a:gd name="connsiteX19" fmla="*/ 619125 w 1144587"/>
              <a:gd name="connsiteY19" fmla="*/ 128587 h 1865312"/>
              <a:gd name="connsiteX20" fmla="*/ 600075 w 1144587"/>
              <a:gd name="connsiteY20" fmla="*/ 71437 h 1865312"/>
              <a:gd name="connsiteX21" fmla="*/ 571500 w 1144587"/>
              <a:gd name="connsiteY21" fmla="*/ 33337 h 1865312"/>
              <a:gd name="connsiteX22" fmla="*/ 542925 w 1144587"/>
              <a:gd name="connsiteY22" fmla="*/ 4762 h 1865312"/>
              <a:gd name="connsiteX23" fmla="*/ 409575 w 1144587"/>
              <a:gd name="connsiteY23" fmla="*/ 4762 h 1865312"/>
              <a:gd name="connsiteX24" fmla="*/ 266700 w 1144587"/>
              <a:gd name="connsiteY24" fmla="*/ 14287 h 1865312"/>
              <a:gd name="connsiteX25" fmla="*/ 114300 w 1144587"/>
              <a:gd name="connsiteY25" fmla="*/ 42862 h 1865312"/>
              <a:gd name="connsiteX26" fmla="*/ 85725 w 1144587"/>
              <a:gd name="connsiteY26" fmla="*/ 61912 h 1865312"/>
              <a:gd name="connsiteX27" fmla="*/ 0 w 1144587"/>
              <a:gd name="connsiteY27" fmla="*/ 100012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4587" h="1865312">
                <a:moveTo>
                  <a:pt x="0" y="100012"/>
                </a:moveTo>
                <a:cubicBezTo>
                  <a:pt x="62706" y="272256"/>
                  <a:pt x="125413" y="444500"/>
                  <a:pt x="180975" y="623887"/>
                </a:cubicBezTo>
                <a:cubicBezTo>
                  <a:pt x="236537" y="803274"/>
                  <a:pt x="307975" y="1052512"/>
                  <a:pt x="333375" y="1176337"/>
                </a:cubicBezTo>
                <a:cubicBezTo>
                  <a:pt x="358775" y="1300162"/>
                  <a:pt x="325438" y="1285875"/>
                  <a:pt x="333375" y="1366837"/>
                </a:cubicBezTo>
                <a:cubicBezTo>
                  <a:pt x="341312" y="1447799"/>
                  <a:pt x="368300" y="1584325"/>
                  <a:pt x="381000" y="1662112"/>
                </a:cubicBezTo>
                <a:cubicBezTo>
                  <a:pt x="393700" y="1739900"/>
                  <a:pt x="361950" y="1801812"/>
                  <a:pt x="409575" y="1833562"/>
                </a:cubicBezTo>
                <a:cubicBezTo>
                  <a:pt x="457200" y="1865312"/>
                  <a:pt x="584200" y="1849437"/>
                  <a:pt x="666750" y="1852612"/>
                </a:cubicBezTo>
                <a:cubicBezTo>
                  <a:pt x="749300" y="1855787"/>
                  <a:pt x="830263" y="1858962"/>
                  <a:pt x="904875" y="1852612"/>
                </a:cubicBezTo>
                <a:cubicBezTo>
                  <a:pt x="979487" y="1846262"/>
                  <a:pt x="1084263" y="1847849"/>
                  <a:pt x="1114425" y="1814512"/>
                </a:cubicBezTo>
                <a:cubicBezTo>
                  <a:pt x="1144587" y="1781175"/>
                  <a:pt x="1100138" y="1709737"/>
                  <a:pt x="1085850" y="1652587"/>
                </a:cubicBezTo>
                <a:cubicBezTo>
                  <a:pt x="1071563" y="1595437"/>
                  <a:pt x="1050925" y="1530349"/>
                  <a:pt x="1028700" y="1471612"/>
                </a:cubicBezTo>
                <a:cubicBezTo>
                  <a:pt x="1006475" y="1412875"/>
                  <a:pt x="969962" y="1357312"/>
                  <a:pt x="952500" y="1300162"/>
                </a:cubicBezTo>
                <a:cubicBezTo>
                  <a:pt x="935038" y="1243012"/>
                  <a:pt x="933450" y="1193799"/>
                  <a:pt x="923925" y="1128712"/>
                </a:cubicBezTo>
                <a:cubicBezTo>
                  <a:pt x="914400" y="1063625"/>
                  <a:pt x="915988" y="987425"/>
                  <a:pt x="895350" y="909637"/>
                </a:cubicBezTo>
                <a:cubicBezTo>
                  <a:pt x="874713" y="831850"/>
                  <a:pt x="819150" y="725487"/>
                  <a:pt x="800100" y="661987"/>
                </a:cubicBezTo>
                <a:cubicBezTo>
                  <a:pt x="781050" y="598487"/>
                  <a:pt x="795337" y="574674"/>
                  <a:pt x="781050" y="528637"/>
                </a:cubicBezTo>
                <a:cubicBezTo>
                  <a:pt x="766763" y="482600"/>
                  <a:pt x="725488" y="420687"/>
                  <a:pt x="714375" y="385762"/>
                </a:cubicBezTo>
                <a:cubicBezTo>
                  <a:pt x="703263" y="350837"/>
                  <a:pt x="727075" y="354012"/>
                  <a:pt x="714375" y="319087"/>
                </a:cubicBezTo>
                <a:cubicBezTo>
                  <a:pt x="701675" y="284162"/>
                  <a:pt x="654050" y="207962"/>
                  <a:pt x="638175" y="176212"/>
                </a:cubicBezTo>
                <a:cubicBezTo>
                  <a:pt x="622300" y="144462"/>
                  <a:pt x="625475" y="146049"/>
                  <a:pt x="619125" y="128587"/>
                </a:cubicBezTo>
                <a:cubicBezTo>
                  <a:pt x="612775" y="111125"/>
                  <a:pt x="608012" y="87312"/>
                  <a:pt x="600075" y="71437"/>
                </a:cubicBezTo>
                <a:cubicBezTo>
                  <a:pt x="592138" y="55562"/>
                  <a:pt x="581025" y="44450"/>
                  <a:pt x="571500" y="33337"/>
                </a:cubicBezTo>
                <a:cubicBezTo>
                  <a:pt x="561975" y="22225"/>
                  <a:pt x="569912" y="9524"/>
                  <a:pt x="542925" y="4762"/>
                </a:cubicBezTo>
                <a:cubicBezTo>
                  <a:pt x="515938" y="0"/>
                  <a:pt x="455612" y="3175"/>
                  <a:pt x="409575" y="4762"/>
                </a:cubicBezTo>
                <a:cubicBezTo>
                  <a:pt x="363538" y="6349"/>
                  <a:pt x="315913" y="7937"/>
                  <a:pt x="266700" y="14287"/>
                </a:cubicBezTo>
                <a:cubicBezTo>
                  <a:pt x="217487" y="20637"/>
                  <a:pt x="144463" y="34924"/>
                  <a:pt x="114300" y="42862"/>
                </a:cubicBezTo>
                <a:cubicBezTo>
                  <a:pt x="84137" y="50800"/>
                  <a:pt x="85725" y="61912"/>
                  <a:pt x="85725" y="61912"/>
                </a:cubicBezTo>
                <a:lnTo>
                  <a:pt x="0" y="100012"/>
                </a:ln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1" y="1548993"/>
            <a:ext cx="7872413" cy="27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>
            <a:stCxn id="9" idx="2"/>
            <a:endCxn id="11" idx="2"/>
          </p:cNvCxnSpPr>
          <p:nvPr/>
        </p:nvCxnSpPr>
        <p:spPr>
          <a:xfrm rot="10800000" flipV="1">
            <a:off x="471381" y="3932620"/>
            <a:ext cx="325325" cy="3088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9" name="Овал 8"/>
          <p:cNvSpPr/>
          <p:nvPr/>
        </p:nvSpPr>
        <p:spPr>
          <a:xfrm rot="919173">
            <a:off x="792898" y="3853745"/>
            <a:ext cx="214312" cy="21437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785814" y="1173945"/>
            <a:ext cx="7159625" cy="3363516"/>
          </a:xfrm>
          <a:custGeom>
            <a:avLst/>
            <a:gdLst>
              <a:gd name="connsiteX0" fmla="*/ 519430 w 6978650"/>
              <a:gd name="connsiteY0" fmla="*/ 1270 h 4333240"/>
              <a:gd name="connsiteX1" fmla="*/ 824230 w 6978650"/>
              <a:gd name="connsiteY1" fmla="*/ 298450 h 4333240"/>
              <a:gd name="connsiteX2" fmla="*/ 1296670 w 6978650"/>
              <a:gd name="connsiteY2" fmla="*/ 671830 h 4333240"/>
              <a:gd name="connsiteX3" fmla="*/ 1548130 w 6978650"/>
              <a:gd name="connsiteY3" fmla="*/ 999490 h 4333240"/>
              <a:gd name="connsiteX4" fmla="*/ 1822450 w 6978650"/>
              <a:gd name="connsiteY4" fmla="*/ 1197610 h 4333240"/>
              <a:gd name="connsiteX5" fmla="*/ 2096770 w 6978650"/>
              <a:gd name="connsiteY5" fmla="*/ 1433830 h 4333240"/>
              <a:gd name="connsiteX6" fmla="*/ 2561590 w 6978650"/>
              <a:gd name="connsiteY6" fmla="*/ 1677670 h 4333240"/>
              <a:gd name="connsiteX7" fmla="*/ 3003550 w 6978650"/>
              <a:gd name="connsiteY7" fmla="*/ 1898650 h 4333240"/>
              <a:gd name="connsiteX8" fmla="*/ 3216910 w 6978650"/>
              <a:gd name="connsiteY8" fmla="*/ 1967230 h 4333240"/>
              <a:gd name="connsiteX9" fmla="*/ 3506470 w 6978650"/>
              <a:gd name="connsiteY9" fmla="*/ 2127250 h 4333240"/>
              <a:gd name="connsiteX10" fmla="*/ 3818890 w 6978650"/>
              <a:gd name="connsiteY10" fmla="*/ 2272030 h 4333240"/>
              <a:gd name="connsiteX11" fmla="*/ 4116070 w 6978650"/>
              <a:gd name="connsiteY11" fmla="*/ 2523490 h 4333240"/>
              <a:gd name="connsiteX12" fmla="*/ 4451350 w 6978650"/>
              <a:gd name="connsiteY12" fmla="*/ 2637790 h 4333240"/>
              <a:gd name="connsiteX13" fmla="*/ 4664710 w 6978650"/>
              <a:gd name="connsiteY13" fmla="*/ 2706370 h 4333240"/>
              <a:gd name="connsiteX14" fmla="*/ 4946650 w 6978650"/>
              <a:gd name="connsiteY14" fmla="*/ 2820670 h 4333240"/>
              <a:gd name="connsiteX15" fmla="*/ 5373370 w 6978650"/>
              <a:gd name="connsiteY15" fmla="*/ 3011170 h 4333240"/>
              <a:gd name="connsiteX16" fmla="*/ 5761990 w 6978650"/>
              <a:gd name="connsiteY16" fmla="*/ 3186430 h 4333240"/>
              <a:gd name="connsiteX17" fmla="*/ 6036310 w 6978650"/>
              <a:gd name="connsiteY17" fmla="*/ 3384550 h 4333240"/>
              <a:gd name="connsiteX18" fmla="*/ 6310630 w 6978650"/>
              <a:gd name="connsiteY18" fmla="*/ 3529330 h 4333240"/>
              <a:gd name="connsiteX19" fmla="*/ 6592570 w 6978650"/>
              <a:gd name="connsiteY19" fmla="*/ 3727450 h 4333240"/>
              <a:gd name="connsiteX20" fmla="*/ 6699250 w 6978650"/>
              <a:gd name="connsiteY20" fmla="*/ 3872230 h 4333240"/>
              <a:gd name="connsiteX21" fmla="*/ 6729730 w 6978650"/>
              <a:gd name="connsiteY21" fmla="*/ 3978910 h 4333240"/>
              <a:gd name="connsiteX22" fmla="*/ 6844030 w 6978650"/>
              <a:gd name="connsiteY22" fmla="*/ 4161790 h 4333240"/>
              <a:gd name="connsiteX23" fmla="*/ 6904990 w 6978650"/>
              <a:gd name="connsiteY23" fmla="*/ 4260850 h 4333240"/>
              <a:gd name="connsiteX24" fmla="*/ 6402070 w 6978650"/>
              <a:gd name="connsiteY24" fmla="*/ 4329430 h 4333240"/>
              <a:gd name="connsiteX25" fmla="*/ 6333490 w 6978650"/>
              <a:gd name="connsiteY25" fmla="*/ 4283710 h 4333240"/>
              <a:gd name="connsiteX26" fmla="*/ 6219190 w 6978650"/>
              <a:gd name="connsiteY26" fmla="*/ 4177030 h 4333240"/>
              <a:gd name="connsiteX27" fmla="*/ 6142990 w 6978650"/>
              <a:gd name="connsiteY27" fmla="*/ 4024630 h 4333240"/>
              <a:gd name="connsiteX28" fmla="*/ 6005830 w 6978650"/>
              <a:gd name="connsiteY28" fmla="*/ 3887470 h 4333240"/>
              <a:gd name="connsiteX29" fmla="*/ 5861050 w 6978650"/>
              <a:gd name="connsiteY29" fmla="*/ 3818890 h 4333240"/>
              <a:gd name="connsiteX30" fmla="*/ 5754370 w 6978650"/>
              <a:gd name="connsiteY30" fmla="*/ 3803650 h 4333240"/>
              <a:gd name="connsiteX31" fmla="*/ 5563870 w 6978650"/>
              <a:gd name="connsiteY31" fmla="*/ 3704590 h 4333240"/>
              <a:gd name="connsiteX32" fmla="*/ 5419090 w 6978650"/>
              <a:gd name="connsiteY32" fmla="*/ 3620770 h 4333240"/>
              <a:gd name="connsiteX33" fmla="*/ 5274310 w 6978650"/>
              <a:gd name="connsiteY33" fmla="*/ 3552190 h 4333240"/>
              <a:gd name="connsiteX34" fmla="*/ 5091430 w 6978650"/>
              <a:gd name="connsiteY34" fmla="*/ 3514090 h 4333240"/>
              <a:gd name="connsiteX35" fmla="*/ 4824730 w 6978650"/>
              <a:gd name="connsiteY35" fmla="*/ 3407410 h 4333240"/>
              <a:gd name="connsiteX36" fmla="*/ 4268470 w 6978650"/>
              <a:gd name="connsiteY36" fmla="*/ 3178810 h 4333240"/>
              <a:gd name="connsiteX37" fmla="*/ 4055110 w 6978650"/>
              <a:gd name="connsiteY37" fmla="*/ 3155950 h 4333240"/>
              <a:gd name="connsiteX38" fmla="*/ 3879850 w 6978650"/>
              <a:gd name="connsiteY38" fmla="*/ 3079750 h 4333240"/>
              <a:gd name="connsiteX39" fmla="*/ 3780790 w 6978650"/>
              <a:gd name="connsiteY39" fmla="*/ 2995930 h 4333240"/>
              <a:gd name="connsiteX40" fmla="*/ 3620770 w 6978650"/>
              <a:gd name="connsiteY40" fmla="*/ 2919730 h 4333240"/>
              <a:gd name="connsiteX41" fmla="*/ 3491230 w 6978650"/>
              <a:gd name="connsiteY41" fmla="*/ 2797810 h 4333240"/>
              <a:gd name="connsiteX42" fmla="*/ 3392170 w 6978650"/>
              <a:gd name="connsiteY42" fmla="*/ 2721610 h 4333240"/>
              <a:gd name="connsiteX43" fmla="*/ 3315970 w 6978650"/>
              <a:gd name="connsiteY43" fmla="*/ 2691130 h 4333240"/>
              <a:gd name="connsiteX44" fmla="*/ 3171190 w 6978650"/>
              <a:gd name="connsiteY44" fmla="*/ 2645410 h 4333240"/>
              <a:gd name="connsiteX45" fmla="*/ 3049270 w 6978650"/>
              <a:gd name="connsiteY45" fmla="*/ 2561590 h 4333240"/>
              <a:gd name="connsiteX46" fmla="*/ 2904490 w 6978650"/>
              <a:gd name="connsiteY46" fmla="*/ 2432050 h 4333240"/>
              <a:gd name="connsiteX47" fmla="*/ 2805430 w 6978650"/>
              <a:gd name="connsiteY47" fmla="*/ 2340610 h 4333240"/>
              <a:gd name="connsiteX48" fmla="*/ 2493010 w 6978650"/>
              <a:gd name="connsiteY48" fmla="*/ 2134870 h 4333240"/>
              <a:gd name="connsiteX49" fmla="*/ 2157730 w 6978650"/>
              <a:gd name="connsiteY49" fmla="*/ 2035810 h 4333240"/>
              <a:gd name="connsiteX50" fmla="*/ 1753870 w 6978650"/>
              <a:gd name="connsiteY50" fmla="*/ 1898650 h 4333240"/>
              <a:gd name="connsiteX51" fmla="*/ 1456690 w 6978650"/>
              <a:gd name="connsiteY51" fmla="*/ 1723390 h 4333240"/>
              <a:gd name="connsiteX52" fmla="*/ 1281430 w 6978650"/>
              <a:gd name="connsiteY52" fmla="*/ 1532890 h 4333240"/>
              <a:gd name="connsiteX53" fmla="*/ 1144270 w 6978650"/>
              <a:gd name="connsiteY53" fmla="*/ 1380490 h 4333240"/>
              <a:gd name="connsiteX54" fmla="*/ 1022350 w 6978650"/>
              <a:gd name="connsiteY54" fmla="*/ 1220470 h 4333240"/>
              <a:gd name="connsiteX55" fmla="*/ 702310 w 6978650"/>
              <a:gd name="connsiteY55" fmla="*/ 976630 h 4333240"/>
              <a:gd name="connsiteX56" fmla="*/ 481330 w 6978650"/>
              <a:gd name="connsiteY56" fmla="*/ 801370 h 4333240"/>
              <a:gd name="connsiteX57" fmla="*/ 245110 w 6978650"/>
              <a:gd name="connsiteY57" fmla="*/ 511810 h 4333240"/>
              <a:gd name="connsiteX58" fmla="*/ 46990 w 6978650"/>
              <a:gd name="connsiteY58" fmla="*/ 306070 h 4333240"/>
              <a:gd name="connsiteX59" fmla="*/ 519430 w 6978650"/>
              <a:gd name="connsiteY59" fmla="*/ 1270 h 4333240"/>
              <a:gd name="connsiteX0" fmla="*/ 519430 w 6978650"/>
              <a:gd name="connsiteY0" fmla="*/ 1270 h 4333240"/>
              <a:gd name="connsiteX1" fmla="*/ 824230 w 6978650"/>
              <a:gd name="connsiteY1" fmla="*/ 298450 h 4333240"/>
              <a:gd name="connsiteX2" fmla="*/ 1296670 w 6978650"/>
              <a:gd name="connsiteY2" fmla="*/ 671830 h 4333240"/>
              <a:gd name="connsiteX3" fmla="*/ 1548130 w 6978650"/>
              <a:gd name="connsiteY3" fmla="*/ 999490 h 4333240"/>
              <a:gd name="connsiteX4" fmla="*/ 1822450 w 6978650"/>
              <a:gd name="connsiteY4" fmla="*/ 1197610 h 4333240"/>
              <a:gd name="connsiteX5" fmla="*/ 2096770 w 6978650"/>
              <a:gd name="connsiteY5" fmla="*/ 1433830 h 4333240"/>
              <a:gd name="connsiteX6" fmla="*/ 2561590 w 6978650"/>
              <a:gd name="connsiteY6" fmla="*/ 1677670 h 4333240"/>
              <a:gd name="connsiteX7" fmla="*/ 3003550 w 6978650"/>
              <a:gd name="connsiteY7" fmla="*/ 1898650 h 4333240"/>
              <a:gd name="connsiteX8" fmla="*/ 3216910 w 6978650"/>
              <a:gd name="connsiteY8" fmla="*/ 2038644 h 4333240"/>
              <a:gd name="connsiteX9" fmla="*/ 3506470 w 6978650"/>
              <a:gd name="connsiteY9" fmla="*/ 2127250 h 4333240"/>
              <a:gd name="connsiteX10" fmla="*/ 3818890 w 6978650"/>
              <a:gd name="connsiteY10" fmla="*/ 2272030 h 4333240"/>
              <a:gd name="connsiteX11" fmla="*/ 4116070 w 6978650"/>
              <a:gd name="connsiteY11" fmla="*/ 2523490 h 4333240"/>
              <a:gd name="connsiteX12" fmla="*/ 4451350 w 6978650"/>
              <a:gd name="connsiteY12" fmla="*/ 2637790 h 4333240"/>
              <a:gd name="connsiteX13" fmla="*/ 4664710 w 6978650"/>
              <a:gd name="connsiteY13" fmla="*/ 2706370 h 4333240"/>
              <a:gd name="connsiteX14" fmla="*/ 4946650 w 6978650"/>
              <a:gd name="connsiteY14" fmla="*/ 2820670 h 4333240"/>
              <a:gd name="connsiteX15" fmla="*/ 5373370 w 6978650"/>
              <a:gd name="connsiteY15" fmla="*/ 3011170 h 4333240"/>
              <a:gd name="connsiteX16" fmla="*/ 5761990 w 6978650"/>
              <a:gd name="connsiteY16" fmla="*/ 3186430 h 4333240"/>
              <a:gd name="connsiteX17" fmla="*/ 6036310 w 6978650"/>
              <a:gd name="connsiteY17" fmla="*/ 3384550 h 4333240"/>
              <a:gd name="connsiteX18" fmla="*/ 6310630 w 6978650"/>
              <a:gd name="connsiteY18" fmla="*/ 3529330 h 4333240"/>
              <a:gd name="connsiteX19" fmla="*/ 6592570 w 6978650"/>
              <a:gd name="connsiteY19" fmla="*/ 3727450 h 4333240"/>
              <a:gd name="connsiteX20" fmla="*/ 6699250 w 6978650"/>
              <a:gd name="connsiteY20" fmla="*/ 3872230 h 4333240"/>
              <a:gd name="connsiteX21" fmla="*/ 6729730 w 6978650"/>
              <a:gd name="connsiteY21" fmla="*/ 3978910 h 4333240"/>
              <a:gd name="connsiteX22" fmla="*/ 6844030 w 6978650"/>
              <a:gd name="connsiteY22" fmla="*/ 4161790 h 4333240"/>
              <a:gd name="connsiteX23" fmla="*/ 6904990 w 6978650"/>
              <a:gd name="connsiteY23" fmla="*/ 4260850 h 4333240"/>
              <a:gd name="connsiteX24" fmla="*/ 6402070 w 6978650"/>
              <a:gd name="connsiteY24" fmla="*/ 4329430 h 4333240"/>
              <a:gd name="connsiteX25" fmla="*/ 6333490 w 6978650"/>
              <a:gd name="connsiteY25" fmla="*/ 4283710 h 4333240"/>
              <a:gd name="connsiteX26" fmla="*/ 6219190 w 6978650"/>
              <a:gd name="connsiteY26" fmla="*/ 4177030 h 4333240"/>
              <a:gd name="connsiteX27" fmla="*/ 6142990 w 6978650"/>
              <a:gd name="connsiteY27" fmla="*/ 4024630 h 4333240"/>
              <a:gd name="connsiteX28" fmla="*/ 6005830 w 6978650"/>
              <a:gd name="connsiteY28" fmla="*/ 3887470 h 4333240"/>
              <a:gd name="connsiteX29" fmla="*/ 5861050 w 6978650"/>
              <a:gd name="connsiteY29" fmla="*/ 3818890 h 4333240"/>
              <a:gd name="connsiteX30" fmla="*/ 5754370 w 6978650"/>
              <a:gd name="connsiteY30" fmla="*/ 3803650 h 4333240"/>
              <a:gd name="connsiteX31" fmla="*/ 5563870 w 6978650"/>
              <a:gd name="connsiteY31" fmla="*/ 3704590 h 4333240"/>
              <a:gd name="connsiteX32" fmla="*/ 5419090 w 6978650"/>
              <a:gd name="connsiteY32" fmla="*/ 3620770 h 4333240"/>
              <a:gd name="connsiteX33" fmla="*/ 5274310 w 6978650"/>
              <a:gd name="connsiteY33" fmla="*/ 3552190 h 4333240"/>
              <a:gd name="connsiteX34" fmla="*/ 5091430 w 6978650"/>
              <a:gd name="connsiteY34" fmla="*/ 3514090 h 4333240"/>
              <a:gd name="connsiteX35" fmla="*/ 4824730 w 6978650"/>
              <a:gd name="connsiteY35" fmla="*/ 3407410 h 4333240"/>
              <a:gd name="connsiteX36" fmla="*/ 4268470 w 6978650"/>
              <a:gd name="connsiteY36" fmla="*/ 3178810 h 4333240"/>
              <a:gd name="connsiteX37" fmla="*/ 4055110 w 6978650"/>
              <a:gd name="connsiteY37" fmla="*/ 3155950 h 4333240"/>
              <a:gd name="connsiteX38" fmla="*/ 3879850 w 6978650"/>
              <a:gd name="connsiteY38" fmla="*/ 3079750 h 4333240"/>
              <a:gd name="connsiteX39" fmla="*/ 3780790 w 6978650"/>
              <a:gd name="connsiteY39" fmla="*/ 2995930 h 4333240"/>
              <a:gd name="connsiteX40" fmla="*/ 3620770 w 6978650"/>
              <a:gd name="connsiteY40" fmla="*/ 2919730 h 4333240"/>
              <a:gd name="connsiteX41" fmla="*/ 3491230 w 6978650"/>
              <a:gd name="connsiteY41" fmla="*/ 2797810 h 4333240"/>
              <a:gd name="connsiteX42" fmla="*/ 3392170 w 6978650"/>
              <a:gd name="connsiteY42" fmla="*/ 2721610 h 4333240"/>
              <a:gd name="connsiteX43" fmla="*/ 3315970 w 6978650"/>
              <a:gd name="connsiteY43" fmla="*/ 2691130 h 4333240"/>
              <a:gd name="connsiteX44" fmla="*/ 3171190 w 6978650"/>
              <a:gd name="connsiteY44" fmla="*/ 2645410 h 4333240"/>
              <a:gd name="connsiteX45" fmla="*/ 3049270 w 6978650"/>
              <a:gd name="connsiteY45" fmla="*/ 2561590 h 4333240"/>
              <a:gd name="connsiteX46" fmla="*/ 2904490 w 6978650"/>
              <a:gd name="connsiteY46" fmla="*/ 2432050 h 4333240"/>
              <a:gd name="connsiteX47" fmla="*/ 2805430 w 6978650"/>
              <a:gd name="connsiteY47" fmla="*/ 2340610 h 4333240"/>
              <a:gd name="connsiteX48" fmla="*/ 2493010 w 6978650"/>
              <a:gd name="connsiteY48" fmla="*/ 2134870 h 4333240"/>
              <a:gd name="connsiteX49" fmla="*/ 2157730 w 6978650"/>
              <a:gd name="connsiteY49" fmla="*/ 2035810 h 4333240"/>
              <a:gd name="connsiteX50" fmla="*/ 1753870 w 6978650"/>
              <a:gd name="connsiteY50" fmla="*/ 1898650 h 4333240"/>
              <a:gd name="connsiteX51" fmla="*/ 1456690 w 6978650"/>
              <a:gd name="connsiteY51" fmla="*/ 1723390 h 4333240"/>
              <a:gd name="connsiteX52" fmla="*/ 1281430 w 6978650"/>
              <a:gd name="connsiteY52" fmla="*/ 1532890 h 4333240"/>
              <a:gd name="connsiteX53" fmla="*/ 1144270 w 6978650"/>
              <a:gd name="connsiteY53" fmla="*/ 1380490 h 4333240"/>
              <a:gd name="connsiteX54" fmla="*/ 1022350 w 6978650"/>
              <a:gd name="connsiteY54" fmla="*/ 1220470 h 4333240"/>
              <a:gd name="connsiteX55" fmla="*/ 702310 w 6978650"/>
              <a:gd name="connsiteY55" fmla="*/ 976630 h 4333240"/>
              <a:gd name="connsiteX56" fmla="*/ 481330 w 6978650"/>
              <a:gd name="connsiteY56" fmla="*/ 801370 h 4333240"/>
              <a:gd name="connsiteX57" fmla="*/ 245110 w 6978650"/>
              <a:gd name="connsiteY57" fmla="*/ 511810 h 4333240"/>
              <a:gd name="connsiteX58" fmla="*/ 46990 w 6978650"/>
              <a:gd name="connsiteY58" fmla="*/ 306070 h 4333240"/>
              <a:gd name="connsiteX59" fmla="*/ 519430 w 6978650"/>
              <a:gd name="connsiteY59" fmla="*/ 1270 h 4333240"/>
              <a:gd name="connsiteX0" fmla="*/ 519430 w 6978650"/>
              <a:gd name="connsiteY0" fmla="*/ 1270 h 4333240"/>
              <a:gd name="connsiteX1" fmla="*/ 824230 w 6978650"/>
              <a:gd name="connsiteY1" fmla="*/ 298450 h 4333240"/>
              <a:gd name="connsiteX2" fmla="*/ 1296670 w 6978650"/>
              <a:gd name="connsiteY2" fmla="*/ 671830 h 4333240"/>
              <a:gd name="connsiteX3" fmla="*/ 1548130 w 6978650"/>
              <a:gd name="connsiteY3" fmla="*/ 999490 h 4333240"/>
              <a:gd name="connsiteX4" fmla="*/ 1822450 w 6978650"/>
              <a:gd name="connsiteY4" fmla="*/ 1197610 h 4333240"/>
              <a:gd name="connsiteX5" fmla="*/ 2096770 w 6978650"/>
              <a:gd name="connsiteY5" fmla="*/ 1433830 h 4333240"/>
              <a:gd name="connsiteX6" fmla="*/ 2561590 w 6978650"/>
              <a:gd name="connsiteY6" fmla="*/ 1677670 h 4333240"/>
              <a:gd name="connsiteX7" fmla="*/ 3003550 w 6978650"/>
              <a:gd name="connsiteY7" fmla="*/ 1898650 h 4333240"/>
              <a:gd name="connsiteX8" fmla="*/ 3216910 w 6978650"/>
              <a:gd name="connsiteY8" fmla="*/ 2038644 h 4333240"/>
              <a:gd name="connsiteX9" fmla="*/ 3506470 w 6978650"/>
              <a:gd name="connsiteY9" fmla="*/ 2127250 h 4333240"/>
              <a:gd name="connsiteX10" fmla="*/ 3818890 w 6978650"/>
              <a:gd name="connsiteY10" fmla="*/ 2272030 h 4333240"/>
              <a:gd name="connsiteX11" fmla="*/ 4116070 w 6978650"/>
              <a:gd name="connsiteY11" fmla="*/ 2523490 h 4333240"/>
              <a:gd name="connsiteX12" fmla="*/ 4451350 w 6978650"/>
              <a:gd name="connsiteY12" fmla="*/ 2637790 h 4333240"/>
              <a:gd name="connsiteX13" fmla="*/ 4664710 w 6978650"/>
              <a:gd name="connsiteY13" fmla="*/ 2706370 h 4333240"/>
              <a:gd name="connsiteX14" fmla="*/ 4946650 w 6978650"/>
              <a:gd name="connsiteY14" fmla="*/ 2820670 h 4333240"/>
              <a:gd name="connsiteX15" fmla="*/ 5373370 w 6978650"/>
              <a:gd name="connsiteY15" fmla="*/ 3011170 h 4333240"/>
              <a:gd name="connsiteX16" fmla="*/ 5761990 w 6978650"/>
              <a:gd name="connsiteY16" fmla="*/ 3186430 h 4333240"/>
              <a:gd name="connsiteX17" fmla="*/ 6036310 w 6978650"/>
              <a:gd name="connsiteY17" fmla="*/ 3384550 h 4333240"/>
              <a:gd name="connsiteX18" fmla="*/ 6310630 w 6978650"/>
              <a:gd name="connsiteY18" fmla="*/ 3529330 h 4333240"/>
              <a:gd name="connsiteX19" fmla="*/ 6592570 w 6978650"/>
              <a:gd name="connsiteY19" fmla="*/ 3727450 h 4333240"/>
              <a:gd name="connsiteX20" fmla="*/ 6699250 w 6978650"/>
              <a:gd name="connsiteY20" fmla="*/ 3872230 h 4333240"/>
              <a:gd name="connsiteX21" fmla="*/ 6729730 w 6978650"/>
              <a:gd name="connsiteY21" fmla="*/ 3978910 h 4333240"/>
              <a:gd name="connsiteX22" fmla="*/ 6844030 w 6978650"/>
              <a:gd name="connsiteY22" fmla="*/ 4161790 h 4333240"/>
              <a:gd name="connsiteX23" fmla="*/ 6904990 w 6978650"/>
              <a:gd name="connsiteY23" fmla="*/ 4260850 h 4333240"/>
              <a:gd name="connsiteX24" fmla="*/ 6402070 w 6978650"/>
              <a:gd name="connsiteY24" fmla="*/ 4329430 h 4333240"/>
              <a:gd name="connsiteX25" fmla="*/ 6333490 w 6978650"/>
              <a:gd name="connsiteY25" fmla="*/ 4283710 h 4333240"/>
              <a:gd name="connsiteX26" fmla="*/ 6219190 w 6978650"/>
              <a:gd name="connsiteY26" fmla="*/ 4177030 h 4333240"/>
              <a:gd name="connsiteX27" fmla="*/ 6142990 w 6978650"/>
              <a:gd name="connsiteY27" fmla="*/ 4024630 h 4333240"/>
              <a:gd name="connsiteX28" fmla="*/ 6005830 w 6978650"/>
              <a:gd name="connsiteY28" fmla="*/ 3887470 h 4333240"/>
              <a:gd name="connsiteX29" fmla="*/ 5861050 w 6978650"/>
              <a:gd name="connsiteY29" fmla="*/ 3818890 h 4333240"/>
              <a:gd name="connsiteX30" fmla="*/ 5754370 w 6978650"/>
              <a:gd name="connsiteY30" fmla="*/ 3803650 h 4333240"/>
              <a:gd name="connsiteX31" fmla="*/ 5563870 w 6978650"/>
              <a:gd name="connsiteY31" fmla="*/ 3704590 h 4333240"/>
              <a:gd name="connsiteX32" fmla="*/ 5419090 w 6978650"/>
              <a:gd name="connsiteY32" fmla="*/ 3620770 h 4333240"/>
              <a:gd name="connsiteX33" fmla="*/ 5274310 w 6978650"/>
              <a:gd name="connsiteY33" fmla="*/ 3552190 h 4333240"/>
              <a:gd name="connsiteX34" fmla="*/ 5091430 w 6978650"/>
              <a:gd name="connsiteY34" fmla="*/ 3514090 h 4333240"/>
              <a:gd name="connsiteX35" fmla="*/ 4824730 w 6978650"/>
              <a:gd name="connsiteY35" fmla="*/ 3407410 h 4333240"/>
              <a:gd name="connsiteX36" fmla="*/ 4268470 w 6978650"/>
              <a:gd name="connsiteY36" fmla="*/ 3178810 h 4333240"/>
              <a:gd name="connsiteX37" fmla="*/ 4055110 w 6978650"/>
              <a:gd name="connsiteY37" fmla="*/ 3155950 h 4333240"/>
              <a:gd name="connsiteX38" fmla="*/ 3879850 w 6978650"/>
              <a:gd name="connsiteY38" fmla="*/ 3079750 h 4333240"/>
              <a:gd name="connsiteX39" fmla="*/ 3780790 w 6978650"/>
              <a:gd name="connsiteY39" fmla="*/ 2995930 h 4333240"/>
              <a:gd name="connsiteX40" fmla="*/ 3620770 w 6978650"/>
              <a:gd name="connsiteY40" fmla="*/ 2919730 h 4333240"/>
              <a:gd name="connsiteX41" fmla="*/ 3491230 w 6978650"/>
              <a:gd name="connsiteY41" fmla="*/ 2797810 h 4333240"/>
              <a:gd name="connsiteX42" fmla="*/ 3392170 w 6978650"/>
              <a:gd name="connsiteY42" fmla="*/ 2721610 h 4333240"/>
              <a:gd name="connsiteX43" fmla="*/ 3315970 w 6978650"/>
              <a:gd name="connsiteY43" fmla="*/ 2691130 h 4333240"/>
              <a:gd name="connsiteX44" fmla="*/ 3171190 w 6978650"/>
              <a:gd name="connsiteY44" fmla="*/ 2645410 h 4333240"/>
              <a:gd name="connsiteX45" fmla="*/ 3049270 w 6978650"/>
              <a:gd name="connsiteY45" fmla="*/ 2561590 h 4333240"/>
              <a:gd name="connsiteX46" fmla="*/ 2904490 w 6978650"/>
              <a:gd name="connsiteY46" fmla="*/ 2432050 h 4333240"/>
              <a:gd name="connsiteX47" fmla="*/ 2805430 w 6978650"/>
              <a:gd name="connsiteY47" fmla="*/ 2340610 h 4333240"/>
              <a:gd name="connsiteX48" fmla="*/ 2493010 w 6978650"/>
              <a:gd name="connsiteY48" fmla="*/ 2206284 h 4333240"/>
              <a:gd name="connsiteX49" fmla="*/ 2157730 w 6978650"/>
              <a:gd name="connsiteY49" fmla="*/ 2035810 h 4333240"/>
              <a:gd name="connsiteX50" fmla="*/ 1753870 w 6978650"/>
              <a:gd name="connsiteY50" fmla="*/ 1898650 h 4333240"/>
              <a:gd name="connsiteX51" fmla="*/ 1456690 w 6978650"/>
              <a:gd name="connsiteY51" fmla="*/ 1723390 h 4333240"/>
              <a:gd name="connsiteX52" fmla="*/ 1281430 w 6978650"/>
              <a:gd name="connsiteY52" fmla="*/ 1532890 h 4333240"/>
              <a:gd name="connsiteX53" fmla="*/ 1144270 w 6978650"/>
              <a:gd name="connsiteY53" fmla="*/ 1380490 h 4333240"/>
              <a:gd name="connsiteX54" fmla="*/ 1022350 w 6978650"/>
              <a:gd name="connsiteY54" fmla="*/ 1220470 h 4333240"/>
              <a:gd name="connsiteX55" fmla="*/ 702310 w 6978650"/>
              <a:gd name="connsiteY55" fmla="*/ 976630 h 4333240"/>
              <a:gd name="connsiteX56" fmla="*/ 481330 w 6978650"/>
              <a:gd name="connsiteY56" fmla="*/ 801370 h 4333240"/>
              <a:gd name="connsiteX57" fmla="*/ 245110 w 6978650"/>
              <a:gd name="connsiteY57" fmla="*/ 511810 h 4333240"/>
              <a:gd name="connsiteX58" fmla="*/ 46990 w 6978650"/>
              <a:gd name="connsiteY58" fmla="*/ 306070 h 4333240"/>
              <a:gd name="connsiteX59" fmla="*/ 519430 w 6978650"/>
              <a:gd name="connsiteY59" fmla="*/ 1270 h 433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978650" h="4333240">
                <a:moveTo>
                  <a:pt x="519430" y="1270"/>
                </a:moveTo>
                <a:cubicBezTo>
                  <a:pt x="648970" y="0"/>
                  <a:pt x="694690" y="186690"/>
                  <a:pt x="824230" y="298450"/>
                </a:cubicBezTo>
                <a:cubicBezTo>
                  <a:pt x="953770" y="410210"/>
                  <a:pt x="1176020" y="554990"/>
                  <a:pt x="1296670" y="671830"/>
                </a:cubicBezTo>
                <a:cubicBezTo>
                  <a:pt x="1417320" y="788670"/>
                  <a:pt x="1460500" y="911860"/>
                  <a:pt x="1548130" y="999490"/>
                </a:cubicBezTo>
                <a:cubicBezTo>
                  <a:pt x="1635760" y="1087120"/>
                  <a:pt x="1731010" y="1125220"/>
                  <a:pt x="1822450" y="1197610"/>
                </a:cubicBezTo>
                <a:cubicBezTo>
                  <a:pt x="1913890" y="1270000"/>
                  <a:pt x="1973580" y="1353820"/>
                  <a:pt x="2096770" y="1433830"/>
                </a:cubicBezTo>
                <a:cubicBezTo>
                  <a:pt x="2219960" y="1513840"/>
                  <a:pt x="2410460" y="1600200"/>
                  <a:pt x="2561590" y="1677670"/>
                </a:cubicBezTo>
                <a:cubicBezTo>
                  <a:pt x="2712720" y="1755140"/>
                  <a:pt x="2894330" y="1838488"/>
                  <a:pt x="3003550" y="1898650"/>
                </a:cubicBezTo>
                <a:cubicBezTo>
                  <a:pt x="3112770" y="1958812"/>
                  <a:pt x="3133090" y="2000544"/>
                  <a:pt x="3216910" y="2038644"/>
                </a:cubicBezTo>
                <a:cubicBezTo>
                  <a:pt x="3300730" y="2076744"/>
                  <a:pt x="3406140" y="2088352"/>
                  <a:pt x="3506470" y="2127250"/>
                </a:cubicBezTo>
                <a:cubicBezTo>
                  <a:pt x="3606800" y="2166148"/>
                  <a:pt x="3717290" y="2205990"/>
                  <a:pt x="3818890" y="2272030"/>
                </a:cubicBezTo>
                <a:cubicBezTo>
                  <a:pt x="3920490" y="2338070"/>
                  <a:pt x="4010660" y="2462530"/>
                  <a:pt x="4116070" y="2523490"/>
                </a:cubicBezTo>
                <a:cubicBezTo>
                  <a:pt x="4221480" y="2584450"/>
                  <a:pt x="4359910" y="2607310"/>
                  <a:pt x="4451350" y="2637790"/>
                </a:cubicBezTo>
                <a:cubicBezTo>
                  <a:pt x="4542790" y="2668270"/>
                  <a:pt x="4582160" y="2675890"/>
                  <a:pt x="4664710" y="2706370"/>
                </a:cubicBezTo>
                <a:cubicBezTo>
                  <a:pt x="4747260" y="2736850"/>
                  <a:pt x="4828540" y="2769870"/>
                  <a:pt x="4946650" y="2820670"/>
                </a:cubicBezTo>
                <a:cubicBezTo>
                  <a:pt x="5064760" y="2871470"/>
                  <a:pt x="5373370" y="3011170"/>
                  <a:pt x="5373370" y="3011170"/>
                </a:cubicBezTo>
                <a:cubicBezTo>
                  <a:pt x="5509260" y="3072130"/>
                  <a:pt x="5651500" y="3124200"/>
                  <a:pt x="5761990" y="3186430"/>
                </a:cubicBezTo>
                <a:cubicBezTo>
                  <a:pt x="5872480" y="3248660"/>
                  <a:pt x="5944870" y="3327400"/>
                  <a:pt x="6036310" y="3384550"/>
                </a:cubicBezTo>
                <a:cubicBezTo>
                  <a:pt x="6127750" y="3441700"/>
                  <a:pt x="6217920" y="3472180"/>
                  <a:pt x="6310630" y="3529330"/>
                </a:cubicBezTo>
                <a:cubicBezTo>
                  <a:pt x="6403340" y="3586480"/>
                  <a:pt x="6527800" y="3670300"/>
                  <a:pt x="6592570" y="3727450"/>
                </a:cubicBezTo>
                <a:cubicBezTo>
                  <a:pt x="6657340" y="3784600"/>
                  <a:pt x="6676390" y="3830320"/>
                  <a:pt x="6699250" y="3872230"/>
                </a:cubicBezTo>
                <a:cubicBezTo>
                  <a:pt x="6722110" y="3914140"/>
                  <a:pt x="6705600" y="3930650"/>
                  <a:pt x="6729730" y="3978910"/>
                </a:cubicBezTo>
                <a:cubicBezTo>
                  <a:pt x="6753860" y="4027170"/>
                  <a:pt x="6814820" y="4114800"/>
                  <a:pt x="6844030" y="4161790"/>
                </a:cubicBezTo>
                <a:cubicBezTo>
                  <a:pt x="6873240" y="4208780"/>
                  <a:pt x="6978650" y="4232910"/>
                  <a:pt x="6904990" y="4260850"/>
                </a:cubicBezTo>
                <a:cubicBezTo>
                  <a:pt x="6831330" y="4288790"/>
                  <a:pt x="6497320" y="4325620"/>
                  <a:pt x="6402070" y="4329430"/>
                </a:cubicBezTo>
                <a:cubicBezTo>
                  <a:pt x="6306820" y="4333240"/>
                  <a:pt x="6363970" y="4309110"/>
                  <a:pt x="6333490" y="4283710"/>
                </a:cubicBezTo>
                <a:cubicBezTo>
                  <a:pt x="6303010" y="4258310"/>
                  <a:pt x="6250940" y="4220210"/>
                  <a:pt x="6219190" y="4177030"/>
                </a:cubicBezTo>
                <a:cubicBezTo>
                  <a:pt x="6187440" y="4133850"/>
                  <a:pt x="6178550" y="4072890"/>
                  <a:pt x="6142990" y="4024630"/>
                </a:cubicBezTo>
                <a:cubicBezTo>
                  <a:pt x="6107430" y="3976370"/>
                  <a:pt x="6052820" y="3921760"/>
                  <a:pt x="6005830" y="3887470"/>
                </a:cubicBezTo>
                <a:cubicBezTo>
                  <a:pt x="5958840" y="3853180"/>
                  <a:pt x="5902960" y="3832860"/>
                  <a:pt x="5861050" y="3818890"/>
                </a:cubicBezTo>
                <a:cubicBezTo>
                  <a:pt x="5819140" y="3804920"/>
                  <a:pt x="5803900" y="3822700"/>
                  <a:pt x="5754370" y="3803650"/>
                </a:cubicBezTo>
                <a:cubicBezTo>
                  <a:pt x="5704840" y="3784600"/>
                  <a:pt x="5619750" y="3735070"/>
                  <a:pt x="5563870" y="3704590"/>
                </a:cubicBezTo>
                <a:cubicBezTo>
                  <a:pt x="5507990" y="3674110"/>
                  <a:pt x="5467350" y="3646170"/>
                  <a:pt x="5419090" y="3620770"/>
                </a:cubicBezTo>
                <a:cubicBezTo>
                  <a:pt x="5370830" y="3595370"/>
                  <a:pt x="5328920" y="3569970"/>
                  <a:pt x="5274310" y="3552190"/>
                </a:cubicBezTo>
                <a:cubicBezTo>
                  <a:pt x="5219700" y="3534410"/>
                  <a:pt x="5166360" y="3538220"/>
                  <a:pt x="5091430" y="3514090"/>
                </a:cubicBezTo>
                <a:cubicBezTo>
                  <a:pt x="5016500" y="3489960"/>
                  <a:pt x="4824730" y="3407410"/>
                  <a:pt x="4824730" y="3407410"/>
                </a:cubicBezTo>
                <a:cubicBezTo>
                  <a:pt x="4687570" y="3351530"/>
                  <a:pt x="4396740" y="3220720"/>
                  <a:pt x="4268470" y="3178810"/>
                </a:cubicBezTo>
                <a:cubicBezTo>
                  <a:pt x="4140200" y="3136900"/>
                  <a:pt x="4119880" y="3172460"/>
                  <a:pt x="4055110" y="3155950"/>
                </a:cubicBezTo>
                <a:cubicBezTo>
                  <a:pt x="3990340" y="3139440"/>
                  <a:pt x="3925570" y="3106420"/>
                  <a:pt x="3879850" y="3079750"/>
                </a:cubicBezTo>
                <a:cubicBezTo>
                  <a:pt x="3834130" y="3053080"/>
                  <a:pt x="3823970" y="3022600"/>
                  <a:pt x="3780790" y="2995930"/>
                </a:cubicBezTo>
                <a:cubicBezTo>
                  <a:pt x="3737610" y="2969260"/>
                  <a:pt x="3669030" y="2952750"/>
                  <a:pt x="3620770" y="2919730"/>
                </a:cubicBezTo>
                <a:cubicBezTo>
                  <a:pt x="3572510" y="2886710"/>
                  <a:pt x="3529330" y="2830830"/>
                  <a:pt x="3491230" y="2797810"/>
                </a:cubicBezTo>
                <a:cubicBezTo>
                  <a:pt x="3453130" y="2764790"/>
                  <a:pt x="3421380" y="2739390"/>
                  <a:pt x="3392170" y="2721610"/>
                </a:cubicBezTo>
                <a:cubicBezTo>
                  <a:pt x="3362960" y="2703830"/>
                  <a:pt x="3352800" y="2703830"/>
                  <a:pt x="3315970" y="2691130"/>
                </a:cubicBezTo>
                <a:cubicBezTo>
                  <a:pt x="3279140" y="2678430"/>
                  <a:pt x="3215640" y="2667000"/>
                  <a:pt x="3171190" y="2645410"/>
                </a:cubicBezTo>
                <a:cubicBezTo>
                  <a:pt x="3126740" y="2623820"/>
                  <a:pt x="3093720" y="2597150"/>
                  <a:pt x="3049270" y="2561590"/>
                </a:cubicBezTo>
                <a:cubicBezTo>
                  <a:pt x="3004820" y="2526030"/>
                  <a:pt x="2945130" y="2468880"/>
                  <a:pt x="2904490" y="2432050"/>
                </a:cubicBezTo>
                <a:cubicBezTo>
                  <a:pt x="2863850" y="2395220"/>
                  <a:pt x="2874010" y="2378238"/>
                  <a:pt x="2805430" y="2340610"/>
                </a:cubicBezTo>
                <a:cubicBezTo>
                  <a:pt x="2736850" y="2302982"/>
                  <a:pt x="2600960" y="2257084"/>
                  <a:pt x="2493010" y="2206284"/>
                </a:cubicBezTo>
                <a:cubicBezTo>
                  <a:pt x="2385060" y="2155484"/>
                  <a:pt x="2280920" y="2087082"/>
                  <a:pt x="2157730" y="2035810"/>
                </a:cubicBezTo>
                <a:cubicBezTo>
                  <a:pt x="2034540" y="1984538"/>
                  <a:pt x="1870710" y="1950720"/>
                  <a:pt x="1753870" y="1898650"/>
                </a:cubicBezTo>
                <a:cubicBezTo>
                  <a:pt x="1637030" y="1846580"/>
                  <a:pt x="1535430" y="1784350"/>
                  <a:pt x="1456690" y="1723390"/>
                </a:cubicBezTo>
                <a:cubicBezTo>
                  <a:pt x="1377950" y="1662430"/>
                  <a:pt x="1333500" y="1590040"/>
                  <a:pt x="1281430" y="1532890"/>
                </a:cubicBezTo>
                <a:cubicBezTo>
                  <a:pt x="1229360" y="1475740"/>
                  <a:pt x="1187450" y="1432560"/>
                  <a:pt x="1144270" y="1380490"/>
                </a:cubicBezTo>
                <a:cubicBezTo>
                  <a:pt x="1101090" y="1328420"/>
                  <a:pt x="1096010" y="1287780"/>
                  <a:pt x="1022350" y="1220470"/>
                </a:cubicBezTo>
                <a:cubicBezTo>
                  <a:pt x="948690" y="1153160"/>
                  <a:pt x="792480" y="1046480"/>
                  <a:pt x="702310" y="976630"/>
                </a:cubicBezTo>
                <a:cubicBezTo>
                  <a:pt x="612140" y="906780"/>
                  <a:pt x="557530" y="878840"/>
                  <a:pt x="481330" y="801370"/>
                </a:cubicBezTo>
                <a:cubicBezTo>
                  <a:pt x="405130" y="723900"/>
                  <a:pt x="317500" y="594360"/>
                  <a:pt x="245110" y="511810"/>
                </a:cubicBezTo>
                <a:cubicBezTo>
                  <a:pt x="172720" y="429260"/>
                  <a:pt x="0" y="389890"/>
                  <a:pt x="46990" y="306070"/>
                </a:cubicBezTo>
                <a:cubicBezTo>
                  <a:pt x="93980" y="222250"/>
                  <a:pt x="389890" y="2540"/>
                  <a:pt x="519430" y="1270"/>
                </a:cubicBez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22"/>
          <p:cNvSpPr txBox="1">
            <a:spLocks noChangeArrowheads="1"/>
          </p:cNvSpPr>
          <p:nvPr/>
        </p:nvSpPr>
        <p:spPr bwMode="auto">
          <a:xfrm>
            <a:off x="0" y="3643320"/>
            <a:ext cx="942759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г. Сарапул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8143876" y="4174320"/>
            <a:ext cx="214313" cy="214313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13" name="Овал 12"/>
          <p:cNvSpPr/>
          <p:nvPr/>
        </p:nvSpPr>
        <p:spPr>
          <a:xfrm rot="8810896">
            <a:off x="7952826" y="3984028"/>
            <a:ext cx="214312" cy="226609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2019301" y="2780099"/>
            <a:ext cx="1012825" cy="1863328"/>
          </a:xfrm>
          <a:custGeom>
            <a:avLst/>
            <a:gdLst>
              <a:gd name="connsiteX0" fmla="*/ 0 w 1013460"/>
              <a:gd name="connsiteY0" fmla="*/ 2484120 h 2484120"/>
              <a:gd name="connsiteX1" fmla="*/ 175260 w 1013460"/>
              <a:gd name="connsiteY1" fmla="*/ 2194560 h 2484120"/>
              <a:gd name="connsiteX2" fmla="*/ 350520 w 1013460"/>
              <a:gd name="connsiteY2" fmla="*/ 1798320 h 2484120"/>
              <a:gd name="connsiteX3" fmla="*/ 480060 w 1013460"/>
              <a:gd name="connsiteY3" fmla="*/ 1539240 h 2484120"/>
              <a:gd name="connsiteX4" fmla="*/ 548640 w 1013460"/>
              <a:gd name="connsiteY4" fmla="*/ 1463040 h 2484120"/>
              <a:gd name="connsiteX5" fmla="*/ 548640 w 1013460"/>
              <a:gd name="connsiteY5" fmla="*/ 1386840 h 2484120"/>
              <a:gd name="connsiteX6" fmla="*/ 548640 w 1013460"/>
              <a:gd name="connsiteY6" fmla="*/ 1303020 h 2484120"/>
              <a:gd name="connsiteX7" fmla="*/ 518160 w 1013460"/>
              <a:gd name="connsiteY7" fmla="*/ 1059180 h 2484120"/>
              <a:gd name="connsiteX8" fmla="*/ 541020 w 1013460"/>
              <a:gd name="connsiteY8" fmla="*/ 868680 h 2484120"/>
              <a:gd name="connsiteX9" fmla="*/ 586740 w 1013460"/>
              <a:gd name="connsiteY9" fmla="*/ 723900 h 2484120"/>
              <a:gd name="connsiteX10" fmla="*/ 640080 w 1013460"/>
              <a:gd name="connsiteY10" fmla="*/ 640080 h 2484120"/>
              <a:gd name="connsiteX11" fmla="*/ 685800 w 1013460"/>
              <a:gd name="connsiteY11" fmla="*/ 472440 h 2484120"/>
              <a:gd name="connsiteX12" fmla="*/ 655320 w 1013460"/>
              <a:gd name="connsiteY12" fmla="*/ 327660 h 2484120"/>
              <a:gd name="connsiteX13" fmla="*/ 670560 w 1013460"/>
              <a:gd name="connsiteY13" fmla="*/ 167640 h 2484120"/>
              <a:gd name="connsiteX14" fmla="*/ 716280 w 1013460"/>
              <a:gd name="connsiteY14" fmla="*/ 106680 h 2484120"/>
              <a:gd name="connsiteX15" fmla="*/ 815340 w 1013460"/>
              <a:gd name="connsiteY15" fmla="*/ 22860 h 2484120"/>
              <a:gd name="connsiteX16" fmla="*/ 1013460 w 1013460"/>
              <a:gd name="connsiteY16" fmla="*/ 0 h 248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3460" h="2484120">
                <a:moveTo>
                  <a:pt x="0" y="2484120"/>
                </a:moveTo>
                <a:cubicBezTo>
                  <a:pt x="58420" y="2396490"/>
                  <a:pt x="116840" y="2308860"/>
                  <a:pt x="175260" y="2194560"/>
                </a:cubicBezTo>
                <a:cubicBezTo>
                  <a:pt x="233680" y="2080260"/>
                  <a:pt x="299720" y="1907540"/>
                  <a:pt x="350520" y="1798320"/>
                </a:cubicBezTo>
                <a:cubicBezTo>
                  <a:pt x="401320" y="1689100"/>
                  <a:pt x="447040" y="1595120"/>
                  <a:pt x="480060" y="1539240"/>
                </a:cubicBezTo>
                <a:cubicBezTo>
                  <a:pt x="513080" y="1483360"/>
                  <a:pt x="537210" y="1488440"/>
                  <a:pt x="548640" y="1463040"/>
                </a:cubicBezTo>
                <a:cubicBezTo>
                  <a:pt x="560070" y="1437640"/>
                  <a:pt x="548640" y="1386840"/>
                  <a:pt x="548640" y="1386840"/>
                </a:cubicBezTo>
                <a:cubicBezTo>
                  <a:pt x="548640" y="1360170"/>
                  <a:pt x="553720" y="1357630"/>
                  <a:pt x="548640" y="1303020"/>
                </a:cubicBezTo>
                <a:cubicBezTo>
                  <a:pt x="543560" y="1248410"/>
                  <a:pt x="519430" y="1131570"/>
                  <a:pt x="518160" y="1059180"/>
                </a:cubicBezTo>
                <a:cubicBezTo>
                  <a:pt x="516890" y="986790"/>
                  <a:pt x="529590" y="924560"/>
                  <a:pt x="541020" y="868680"/>
                </a:cubicBezTo>
                <a:cubicBezTo>
                  <a:pt x="552450" y="812800"/>
                  <a:pt x="570230" y="762000"/>
                  <a:pt x="586740" y="723900"/>
                </a:cubicBezTo>
                <a:cubicBezTo>
                  <a:pt x="603250" y="685800"/>
                  <a:pt x="623570" y="681990"/>
                  <a:pt x="640080" y="640080"/>
                </a:cubicBezTo>
                <a:cubicBezTo>
                  <a:pt x="656590" y="598170"/>
                  <a:pt x="683260" y="524510"/>
                  <a:pt x="685800" y="472440"/>
                </a:cubicBezTo>
                <a:cubicBezTo>
                  <a:pt x="688340" y="420370"/>
                  <a:pt x="657860" y="378460"/>
                  <a:pt x="655320" y="327660"/>
                </a:cubicBezTo>
                <a:cubicBezTo>
                  <a:pt x="652780" y="276860"/>
                  <a:pt x="660400" y="204470"/>
                  <a:pt x="670560" y="167640"/>
                </a:cubicBezTo>
                <a:cubicBezTo>
                  <a:pt x="680720" y="130810"/>
                  <a:pt x="692150" y="130810"/>
                  <a:pt x="716280" y="106680"/>
                </a:cubicBezTo>
                <a:cubicBezTo>
                  <a:pt x="740410" y="82550"/>
                  <a:pt x="765810" y="40640"/>
                  <a:pt x="815340" y="22860"/>
                </a:cubicBezTo>
                <a:cubicBezTo>
                  <a:pt x="864870" y="5080"/>
                  <a:pt x="939165" y="2540"/>
                  <a:pt x="1013460" y="0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2786064" y="2769382"/>
            <a:ext cx="123825" cy="33338"/>
          </a:xfrm>
          <a:custGeom>
            <a:avLst/>
            <a:gdLst>
              <a:gd name="connsiteX0" fmla="*/ 124222 w 124222"/>
              <a:gd name="connsiteY0" fmla="*/ 9525 h 29369"/>
              <a:gd name="connsiteX1" fmla="*/ 24209 w 124222"/>
              <a:gd name="connsiteY1" fmla="*/ 28575 h 29369"/>
              <a:gd name="connsiteX2" fmla="*/ 2778 w 124222"/>
              <a:gd name="connsiteY2" fmla="*/ 14288 h 29369"/>
              <a:gd name="connsiteX3" fmla="*/ 40878 w 124222"/>
              <a:gd name="connsiteY3" fmla="*/ 0 h 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222" h="29369">
                <a:moveTo>
                  <a:pt x="124222" y="9525"/>
                </a:moveTo>
                <a:cubicBezTo>
                  <a:pt x="84336" y="18653"/>
                  <a:pt x="44450" y="27781"/>
                  <a:pt x="24209" y="28575"/>
                </a:cubicBezTo>
                <a:cubicBezTo>
                  <a:pt x="3968" y="29369"/>
                  <a:pt x="0" y="19051"/>
                  <a:pt x="2778" y="14288"/>
                </a:cubicBezTo>
                <a:cubicBezTo>
                  <a:pt x="5556" y="9526"/>
                  <a:pt x="40878" y="0"/>
                  <a:pt x="40878" y="0"/>
                </a:cubicBezTo>
              </a:path>
            </a:pathLst>
          </a:custGeom>
          <a:solidFill>
            <a:srgbClr val="8FAFD5"/>
          </a:solidFill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олилиния 15"/>
          <p:cNvSpPr/>
          <p:nvPr/>
        </p:nvSpPr>
        <p:spPr>
          <a:xfrm rot="18977987">
            <a:off x="2878139" y="2768193"/>
            <a:ext cx="46037" cy="92869"/>
          </a:xfrm>
          <a:custGeom>
            <a:avLst/>
            <a:gdLst>
              <a:gd name="connsiteX0" fmla="*/ 124222 w 124222"/>
              <a:gd name="connsiteY0" fmla="*/ 9525 h 29369"/>
              <a:gd name="connsiteX1" fmla="*/ 24209 w 124222"/>
              <a:gd name="connsiteY1" fmla="*/ 28575 h 29369"/>
              <a:gd name="connsiteX2" fmla="*/ 2778 w 124222"/>
              <a:gd name="connsiteY2" fmla="*/ 14288 h 29369"/>
              <a:gd name="connsiteX3" fmla="*/ 40878 w 124222"/>
              <a:gd name="connsiteY3" fmla="*/ 0 h 2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222" h="29369">
                <a:moveTo>
                  <a:pt x="124222" y="9525"/>
                </a:moveTo>
                <a:cubicBezTo>
                  <a:pt x="84336" y="18653"/>
                  <a:pt x="44450" y="27781"/>
                  <a:pt x="24209" y="28575"/>
                </a:cubicBezTo>
                <a:cubicBezTo>
                  <a:pt x="3968" y="29369"/>
                  <a:pt x="0" y="19051"/>
                  <a:pt x="2778" y="14288"/>
                </a:cubicBezTo>
                <a:cubicBezTo>
                  <a:pt x="5556" y="9526"/>
                  <a:pt x="40878" y="0"/>
                  <a:pt x="40878" y="0"/>
                </a:cubicBezTo>
              </a:path>
            </a:pathLst>
          </a:custGeom>
          <a:solidFill>
            <a:srgbClr val="8FAFD5"/>
          </a:solidFill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2924176" y="2845583"/>
            <a:ext cx="701675" cy="1389460"/>
          </a:xfrm>
          <a:custGeom>
            <a:avLst/>
            <a:gdLst>
              <a:gd name="connsiteX0" fmla="*/ 0 w 701675"/>
              <a:gd name="connsiteY0" fmla="*/ 0 h 1852613"/>
              <a:gd name="connsiteX1" fmla="*/ 52388 w 701675"/>
              <a:gd name="connsiteY1" fmla="*/ 166688 h 1852613"/>
              <a:gd name="connsiteX2" fmla="*/ 161925 w 701675"/>
              <a:gd name="connsiteY2" fmla="*/ 681038 h 1852613"/>
              <a:gd name="connsiteX3" fmla="*/ 385763 w 701675"/>
              <a:gd name="connsiteY3" fmla="*/ 1228725 h 1852613"/>
              <a:gd name="connsiteX4" fmla="*/ 485775 w 701675"/>
              <a:gd name="connsiteY4" fmla="*/ 1376363 h 1852613"/>
              <a:gd name="connsiteX5" fmla="*/ 661988 w 701675"/>
              <a:gd name="connsiteY5" fmla="*/ 1609725 h 1852613"/>
              <a:gd name="connsiteX6" fmla="*/ 695325 w 701675"/>
              <a:gd name="connsiteY6" fmla="*/ 1743075 h 1852613"/>
              <a:gd name="connsiteX7" fmla="*/ 700088 w 701675"/>
              <a:gd name="connsiteY7" fmla="*/ 1852613 h 185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675" h="1852613">
                <a:moveTo>
                  <a:pt x="0" y="0"/>
                </a:moveTo>
                <a:cubicBezTo>
                  <a:pt x="12700" y="26591"/>
                  <a:pt x="25401" y="53182"/>
                  <a:pt x="52388" y="166688"/>
                </a:cubicBezTo>
                <a:cubicBezTo>
                  <a:pt x="79375" y="280194"/>
                  <a:pt x="106363" y="504032"/>
                  <a:pt x="161925" y="681038"/>
                </a:cubicBezTo>
                <a:cubicBezTo>
                  <a:pt x="217487" y="858044"/>
                  <a:pt x="331788" y="1112838"/>
                  <a:pt x="385763" y="1228725"/>
                </a:cubicBezTo>
                <a:cubicBezTo>
                  <a:pt x="439738" y="1344612"/>
                  <a:pt x="439738" y="1312863"/>
                  <a:pt x="485775" y="1376363"/>
                </a:cubicBezTo>
                <a:cubicBezTo>
                  <a:pt x="531812" y="1439863"/>
                  <a:pt x="627063" y="1548606"/>
                  <a:pt x="661988" y="1609725"/>
                </a:cubicBezTo>
                <a:cubicBezTo>
                  <a:pt x="696913" y="1670844"/>
                  <a:pt x="688975" y="1702594"/>
                  <a:pt x="695325" y="1743075"/>
                </a:cubicBezTo>
                <a:cubicBezTo>
                  <a:pt x="701675" y="1783556"/>
                  <a:pt x="700881" y="1818084"/>
                  <a:pt x="700088" y="1852613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3967164" y="1034642"/>
            <a:ext cx="2376487" cy="2246709"/>
          </a:xfrm>
          <a:custGeom>
            <a:avLst/>
            <a:gdLst>
              <a:gd name="connsiteX0" fmla="*/ 0 w 2376487"/>
              <a:gd name="connsiteY0" fmla="*/ 0 h 2995612"/>
              <a:gd name="connsiteX1" fmla="*/ 233362 w 2376487"/>
              <a:gd name="connsiteY1" fmla="*/ 138112 h 2995612"/>
              <a:gd name="connsiteX2" fmla="*/ 242887 w 2376487"/>
              <a:gd name="connsiteY2" fmla="*/ 295275 h 2995612"/>
              <a:gd name="connsiteX3" fmla="*/ 395287 w 2376487"/>
              <a:gd name="connsiteY3" fmla="*/ 314325 h 2995612"/>
              <a:gd name="connsiteX4" fmla="*/ 542925 w 2376487"/>
              <a:gd name="connsiteY4" fmla="*/ 476250 h 2995612"/>
              <a:gd name="connsiteX5" fmla="*/ 657225 w 2376487"/>
              <a:gd name="connsiteY5" fmla="*/ 504825 h 2995612"/>
              <a:gd name="connsiteX6" fmla="*/ 690562 w 2376487"/>
              <a:gd name="connsiteY6" fmla="*/ 642937 h 2995612"/>
              <a:gd name="connsiteX7" fmla="*/ 762000 w 2376487"/>
              <a:gd name="connsiteY7" fmla="*/ 719137 h 2995612"/>
              <a:gd name="connsiteX8" fmla="*/ 771525 w 2376487"/>
              <a:gd name="connsiteY8" fmla="*/ 828675 h 2995612"/>
              <a:gd name="connsiteX9" fmla="*/ 833437 w 2376487"/>
              <a:gd name="connsiteY9" fmla="*/ 852487 h 2995612"/>
              <a:gd name="connsiteX10" fmla="*/ 933450 w 2376487"/>
              <a:gd name="connsiteY10" fmla="*/ 923925 h 2995612"/>
              <a:gd name="connsiteX11" fmla="*/ 971550 w 2376487"/>
              <a:gd name="connsiteY11" fmla="*/ 1138237 h 2995612"/>
              <a:gd name="connsiteX12" fmla="*/ 1085850 w 2376487"/>
              <a:gd name="connsiteY12" fmla="*/ 1243012 h 2995612"/>
              <a:gd name="connsiteX13" fmla="*/ 1038225 w 2376487"/>
              <a:gd name="connsiteY13" fmla="*/ 1362075 h 2995612"/>
              <a:gd name="connsiteX14" fmla="*/ 1147762 w 2376487"/>
              <a:gd name="connsiteY14" fmla="*/ 1433512 h 2995612"/>
              <a:gd name="connsiteX15" fmla="*/ 1243012 w 2376487"/>
              <a:gd name="connsiteY15" fmla="*/ 1476375 h 2995612"/>
              <a:gd name="connsiteX16" fmla="*/ 1209675 w 2376487"/>
              <a:gd name="connsiteY16" fmla="*/ 1576387 h 2995612"/>
              <a:gd name="connsiteX17" fmla="*/ 1233487 w 2376487"/>
              <a:gd name="connsiteY17" fmla="*/ 1657350 h 2995612"/>
              <a:gd name="connsiteX18" fmla="*/ 1314450 w 2376487"/>
              <a:gd name="connsiteY18" fmla="*/ 1671637 h 2995612"/>
              <a:gd name="connsiteX19" fmla="*/ 1357312 w 2376487"/>
              <a:gd name="connsiteY19" fmla="*/ 1604962 h 2995612"/>
              <a:gd name="connsiteX20" fmla="*/ 1447800 w 2376487"/>
              <a:gd name="connsiteY20" fmla="*/ 1624012 h 2995612"/>
              <a:gd name="connsiteX21" fmla="*/ 1476375 w 2376487"/>
              <a:gd name="connsiteY21" fmla="*/ 1733550 h 2995612"/>
              <a:gd name="connsiteX22" fmla="*/ 1462087 w 2376487"/>
              <a:gd name="connsiteY22" fmla="*/ 1828800 h 2995612"/>
              <a:gd name="connsiteX23" fmla="*/ 1571625 w 2376487"/>
              <a:gd name="connsiteY23" fmla="*/ 1952625 h 2995612"/>
              <a:gd name="connsiteX24" fmla="*/ 1647825 w 2376487"/>
              <a:gd name="connsiteY24" fmla="*/ 1981200 h 2995612"/>
              <a:gd name="connsiteX25" fmla="*/ 1776412 w 2376487"/>
              <a:gd name="connsiteY25" fmla="*/ 2162175 h 2995612"/>
              <a:gd name="connsiteX26" fmla="*/ 1905000 w 2376487"/>
              <a:gd name="connsiteY26" fmla="*/ 2243137 h 2995612"/>
              <a:gd name="connsiteX27" fmla="*/ 2081212 w 2376487"/>
              <a:gd name="connsiteY27" fmla="*/ 2305050 h 2995612"/>
              <a:gd name="connsiteX28" fmla="*/ 2105025 w 2376487"/>
              <a:gd name="connsiteY28" fmla="*/ 2409825 h 2995612"/>
              <a:gd name="connsiteX29" fmla="*/ 2105025 w 2376487"/>
              <a:gd name="connsiteY29" fmla="*/ 2533650 h 2995612"/>
              <a:gd name="connsiteX30" fmla="*/ 2147887 w 2376487"/>
              <a:gd name="connsiteY30" fmla="*/ 2614612 h 2995612"/>
              <a:gd name="connsiteX31" fmla="*/ 2224087 w 2376487"/>
              <a:gd name="connsiteY31" fmla="*/ 2676525 h 2995612"/>
              <a:gd name="connsiteX32" fmla="*/ 2252662 w 2376487"/>
              <a:gd name="connsiteY32" fmla="*/ 2752725 h 2995612"/>
              <a:gd name="connsiteX33" fmla="*/ 2228850 w 2376487"/>
              <a:gd name="connsiteY33" fmla="*/ 2795587 h 2995612"/>
              <a:gd name="connsiteX34" fmla="*/ 2228850 w 2376487"/>
              <a:gd name="connsiteY34" fmla="*/ 2852737 h 2995612"/>
              <a:gd name="connsiteX35" fmla="*/ 2300287 w 2376487"/>
              <a:gd name="connsiteY35" fmla="*/ 2876550 h 2995612"/>
              <a:gd name="connsiteX36" fmla="*/ 2338387 w 2376487"/>
              <a:gd name="connsiteY36" fmla="*/ 2914650 h 2995612"/>
              <a:gd name="connsiteX37" fmla="*/ 2366962 w 2376487"/>
              <a:gd name="connsiteY37" fmla="*/ 2962275 h 2995612"/>
              <a:gd name="connsiteX38" fmla="*/ 2376487 w 2376487"/>
              <a:gd name="connsiteY38" fmla="*/ 2995612 h 2995612"/>
              <a:gd name="connsiteX0" fmla="*/ 0 w 2376487"/>
              <a:gd name="connsiteY0" fmla="*/ 0 h 2995612"/>
              <a:gd name="connsiteX1" fmla="*/ 233362 w 2376487"/>
              <a:gd name="connsiteY1" fmla="*/ 138112 h 2995612"/>
              <a:gd name="connsiteX2" fmla="*/ 242887 w 2376487"/>
              <a:gd name="connsiteY2" fmla="*/ 295275 h 2995612"/>
              <a:gd name="connsiteX3" fmla="*/ 395287 w 2376487"/>
              <a:gd name="connsiteY3" fmla="*/ 314325 h 2995612"/>
              <a:gd name="connsiteX4" fmla="*/ 542925 w 2376487"/>
              <a:gd name="connsiteY4" fmla="*/ 476250 h 2995612"/>
              <a:gd name="connsiteX5" fmla="*/ 657225 w 2376487"/>
              <a:gd name="connsiteY5" fmla="*/ 504825 h 2995612"/>
              <a:gd name="connsiteX6" fmla="*/ 690562 w 2376487"/>
              <a:gd name="connsiteY6" fmla="*/ 642937 h 2995612"/>
              <a:gd name="connsiteX7" fmla="*/ 762000 w 2376487"/>
              <a:gd name="connsiteY7" fmla="*/ 719137 h 2995612"/>
              <a:gd name="connsiteX8" fmla="*/ 771525 w 2376487"/>
              <a:gd name="connsiteY8" fmla="*/ 828675 h 2995612"/>
              <a:gd name="connsiteX9" fmla="*/ 833437 w 2376487"/>
              <a:gd name="connsiteY9" fmla="*/ 852487 h 2995612"/>
              <a:gd name="connsiteX10" fmla="*/ 933450 w 2376487"/>
              <a:gd name="connsiteY10" fmla="*/ 923925 h 2995612"/>
              <a:gd name="connsiteX11" fmla="*/ 971550 w 2376487"/>
              <a:gd name="connsiteY11" fmla="*/ 1138237 h 2995612"/>
              <a:gd name="connsiteX12" fmla="*/ 1085850 w 2376487"/>
              <a:gd name="connsiteY12" fmla="*/ 1243012 h 2995612"/>
              <a:gd name="connsiteX13" fmla="*/ 1038225 w 2376487"/>
              <a:gd name="connsiteY13" fmla="*/ 1362075 h 2995612"/>
              <a:gd name="connsiteX14" fmla="*/ 1147762 w 2376487"/>
              <a:gd name="connsiteY14" fmla="*/ 1433512 h 2995612"/>
              <a:gd name="connsiteX15" fmla="*/ 1243012 w 2376487"/>
              <a:gd name="connsiteY15" fmla="*/ 1476375 h 2995612"/>
              <a:gd name="connsiteX16" fmla="*/ 1209675 w 2376487"/>
              <a:gd name="connsiteY16" fmla="*/ 1576387 h 2995612"/>
              <a:gd name="connsiteX17" fmla="*/ 1233487 w 2376487"/>
              <a:gd name="connsiteY17" fmla="*/ 1657350 h 2995612"/>
              <a:gd name="connsiteX18" fmla="*/ 1314450 w 2376487"/>
              <a:gd name="connsiteY18" fmla="*/ 1671637 h 2995612"/>
              <a:gd name="connsiteX19" fmla="*/ 1357312 w 2376487"/>
              <a:gd name="connsiteY19" fmla="*/ 1604962 h 2995612"/>
              <a:gd name="connsiteX20" fmla="*/ 1447800 w 2376487"/>
              <a:gd name="connsiteY20" fmla="*/ 1624012 h 2995612"/>
              <a:gd name="connsiteX21" fmla="*/ 1476375 w 2376487"/>
              <a:gd name="connsiteY21" fmla="*/ 1733550 h 2995612"/>
              <a:gd name="connsiteX22" fmla="*/ 1462087 w 2376487"/>
              <a:gd name="connsiteY22" fmla="*/ 1828800 h 2995612"/>
              <a:gd name="connsiteX23" fmla="*/ 1571625 w 2376487"/>
              <a:gd name="connsiteY23" fmla="*/ 1952625 h 2995612"/>
              <a:gd name="connsiteX24" fmla="*/ 1719231 w 2376487"/>
              <a:gd name="connsiteY24" fmla="*/ 1981200 h 2995612"/>
              <a:gd name="connsiteX25" fmla="*/ 1776412 w 2376487"/>
              <a:gd name="connsiteY25" fmla="*/ 2162175 h 2995612"/>
              <a:gd name="connsiteX26" fmla="*/ 1905000 w 2376487"/>
              <a:gd name="connsiteY26" fmla="*/ 2243137 h 2995612"/>
              <a:gd name="connsiteX27" fmla="*/ 2081212 w 2376487"/>
              <a:gd name="connsiteY27" fmla="*/ 2305050 h 2995612"/>
              <a:gd name="connsiteX28" fmla="*/ 2105025 w 2376487"/>
              <a:gd name="connsiteY28" fmla="*/ 2409825 h 2995612"/>
              <a:gd name="connsiteX29" fmla="*/ 2105025 w 2376487"/>
              <a:gd name="connsiteY29" fmla="*/ 2533650 h 2995612"/>
              <a:gd name="connsiteX30" fmla="*/ 2147887 w 2376487"/>
              <a:gd name="connsiteY30" fmla="*/ 2614612 h 2995612"/>
              <a:gd name="connsiteX31" fmla="*/ 2224087 w 2376487"/>
              <a:gd name="connsiteY31" fmla="*/ 2676525 h 2995612"/>
              <a:gd name="connsiteX32" fmla="*/ 2252662 w 2376487"/>
              <a:gd name="connsiteY32" fmla="*/ 2752725 h 2995612"/>
              <a:gd name="connsiteX33" fmla="*/ 2228850 w 2376487"/>
              <a:gd name="connsiteY33" fmla="*/ 2795587 h 2995612"/>
              <a:gd name="connsiteX34" fmla="*/ 2228850 w 2376487"/>
              <a:gd name="connsiteY34" fmla="*/ 2852737 h 2995612"/>
              <a:gd name="connsiteX35" fmla="*/ 2300287 w 2376487"/>
              <a:gd name="connsiteY35" fmla="*/ 2876550 h 2995612"/>
              <a:gd name="connsiteX36" fmla="*/ 2338387 w 2376487"/>
              <a:gd name="connsiteY36" fmla="*/ 2914650 h 2995612"/>
              <a:gd name="connsiteX37" fmla="*/ 2366962 w 2376487"/>
              <a:gd name="connsiteY37" fmla="*/ 2962275 h 2995612"/>
              <a:gd name="connsiteX38" fmla="*/ 2376487 w 2376487"/>
              <a:gd name="connsiteY38" fmla="*/ 2995612 h 2995612"/>
              <a:gd name="connsiteX0" fmla="*/ 0 w 2376487"/>
              <a:gd name="connsiteY0" fmla="*/ 0 h 2995612"/>
              <a:gd name="connsiteX1" fmla="*/ 233362 w 2376487"/>
              <a:gd name="connsiteY1" fmla="*/ 138112 h 2995612"/>
              <a:gd name="connsiteX2" fmla="*/ 242887 w 2376487"/>
              <a:gd name="connsiteY2" fmla="*/ 295275 h 2995612"/>
              <a:gd name="connsiteX3" fmla="*/ 395287 w 2376487"/>
              <a:gd name="connsiteY3" fmla="*/ 314325 h 2995612"/>
              <a:gd name="connsiteX4" fmla="*/ 542925 w 2376487"/>
              <a:gd name="connsiteY4" fmla="*/ 476250 h 2995612"/>
              <a:gd name="connsiteX5" fmla="*/ 657225 w 2376487"/>
              <a:gd name="connsiteY5" fmla="*/ 504825 h 2995612"/>
              <a:gd name="connsiteX6" fmla="*/ 690562 w 2376487"/>
              <a:gd name="connsiteY6" fmla="*/ 642937 h 2995612"/>
              <a:gd name="connsiteX7" fmla="*/ 762000 w 2376487"/>
              <a:gd name="connsiteY7" fmla="*/ 719137 h 2995612"/>
              <a:gd name="connsiteX8" fmla="*/ 771525 w 2376487"/>
              <a:gd name="connsiteY8" fmla="*/ 828675 h 2995612"/>
              <a:gd name="connsiteX9" fmla="*/ 833437 w 2376487"/>
              <a:gd name="connsiteY9" fmla="*/ 852487 h 2995612"/>
              <a:gd name="connsiteX10" fmla="*/ 933450 w 2376487"/>
              <a:gd name="connsiteY10" fmla="*/ 923925 h 2995612"/>
              <a:gd name="connsiteX11" fmla="*/ 971550 w 2376487"/>
              <a:gd name="connsiteY11" fmla="*/ 1138237 h 2995612"/>
              <a:gd name="connsiteX12" fmla="*/ 1085850 w 2376487"/>
              <a:gd name="connsiteY12" fmla="*/ 1243012 h 2995612"/>
              <a:gd name="connsiteX13" fmla="*/ 1038225 w 2376487"/>
              <a:gd name="connsiteY13" fmla="*/ 1362075 h 2995612"/>
              <a:gd name="connsiteX14" fmla="*/ 1147762 w 2376487"/>
              <a:gd name="connsiteY14" fmla="*/ 1433512 h 2995612"/>
              <a:gd name="connsiteX15" fmla="*/ 1150937 w 2376487"/>
              <a:gd name="connsiteY15" fmla="*/ 1430337 h 2995612"/>
              <a:gd name="connsiteX16" fmla="*/ 1243012 w 2376487"/>
              <a:gd name="connsiteY16" fmla="*/ 1476375 h 2995612"/>
              <a:gd name="connsiteX17" fmla="*/ 1209675 w 2376487"/>
              <a:gd name="connsiteY17" fmla="*/ 1576387 h 2995612"/>
              <a:gd name="connsiteX18" fmla="*/ 1233487 w 2376487"/>
              <a:gd name="connsiteY18" fmla="*/ 1657350 h 2995612"/>
              <a:gd name="connsiteX19" fmla="*/ 1314450 w 2376487"/>
              <a:gd name="connsiteY19" fmla="*/ 1671637 h 2995612"/>
              <a:gd name="connsiteX20" fmla="*/ 1357312 w 2376487"/>
              <a:gd name="connsiteY20" fmla="*/ 1604962 h 2995612"/>
              <a:gd name="connsiteX21" fmla="*/ 1447800 w 2376487"/>
              <a:gd name="connsiteY21" fmla="*/ 1624012 h 2995612"/>
              <a:gd name="connsiteX22" fmla="*/ 1476375 w 2376487"/>
              <a:gd name="connsiteY22" fmla="*/ 1733550 h 2995612"/>
              <a:gd name="connsiteX23" fmla="*/ 1462087 w 2376487"/>
              <a:gd name="connsiteY23" fmla="*/ 1828800 h 2995612"/>
              <a:gd name="connsiteX24" fmla="*/ 1571625 w 2376487"/>
              <a:gd name="connsiteY24" fmla="*/ 1952625 h 2995612"/>
              <a:gd name="connsiteX25" fmla="*/ 1719231 w 2376487"/>
              <a:gd name="connsiteY25" fmla="*/ 1981200 h 2995612"/>
              <a:gd name="connsiteX26" fmla="*/ 1776412 w 2376487"/>
              <a:gd name="connsiteY26" fmla="*/ 2162175 h 2995612"/>
              <a:gd name="connsiteX27" fmla="*/ 1905000 w 2376487"/>
              <a:gd name="connsiteY27" fmla="*/ 2243137 h 2995612"/>
              <a:gd name="connsiteX28" fmla="*/ 2081212 w 2376487"/>
              <a:gd name="connsiteY28" fmla="*/ 2305050 h 2995612"/>
              <a:gd name="connsiteX29" fmla="*/ 2105025 w 2376487"/>
              <a:gd name="connsiteY29" fmla="*/ 2409825 h 2995612"/>
              <a:gd name="connsiteX30" fmla="*/ 2105025 w 2376487"/>
              <a:gd name="connsiteY30" fmla="*/ 2533650 h 2995612"/>
              <a:gd name="connsiteX31" fmla="*/ 2147887 w 2376487"/>
              <a:gd name="connsiteY31" fmla="*/ 2614612 h 2995612"/>
              <a:gd name="connsiteX32" fmla="*/ 2224087 w 2376487"/>
              <a:gd name="connsiteY32" fmla="*/ 2676525 h 2995612"/>
              <a:gd name="connsiteX33" fmla="*/ 2252662 w 2376487"/>
              <a:gd name="connsiteY33" fmla="*/ 2752725 h 2995612"/>
              <a:gd name="connsiteX34" fmla="*/ 2228850 w 2376487"/>
              <a:gd name="connsiteY34" fmla="*/ 2795587 h 2995612"/>
              <a:gd name="connsiteX35" fmla="*/ 2228850 w 2376487"/>
              <a:gd name="connsiteY35" fmla="*/ 2852737 h 2995612"/>
              <a:gd name="connsiteX36" fmla="*/ 2300287 w 2376487"/>
              <a:gd name="connsiteY36" fmla="*/ 2876550 h 2995612"/>
              <a:gd name="connsiteX37" fmla="*/ 2338387 w 2376487"/>
              <a:gd name="connsiteY37" fmla="*/ 2914650 h 2995612"/>
              <a:gd name="connsiteX38" fmla="*/ 2366962 w 2376487"/>
              <a:gd name="connsiteY38" fmla="*/ 2962275 h 2995612"/>
              <a:gd name="connsiteX39" fmla="*/ 2376487 w 2376487"/>
              <a:gd name="connsiteY39" fmla="*/ 2995612 h 2995612"/>
              <a:gd name="connsiteX0" fmla="*/ 0 w 2376487"/>
              <a:gd name="connsiteY0" fmla="*/ 0 h 2995612"/>
              <a:gd name="connsiteX1" fmla="*/ 233362 w 2376487"/>
              <a:gd name="connsiteY1" fmla="*/ 138112 h 2995612"/>
              <a:gd name="connsiteX2" fmla="*/ 242887 w 2376487"/>
              <a:gd name="connsiteY2" fmla="*/ 295275 h 2995612"/>
              <a:gd name="connsiteX3" fmla="*/ 395287 w 2376487"/>
              <a:gd name="connsiteY3" fmla="*/ 314325 h 2995612"/>
              <a:gd name="connsiteX4" fmla="*/ 542925 w 2376487"/>
              <a:gd name="connsiteY4" fmla="*/ 476250 h 2995612"/>
              <a:gd name="connsiteX5" fmla="*/ 657225 w 2376487"/>
              <a:gd name="connsiteY5" fmla="*/ 504825 h 2995612"/>
              <a:gd name="connsiteX6" fmla="*/ 690562 w 2376487"/>
              <a:gd name="connsiteY6" fmla="*/ 642937 h 2995612"/>
              <a:gd name="connsiteX7" fmla="*/ 762000 w 2376487"/>
              <a:gd name="connsiteY7" fmla="*/ 719137 h 2995612"/>
              <a:gd name="connsiteX8" fmla="*/ 771525 w 2376487"/>
              <a:gd name="connsiteY8" fmla="*/ 828675 h 2995612"/>
              <a:gd name="connsiteX9" fmla="*/ 833437 w 2376487"/>
              <a:gd name="connsiteY9" fmla="*/ 852487 h 2995612"/>
              <a:gd name="connsiteX10" fmla="*/ 933450 w 2376487"/>
              <a:gd name="connsiteY10" fmla="*/ 923925 h 2995612"/>
              <a:gd name="connsiteX11" fmla="*/ 971550 w 2376487"/>
              <a:gd name="connsiteY11" fmla="*/ 1138237 h 2995612"/>
              <a:gd name="connsiteX12" fmla="*/ 1085850 w 2376487"/>
              <a:gd name="connsiteY12" fmla="*/ 1243012 h 2995612"/>
              <a:gd name="connsiteX13" fmla="*/ 1038225 w 2376487"/>
              <a:gd name="connsiteY13" fmla="*/ 1362075 h 2995612"/>
              <a:gd name="connsiteX14" fmla="*/ 1147762 w 2376487"/>
              <a:gd name="connsiteY14" fmla="*/ 1433512 h 2995612"/>
              <a:gd name="connsiteX15" fmla="*/ 1150937 w 2376487"/>
              <a:gd name="connsiteY15" fmla="*/ 1430337 h 2995612"/>
              <a:gd name="connsiteX16" fmla="*/ 1243012 w 2376487"/>
              <a:gd name="connsiteY16" fmla="*/ 1476375 h 2995612"/>
              <a:gd name="connsiteX17" fmla="*/ 1209675 w 2376487"/>
              <a:gd name="connsiteY17" fmla="*/ 1576387 h 2995612"/>
              <a:gd name="connsiteX18" fmla="*/ 1233487 w 2376487"/>
              <a:gd name="connsiteY18" fmla="*/ 1657350 h 2995612"/>
              <a:gd name="connsiteX19" fmla="*/ 1314450 w 2376487"/>
              <a:gd name="connsiteY19" fmla="*/ 1671637 h 2995612"/>
              <a:gd name="connsiteX20" fmla="*/ 1357312 w 2376487"/>
              <a:gd name="connsiteY20" fmla="*/ 1604962 h 2995612"/>
              <a:gd name="connsiteX21" fmla="*/ 1447800 w 2376487"/>
              <a:gd name="connsiteY21" fmla="*/ 1624012 h 2995612"/>
              <a:gd name="connsiteX22" fmla="*/ 1476375 w 2376487"/>
              <a:gd name="connsiteY22" fmla="*/ 1733550 h 2995612"/>
              <a:gd name="connsiteX23" fmla="*/ 1462087 w 2376487"/>
              <a:gd name="connsiteY23" fmla="*/ 1828800 h 2995612"/>
              <a:gd name="connsiteX24" fmla="*/ 1571625 w 2376487"/>
              <a:gd name="connsiteY24" fmla="*/ 1952625 h 2995612"/>
              <a:gd name="connsiteX25" fmla="*/ 1719231 w 2376487"/>
              <a:gd name="connsiteY25" fmla="*/ 1981200 h 2995612"/>
              <a:gd name="connsiteX26" fmla="*/ 1776412 w 2376487"/>
              <a:gd name="connsiteY26" fmla="*/ 2162175 h 2995612"/>
              <a:gd name="connsiteX27" fmla="*/ 1905000 w 2376487"/>
              <a:gd name="connsiteY27" fmla="*/ 2243137 h 2995612"/>
              <a:gd name="connsiteX28" fmla="*/ 2081212 w 2376487"/>
              <a:gd name="connsiteY28" fmla="*/ 2305050 h 2995612"/>
              <a:gd name="connsiteX29" fmla="*/ 2105025 w 2376487"/>
              <a:gd name="connsiteY29" fmla="*/ 2409825 h 2995612"/>
              <a:gd name="connsiteX30" fmla="*/ 2105025 w 2376487"/>
              <a:gd name="connsiteY30" fmla="*/ 2533650 h 2995612"/>
              <a:gd name="connsiteX31" fmla="*/ 2147887 w 2376487"/>
              <a:gd name="connsiteY31" fmla="*/ 2614612 h 2995612"/>
              <a:gd name="connsiteX32" fmla="*/ 2224087 w 2376487"/>
              <a:gd name="connsiteY32" fmla="*/ 2676525 h 2995612"/>
              <a:gd name="connsiteX33" fmla="*/ 2252662 w 2376487"/>
              <a:gd name="connsiteY33" fmla="*/ 2752725 h 2995612"/>
              <a:gd name="connsiteX34" fmla="*/ 2228850 w 2376487"/>
              <a:gd name="connsiteY34" fmla="*/ 2795587 h 2995612"/>
              <a:gd name="connsiteX35" fmla="*/ 2228850 w 2376487"/>
              <a:gd name="connsiteY35" fmla="*/ 2852737 h 2995612"/>
              <a:gd name="connsiteX36" fmla="*/ 2300287 w 2376487"/>
              <a:gd name="connsiteY36" fmla="*/ 2876550 h 2995612"/>
              <a:gd name="connsiteX37" fmla="*/ 2338387 w 2376487"/>
              <a:gd name="connsiteY37" fmla="*/ 2914650 h 2995612"/>
              <a:gd name="connsiteX38" fmla="*/ 2366962 w 2376487"/>
              <a:gd name="connsiteY38" fmla="*/ 2962275 h 2995612"/>
              <a:gd name="connsiteX39" fmla="*/ 2376487 w 2376487"/>
              <a:gd name="connsiteY39" fmla="*/ 2995612 h 2995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376487" h="2995612">
                <a:moveTo>
                  <a:pt x="0" y="0"/>
                </a:moveTo>
                <a:cubicBezTo>
                  <a:pt x="96440" y="44449"/>
                  <a:pt x="192881" y="88899"/>
                  <a:pt x="233362" y="138112"/>
                </a:cubicBezTo>
                <a:cubicBezTo>
                  <a:pt x="273843" y="187325"/>
                  <a:pt x="215899" y="265906"/>
                  <a:pt x="242887" y="295275"/>
                </a:cubicBezTo>
                <a:cubicBezTo>
                  <a:pt x="269875" y="324644"/>
                  <a:pt x="345281" y="284163"/>
                  <a:pt x="395287" y="314325"/>
                </a:cubicBezTo>
                <a:cubicBezTo>
                  <a:pt x="445293" y="344487"/>
                  <a:pt x="499269" y="444500"/>
                  <a:pt x="542925" y="476250"/>
                </a:cubicBezTo>
                <a:cubicBezTo>
                  <a:pt x="586581" y="508000"/>
                  <a:pt x="632619" y="477044"/>
                  <a:pt x="657225" y="504825"/>
                </a:cubicBezTo>
                <a:cubicBezTo>
                  <a:pt x="681831" y="532606"/>
                  <a:pt x="673100" y="607218"/>
                  <a:pt x="690562" y="642937"/>
                </a:cubicBezTo>
                <a:cubicBezTo>
                  <a:pt x="708025" y="678656"/>
                  <a:pt x="748506" y="688181"/>
                  <a:pt x="762000" y="719137"/>
                </a:cubicBezTo>
                <a:cubicBezTo>
                  <a:pt x="775494" y="750093"/>
                  <a:pt x="759619" y="806450"/>
                  <a:pt x="771525" y="828675"/>
                </a:cubicBezTo>
                <a:cubicBezTo>
                  <a:pt x="783431" y="850900"/>
                  <a:pt x="806450" y="836612"/>
                  <a:pt x="833437" y="852487"/>
                </a:cubicBezTo>
                <a:cubicBezTo>
                  <a:pt x="860425" y="868362"/>
                  <a:pt x="910431" y="876300"/>
                  <a:pt x="933450" y="923925"/>
                </a:cubicBezTo>
                <a:cubicBezTo>
                  <a:pt x="956469" y="971550"/>
                  <a:pt x="946150" y="1085056"/>
                  <a:pt x="971550" y="1138237"/>
                </a:cubicBezTo>
                <a:cubicBezTo>
                  <a:pt x="996950" y="1191418"/>
                  <a:pt x="1074738" y="1205706"/>
                  <a:pt x="1085850" y="1243012"/>
                </a:cubicBezTo>
                <a:cubicBezTo>
                  <a:pt x="1096962" y="1280318"/>
                  <a:pt x="1027906" y="1330325"/>
                  <a:pt x="1038225" y="1362075"/>
                </a:cubicBezTo>
                <a:cubicBezTo>
                  <a:pt x="1048544" y="1393825"/>
                  <a:pt x="1128977" y="1422135"/>
                  <a:pt x="1147762" y="1433512"/>
                </a:cubicBezTo>
                <a:cubicBezTo>
                  <a:pt x="1166547" y="1444889"/>
                  <a:pt x="1135062" y="1423193"/>
                  <a:pt x="1150937" y="1430337"/>
                </a:cubicBezTo>
                <a:cubicBezTo>
                  <a:pt x="1166812" y="1437481"/>
                  <a:pt x="1233222" y="1452033"/>
                  <a:pt x="1243012" y="1476375"/>
                </a:cubicBezTo>
                <a:cubicBezTo>
                  <a:pt x="1252802" y="1500717"/>
                  <a:pt x="1211262" y="1546225"/>
                  <a:pt x="1209675" y="1576387"/>
                </a:cubicBezTo>
                <a:cubicBezTo>
                  <a:pt x="1208088" y="1606549"/>
                  <a:pt x="1216025" y="1641475"/>
                  <a:pt x="1233487" y="1657350"/>
                </a:cubicBezTo>
                <a:cubicBezTo>
                  <a:pt x="1250949" y="1673225"/>
                  <a:pt x="1293812" y="1680368"/>
                  <a:pt x="1314450" y="1671637"/>
                </a:cubicBezTo>
                <a:cubicBezTo>
                  <a:pt x="1335088" y="1662906"/>
                  <a:pt x="1335087" y="1612900"/>
                  <a:pt x="1357312" y="1604962"/>
                </a:cubicBezTo>
                <a:cubicBezTo>
                  <a:pt x="1379537" y="1597025"/>
                  <a:pt x="1427956" y="1602581"/>
                  <a:pt x="1447800" y="1624012"/>
                </a:cubicBezTo>
                <a:cubicBezTo>
                  <a:pt x="1467644" y="1645443"/>
                  <a:pt x="1473994" y="1699419"/>
                  <a:pt x="1476375" y="1733550"/>
                </a:cubicBezTo>
                <a:cubicBezTo>
                  <a:pt x="1478756" y="1767681"/>
                  <a:pt x="1446212" y="1792288"/>
                  <a:pt x="1462087" y="1828800"/>
                </a:cubicBezTo>
                <a:cubicBezTo>
                  <a:pt x="1477962" y="1865313"/>
                  <a:pt x="1528768" y="1927225"/>
                  <a:pt x="1571625" y="1952625"/>
                </a:cubicBezTo>
                <a:cubicBezTo>
                  <a:pt x="1614482" y="1978025"/>
                  <a:pt x="1685100" y="1946275"/>
                  <a:pt x="1719231" y="1981200"/>
                </a:cubicBezTo>
                <a:cubicBezTo>
                  <a:pt x="1753362" y="2016125"/>
                  <a:pt x="1745451" y="2118519"/>
                  <a:pt x="1776412" y="2162175"/>
                </a:cubicBezTo>
                <a:cubicBezTo>
                  <a:pt x="1807373" y="2205831"/>
                  <a:pt x="1854200" y="2219325"/>
                  <a:pt x="1905000" y="2243137"/>
                </a:cubicBezTo>
                <a:cubicBezTo>
                  <a:pt x="1955800" y="2266949"/>
                  <a:pt x="2047875" y="2277269"/>
                  <a:pt x="2081212" y="2305050"/>
                </a:cubicBezTo>
                <a:cubicBezTo>
                  <a:pt x="2114549" y="2332831"/>
                  <a:pt x="2101056" y="2371725"/>
                  <a:pt x="2105025" y="2409825"/>
                </a:cubicBezTo>
                <a:cubicBezTo>
                  <a:pt x="2108994" y="2447925"/>
                  <a:pt x="2097881" y="2499519"/>
                  <a:pt x="2105025" y="2533650"/>
                </a:cubicBezTo>
                <a:cubicBezTo>
                  <a:pt x="2112169" y="2567781"/>
                  <a:pt x="2128043" y="2590800"/>
                  <a:pt x="2147887" y="2614612"/>
                </a:cubicBezTo>
                <a:cubicBezTo>
                  <a:pt x="2167731" y="2638424"/>
                  <a:pt x="2206624" y="2653506"/>
                  <a:pt x="2224087" y="2676525"/>
                </a:cubicBezTo>
                <a:cubicBezTo>
                  <a:pt x="2241550" y="2699544"/>
                  <a:pt x="2251868" y="2732881"/>
                  <a:pt x="2252662" y="2752725"/>
                </a:cubicBezTo>
                <a:cubicBezTo>
                  <a:pt x="2253456" y="2772569"/>
                  <a:pt x="2232819" y="2778918"/>
                  <a:pt x="2228850" y="2795587"/>
                </a:cubicBezTo>
                <a:cubicBezTo>
                  <a:pt x="2224881" y="2812256"/>
                  <a:pt x="2216944" y="2839243"/>
                  <a:pt x="2228850" y="2852737"/>
                </a:cubicBezTo>
                <a:cubicBezTo>
                  <a:pt x="2240756" y="2866231"/>
                  <a:pt x="2282031" y="2866231"/>
                  <a:pt x="2300287" y="2876550"/>
                </a:cubicBezTo>
                <a:cubicBezTo>
                  <a:pt x="2318543" y="2886869"/>
                  <a:pt x="2327275" y="2900363"/>
                  <a:pt x="2338387" y="2914650"/>
                </a:cubicBezTo>
                <a:cubicBezTo>
                  <a:pt x="2349500" y="2928938"/>
                  <a:pt x="2360612" y="2948781"/>
                  <a:pt x="2366962" y="2962275"/>
                </a:cubicBezTo>
                <a:cubicBezTo>
                  <a:pt x="2373312" y="2975769"/>
                  <a:pt x="2368550" y="2988468"/>
                  <a:pt x="2376487" y="2995612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Полилиния 18"/>
          <p:cNvSpPr/>
          <p:nvPr/>
        </p:nvSpPr>
        <p:spPr>
          <a:xfrm>
            <a:off x="6340476" y="3274207"/>
            <a:ext cx="498475" cy="310754"/>
          </a:xfrm>
          <a:custGeom>
            <a:avLst/>
            <a:gdLst>
              <a:gd name="connsiteX0" fmla="*/ 0 w 498475"/>
              <a:gd name="connsiteY0" fmla="*/ 0 h 414337"/>
              <a:gd name="connsiteX1" fmla="*/ 139700 w 498475"/>
              <a:gd name="connsiteY1" fmla="*/ 161925 h 414337"/>
              <a:gd name="connsiteX2" fmla="*/ 250825 w 498475"/>
              <a:gd name="connsiteY2" fmla="*/ 200025 h 414337"/>
              <a:gd name="connsiteX3" fmla="*/ 358775 w 498475"/>
              <a:gd name="connsiteY3" fmla="*/ 273050 h 414337"/>
              <a:gd name="connsiteX4" fmla="*/ 419100 w 498475"/>
              <a:gd name="connsiteY4" fmla="*/ 342900 h 414337"/>
              <a:gd name="connsiteX5" fmla="*/ 457200 w 498475"/>
              <a:gd name="connsiteY5" fmla="*/ 403225 h 414337"/>
              <a:gd name="connsiteX6" fmla="*/ 498475 w 498475"/>
              <a:gd name="connsiteY6" fmla="*/ 409575 h 41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475" h="414337">
                <a:moveTo>
                  <a:pt x="0" y="0"/>
                </a:moveTo>
                <a:cubicBezTo>
                  <a:pt x="48948" y="64294"/>
                  <a:pt x="97896" y="128588"/>
                  <a:pt x="139700" y="161925"/>
                </a:cubicBezTo>
                <a:cubicBezTo>
                  <a:pt x="181504" y="195262"/>
                  <a:pt x="214313" y="181504"/>
                  <a:pt x="250825" y="200025"/>
                </a:cubicBezTo>
                <a:cubicBezTo>
                  <a:pt x="287338" y="218546"/>
                  <a:pt x="330729" y="249238"/>
                  <a:pt x="358775" y="273050"/>
                </a:cubicBezTo>
                <a:cubicBezTo>
                  <a:pt x="386821" y="296863"/>
                  <a:pt x="402696" y="321204"/>
                  <a:pt x="419100" y="342900"/>
                </a:cubicBezTo>
                <a:cubicBezTo>
                  <a:pt x="435504" y="364596"/>
                  <a:pt x="443971" y="392113"/>
                  <a:pt x="457200" y="403225"/>
                </a:cubicBezTo>
                <a:cubicBezTo>
                  <a:pt x="470429" y="414337"/>
                  <a:pt x="484452" y="411956"/>
                  <a:pt x="498475" y="409575"/>
                </a:cubicBezTo>
              </a:path>
            </a:pathLst>
          </a:custGeom>
          <a:noFill/>
          <a:ln w="9525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6715141" y="3000378"/>
            <a:ext cx="1357321" cy="1285884"/>
          </a:xfrm>
          <a:custGeom>
            <a:avLst/>
            <a:gdLst>
              <a:gd name="connsiteX0" fmla="*/ 967184 w 1196180"/>
              <a:gd name="connsiteY0" fmla="*/ 26194 h 1380332"/>
              <a:gd name="connsiteX1" fmla="*/ 988615 w 1196180"/>
              <a:gd name="connsiteY1" fmla="*/ 171451 h 1380332"/>
              <a:gd name="connsiteX2" fmla="*/ 1095771 w 1196180"/>
              <a:gd name="connsiteY2" fmla="*/ 285751 h 1380332"/>
              <a:gd name="connsiteX3" fmla="*/ 1119584 w 1196180"/>
              <a:gd name="connsiteY3" fmla="*/ 330994 h 1380332"/>
              <a:gd name="connsiteX4" fmla="*/ 1124346 w 1196180"/>
              <a:gd name="connsiteY4" fmla="*/ 402432 h 1380332"/>
              <a:gd name="connsiteX5" fmla="*/ 1091009 w 1196180"/>
              <a:gd name="connsiteY5" fmla="*/ 504826 h 1380332"/>
              <a:gd name="connsiteX6" fmla="*/ 1064815 w 1196180"/>
              <a:gd name="connsiteY6" fmla="*/ 571501 h 1380332"/>
              <a:gd name="connsiteX7" fmla="*/ 1002902 w 1196180"/>
              <a:gd name="connsiteY7" fmla="*/ 619126 h 1380332"/>
              <a:gd name="connsiteX8" fmla="*/ 952896 w 1196180"/>
              <a:gd name="connsiteY8" fmla="*/ 642938 h 1380332"/>
              <a:gd name="connsiteX9" fmla="*/ 900509 w 1196180"/>
              <a:gd name="connsiteY9" fmla="*/ 695326 h 1380332"/>
              <a:gd name="connsiteX10" fmla="*/ 895746 w 1196180"/>
              <a:gd name="connsiteY10" fmla="*/ 728663 h 1380332"/>
              <a:gd name="connsiteX11" fmla="*/ 869552 w 1196180"/>
              <a:gd name="connsiteY11" fmla="*/ 773907 h 1380332"/>
              <a:gd name="connsiteX12" fmla="*/ 805259 w 1196180"/>
              <a:gd name="connsiteY12" fmla="*/ 819151 h 1380332"/>
              <a:gd name="connsiteX13" fmla="*/ 771921 w 1196180"/>
              <a:gd name="connsiteY13" fmla="*/ 890588 h 1380332"/>
              <a:gd name="connsiteX14" fmla="*/ 752871 w 1196180"/>
              <a:gd name="connsiteY14" fmla="*/ 928688 h 1380332"/>
              <a:gd name="connsiteX15" fmla="*/ 729059 w 1196180"/>
              <a:gd name="connsiteY15" fmla="*/ 950119 h 1380332"/>
              <a:gd name="connsiteX16" fmla="*/ 690959 w 1196180"/>
              <a:gd name="connsiteY16" fmla="*/ 973932 h 1380332"/>
              <a:gd name="connsiteX17" fmla="*/ 667146 w 1196180"/>
              <a:gd name="connsiteY17" fmla="*/ 973932 h 1380332"/>
              <a:gd name="connsiteX18" fmla="*/ 624284 w 1196180"/>
              <a:gd name="connsiteY18" fmla="*/ 973932 h 1380332"/>
              <a:gd name="connsiteX19" fmla="*/ 514746 w 1196180"/>
              <a:gd name="connsiteY19" fmla="*/ 883444 h 1380332"/>
              <a:gd name="connsiteX20" fmla="*/ 479027 w 1196180"/>
              <a:gd name="connsiteY20" fmla="*/ 821532 h 1380332"/>
              <a:gd name="connsiteX21" fmla="*/ 433784 w 1196180"/>
              <a:gd name="connsiteY21" fmla="*/ 764382 h 1380332"/>
              <a:gd name="connsiteX22" fmla="*/ 376634 w 1196180"/>
              <a:gd name="connsiteY22" fmla="*/ 702469 h 1380332"/>
              <a:gd name="connsiteX23" fmla="*/ 326627 w 1196180"/>
              <a:gd name="connsiteY23" fmla="*/ 657226 h 1380332"/>
              <a:gd name="connsiteX24" fmla="*/ 288527 w 1196180"/>
              <a:gd name="connsiteY24" fmla="*/ 626269 h 1380332"/>
              <a:gd name="connsiteX25" fmla="*/ 255190 w 1196180"/>
              <a:gd name="connsiteY25" fmla="*/ 616744 h 1380332"/>
              <a:gd name="connsiteX26" fmla="*/ 221852 w 1196180"/>
              <a:gd name="connsiteY26" fmla="*/ 611982 h 1380332"/>
              <a:gd name="connsiteX27" fmla="*/ 162321 w 1196180"/>
              <a:gd name="connsiteY27" fmla="*/ 576263 h 1380332"/>
              <a:gd name="connsiteX28" fmla="*/ 124221 w 1196180"/>
              <a:gd name="connsiteY28" fmla="*/ 540544 h 1380332"/>
              <a:gd name="connsiteX29" fmla="*/ 83740 w 1196180"/>
              <a:gd name="connsiteY29" fmla="*/ 521494 h 1380332"/>
              <a:gd name="connsiteX30" fmla="*/ 24209 w 1196180"/>
              <a:gd name="connsiteY30" fmla="*/ 526257 h 1380332"/>
              <a:gd name="connsiteX31" fmla="*/ 5159 w 1196180"/>
              <a:gd name="connsiteY31" fmla="*/ 559594 h 1380332"/>
              <a:gd name="connsiteX32" fmla="*/ 5159 w 1196180"/>
              <a:gd name="connsiteY32" fmla="*/ 595313 h 1380332"/>
              <a:gd name="connsiteX33" fmla="*/ 36115 w 1196180"/>
              <a:gd name="connsiteY33" fmla="*/ 631032 h 1380332"/>
              <a:gd name="connsiteX34" fmla="*/ 88502 w 1196180"/>
              <a:gd name="connsiteY34" fmla="*/ 709613 h 1380332"/>
              <a:gd name="connsiteX35" fmla="*/ 102790 w 1196180"/>
              <a:gd name="connsiteY35" fmla="*/ 740569 h 1380332"/>
              <a:gd name="connsiteX36" fmla="*/ 105171 w 1196180"/>
              <a:gd name="connsiteY36" fmla="*/ 771526 h 1380332"/>
              <a:gd name="connsiteX37" fmla="*/ 105171 w 1196180"/>
              <a:gd name="connsiteY37" fmla="*/ 800101 h 1380332"/>
              <a:gd name="connsiteX38" fmla="*/ 105171 w 1196180"/>
              <a:gd name="connsiteY38" fmla="*/ 821532 h 1380332"/>
              <a:gd name="connsiteX39" fmla="*/ 114696 w 1196180"/>
              <a:gd name="connsiteY39" fmla="*/ 845344 h 1380332"/>
              <a:gd name="connsiteX40" fmla="*/ 119459 w 1196180"/>
              <a:gd name="connsiteY40" fmla="*/ 816769 h 1380332"/>
              <a:gd name="connsiteX41" fmla="*/ 117077 w 1196180"/>
              <a:gd name="connsiteY41" fmla="*/ 745332 h 1380332"/>
              <a:gd name="connsiteX42" fmla="*/ 107552 w 1196180"/>
              <a:gd name="connsiteY42" fmla="*/ 714376 h 1380332"/>
              <a:gd name="connsiteX43" fmla="*/ 74215 w 1196180"/>
              <a:gd name="connsiteY43" fmla="*/ 659607 h 1380332"/>
              <a:gd name="connsiteX44" fmla="*/ 50402 w 1196180"/>
              <a:gd name="connsiteY44" fmla="*/ 611982 h 1380332"/>
              <a:gd name="connsiteX45" fmla="*/ 43259 w 1196180"/>
              <a:gd name="connsiteY45" fmla="*/ 588169 h 1380332"/>
              <a:gd name="connsiteX46" fmla="*/ 57546 w 1196180"/>
              <a:gd name="connsiteY46" fmla="*/ 550069 h 1380332"/>
              <a:gd name="connsiteX47" fmla="*/ 105171 w 1196180"/>
              <a:gd name="connsiteY47" fmla="*/ 557213 h 1380332"/>
              <a:gd name="connsiteX48" fmla="*/ 138509 w 1196180"/>
              <a:gd name="connsiteY48" fmla="*/ 590551 h 1380332"/>
              <a:gd name="connsiteX49" fmla="*/ 152796 w 1196180"/>
              <a:gd name="connsiteY49" fmla="*/ 597694 h 1380332"/>
              <a:gd name="connsiteX50" fmla="*/ 200421 w 1196180"/>
              <a:gd name="connsiteY50" fmla="*/ 633413 h 1380332"/>
              <a:gd name="connsiteX51" fmla="*/ 271859 w 1196180"/>
              <a:gd name="connsiteY51" fmla="*/ 652463 h 1380332"/>
              <a:gd name="connsiteX52" fmla="*/ 309959 w 1196180"/>
              <a:gd name="connsiteY52" fmla="*/ 678657 h 1380332"/>
              <a:gd name="connsiteX53" fmla="*/ 309959 w 1196180"/>
              <a:gd name="connsiteY53" fmla="*/ 678657 h 1380332"/>
              <a:gd name="connsiteX54" fmla="*/ 362346 w 1196180"/>
              <a:gd name="connsiteY54" fmla="*/ 728663 h 1380332"/>
              <a:gd name="connsiteX55" fmla="*/ 407590 w 1196180"/>
              <a:gd name="connsiteY55" fmla="*/ 778669 h 1380332"/>
              <a:gd name="connsiteX56" fmla="*/ 448071 w 1196180"/>
              <a:gd name="connsiteY56" fmla="*/ 831057 h 1380332"/>
              <a:gd name="connsiteX57" fmla="*/ 459977 w 1196180"/>
              <a:gd name="connsiteY57" fmla="*/ 852488 h 1380332"/>
              <a:gd name="connsiteX58" fmla="*/ 474265 w 1196180"/>
              <a:gd name="connsiteY58" fmla="*/ 895351 h 1380332"/>
              <a:gd name="connsiteX59" fmla="*/ 479027 w 1196180"/>
              <a:gd name="connsiteY59" fmla="*/ 940594 h 1380332"/>
              <a:gd name="connsiteX60" fmla="*/ 471884 w 1196180"/>
              <a:gd name="connsiteY60" fmla="*/ 962026 h 1380332"/>
              <a:gd name="connsiteX61" fmla="*/ 479027 w 1196180"/>
              <a:gd name="connsiteY61" fmla="*/ 1004888 h 1380332"/>
              <a:gd name="connsiteX62" fmla="*/ 512365 w 1196180"/>
              <a:gd name="connsiteY62" fmla="*/ 1038226 h 1380332"/>
              <a:gd name="connsiteX63" fmla="*/ 552846 w 1196180"/>
              <a:gd name="connsiteY63" fmla="*/ 1071563 h 1380332"/>
              <a:gd name="connsiteX64" fmla="*/ 631427 w 1196180"/>
              <a:gd name="connsiteY64" fmla="*/ 1109663 h 1380332"/>
              <a:gd name="connsiteX65" fmla="*/ 660002 w 1196180"/>
              <a:gd name="connsiteY65" fmla="*/ 1112044 h 1380332"/>
              <a:gd name="connsiteX66" fmla="*/ 693340 w 1196180"/>
              <a:gd name="connsiteY66" fmla="*/ 1090613 h 1380332"/>
              <a:gd name="connsiteX67" fmla="*/ 752871 w 1196180"/>
              <a:gd name="connsiteY67" fmla="*/ 1073944 h 1380332"/>
              <a:gd name="connsiteX68" fmla="*/ 790971 w 1196180"/>
              <a:gd name="connsiteY68" fmla="*/ 1095376 h 1380332"/>
              <a:gd name="connsiteX69" fmla="*/ 800496 w 1196180"/>
              <a:gd name="connsiteY69" fmla="*/ 1133476 h 1380332"/>
              <a:gd name="connsiteX70" fmla="*/ 802877 w 1196180"/>
              <a:gd name="connsiteY70" fmla="*/ 1173957 h 1380332"/>
              <a:gd name="connsiteX71" fmla="*/ 805259 w 1196180"/>
              <a:gd name="connsiteY71" fmla="*/ 1212057 h 1380332"/>
              <a:gd name="connsiteX72" fmla="*/ 821927 w 1196180"/>
              <a:gd name="connsiteY72" fmla="*/ 1254919 h 1380332"/>
              <a:gd name="connsiteX73" fmla="*/ 831452 w 1196180"/>
              <a:gd name="connsiteY73" fmla="*/ 1343026 h 1380332"/>
              <a:gd name="connsiteX74" fmla="*/ 850502 w 1196180"/>
              <a:gd name="connsiteY74" fmla="*/ 1373982 h 1380332"/>
              <a:gd name="connsiteX75" fmla="*/ 874315 w 1196180"/>
              <a:gd name="connsiteY75" fmla="*/ 1366838 h 1380332"/>
              <a:gd name="connsiteX76" fmla="*/ 848121 w 1196180"/>
              <a:gd name="connsiteY76" fmla="*/ 1293019 h 1380332"/>
              <a:gd name="connsiteX77" fmla="*/ 845740 w 1196180"/>
              <a:gd name="connsiteY77" fmla="*/ 1247776 h 1380332"/>
              <a:gd name="connsiteX78" fmla="*/ 838596 w 1196180"/>
              <a:gd name="connsiteY78" fmla="*/ 1219201 h 1380332"/>
              <a:gd name="connsiteX79" fmla="*/ 829071 w 1196180"/>
              <a:gd name="connsiteY79" fmla="*/ 1202532 h 1380332"/>
              <a:gd name="connsiteX80" fmla="*/ 829071 w 1196180"/>
              <a:gd name="connsiteY80" fmla="*/ 1171576 h 1380332"/>
              <a:gd name="connsiteX81" fmla="*/ 819546 w 1196180"/>
              <a:gd name="connsiteY81" fmla="*/ 1095376 h 1380332"/>
              <a:gd name="connsiteX82" fmla="*/ 800496 w 1196180"/>
              <a:gd name="connsiteY82" fmla="*/ 1059657 h 1380332"/>
              <a:gd name="connsiteX83" fmla="*/ 771921 w 1196180"/>
              <a:gd name="connsiteY83" fmla="*/ 1042988 h 1380332"/>
              <a:gd name="connsiteX84" fmla="*/ 731440 w 1196180"/>
              <a:gd name="connsiteY84" fmla="*/ 1040607 h 1380332"/>
              <a:gd name="connsiteX85" fmla="*/ 712390 w 1196180"/>
              <a:gd name="connsiteY85" fmla="*/ 1050132 h 1380332"/>
              <a:gd name="connsiteX86" fmla="*/ 671909 w 1196180"/>
              <a:gd name="connsiteY86" fmla="*/ 1062038 h 1380332"/>
              <a:gd name="connsiteX87" fmla="*/ 657621 w 1196180"/>
              <a:gd name="connsiteY87" fmla="*/ 1054894 h 1380332"/>
              <a:gd name="connsiteX88" fmla="*/ 655240 w 1196180"/>
              <a:gd name="connsiteY88" fmla="*/ 1028701 h 1380332"/>
              <a:gd name="connsiteX89" fmla="*/ 686196 w 1196180"/>
              <a:gd name="connsiteY89" fmla="*/ 1009651 h 1380332"/>
              <a:gd name="connsiteX90" fmla="*/ 731440 w 1196180"/>
              <a:gd name="connsiteY90" fmla="*/ 1004888 h 1380332"/>
              <a:gd name="connsiteX91" fmla="*/ 783827 w 1196180"/>
              <a:gd name="connsiteY91" fmla="*/ 931069 h 1380332"/>
              <a:gd name="connsiteX92" fmla="*/ 833834 w 1196180"/>
              <a:gd name="connsiteY92" fmla="*/ 835819 h 1380332"/>
              <a:gd name="connsiteX93" fmla="*/ 917177 w 1196180"/>
              <a:gd name="connsiteY93" fmla="*/ 783432 h 1380332"/>
              <a:gd name="connsiteX94" fmla="*/ 950515 w 1196180"/>
              <a:gd name="connsiteY94" fmla="*/ 704851 h 1380332"/>
              <a:gd name="connsiteX95" fmla="*/ 1045765 w 1196180"/>
              <a:gd name="connsiteY95" fmla="*/ 638176 h 1380332"/>
              <a:gd name="connsiteX96" fmla="*/ 1121965 w 1196180"/>
              <a:gd name="connsiteY96" fmla="*/ 576263 h 1380332"/>
              <a:gd name="connsiteX97" fmla="*/ 1157684 w 1196180"/>
              <a:gd name="connsiteY97" fmla="*/ 454819 h 1380332"/>
              <a:gd name="connsiteX98" fmla="*/ 1191021 w 1196180"/>
              <a:gd name="connsiteY98" fmla="*/ 366713 h 1380332"/>
              <a:gd name="connsiteX99" fmla="*/ 1188640 w 1196180"/>
              <a:gd name="connsiteY99" fmla="*/ 311944 h 1380332"/>
              <a:gd name="connsiteX100" fmla="*/ 1155302 w 1196180"/>
              <a:gd name="connsiteY100" fmla="*/ 269082 h 1380332"/>
              <a:gd name="connsiteX101" fmla="*/ 1105296 w 1196180"/>
              <a:gd name="connsiteY101" fmla="*/ 216694 h 1380332"/>
              <a:gd name="connsiteX102" fmla="*/ 1060052 w 1196180"/>
              <a:gd name="connsiteY102" fmla="*/ 169069 h 1380332"/>
              <a:gd name="connsiteX103" fmla="*/ 1057671 w 1196180"/>
              <a:gd name="connsiteY103" fmla="*/ 104776 h 1380332"/>
              <a:gd name="connsiteX104" fmla="*/ 1043384 w 1196180"/>
              <a:gd name="connsiteY104" fmla="*/ 59532 h 1380332"/>
              <a:gd name="connsiteX105" fmla="*/ 1017190 w 1196180"/>
              <a:gd name="connsiteY105" fmla="*/ 14288 h 1380332"/>
              <a:gd name="connsiteX106" fmla="*/ 967184 w 1196180"/>
              <a:gd name="connsiteY106" fmla="*/ 26194 h 138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196180" h="1380332">
                <a:moveTo>
                  <a:pt x="967184" y="26194"/>
                </a:moveTo>
                <a:cubicBezTo>
                  <a:pt x="962422" y="52388"/>
                  <a:pt x="967184" y="128192"/>
                  <a:pt x="988615" y="171451"/>
                </a:cubicBezTo>
                <a:cubicBezTo>
                  <a:pt x="1010046" y="214710"/>
                  <a:pt x="1073943" y="259161"/>
                  <a:pt x="1095771" y="285751"/>
                </a:cubicBezTo>
                <a:cubicBezTo>
                  <a:pt x="1117599" y="312341"/>
                  <a:pt x="1114822" y="311547"/>
                  <a:pt x="1119584" y="330994"/>
                </a:cubicBezTo>
                <a:cubicBezTo>
                  <a:pt x="1124346" y="350441"/>
                  <a:pt x="1129108" y="373460"/>
                  <a:pt x="1124346" y="402432"/>
                </a:cubicBezTo>
                <a:cubicBezTo>
                  <a:pt x="1119584" y="431404"/>
                  <a:pt x="1100931" y="476648"/>
                  <a:pt x="1091009" y="504826"/>
                </a:cubicBezTo>
                <a:cubicBezTo>
                  <a:pt x="1081087" y="533004"/>
                  <a:pt x="1079500" y="552451"/>
                  <a:pt x="1064815" y="571501"/>
                </a:cubicBezTo>
                <a:cubicBezTo>
                  <a:pt x="1050131" y="590551"/>
                  <a:pt x="1021555" y="607220"/>
                  <a:pt x="1002902" y="619126"/>
                </a:cubicBezTo>
                <a:cubicBezTo>
                  <a:pt x="984249" y="631032"/>
                  <a:pt x="969961" y="630238"/>
                  <a:pt x="952896" y="642938"/>
                </a:cubicBezTo>
                <a:cubicBezTo>
                  <a:pt x="935831" y="655638"/>
                  <a:pt x="910034" y="681039"/>
                  <a:pt x="900509" y="695326"/>
                </a:cubicBezTo>
                <a:cubicBezTo>
                  <a:pt x="890984" y="709613"/>
                  <a:pt x="900905" y="715566"/>
                  <a:pt x="895746" y="728663"/>
                </a:cubicBezTo>
                <a:cubicBezTo>
                  <a:pt x="890587" y="741760"/>
                  <a:pt x="884633" y="758826"/>
                  <a:pt x="869552" y="773907"/>
                </a:cubicBezTo>
                <a:cubicBezTo>
                  <a:pt x="854471" y="788988"/>
                  <a:pt x="821531" y="799704"/>
                  <a:pt x="805259" y="819151"/>
                </a:cubicBezTo>
                <a:cubicBezTo>
                  <a:pt x="788987" y="838598"/>
                  <a:pt x="780652" y="872332"/>
                  <a:pt x="771921" y="890588"/>
                </a:cubicBezTo>
                <a:cubicBezTo>
                  <a:pt x="763190" y="908844"/>
                  <a:pt x="760015" y="918766"/>
                  <a:pt x="752871" y="928688"/>
                </a:cubicBezTo>
                <a:cubicBezTo>
                  <a:pt x="745727" y="938610"/>
                  <a:pt x="739378" y="942578"/>
                  <a:pt x="729059" y="950119"/>
                </a:cubicBezTo>
                <a:cubicBezTo>
                  <a:pt x="718740" y="957660"/>
                  <a:pt x="701278" y="969963"/>
                  <a:pt x="690959" y="973932"/>
                </a:cubicBezTo>
                <a:cubicBezTo>
                  <a:pt x="680640" y="977901"/>
                  <a:pt x="667146" y="973932"/>
                  <a:pt x="667146" y="973932"/>
                </a:cubicBezTo>
                <a:cubicBezTo>
                  <a:pt x="656034" y="973932"/>
                  <a:pt x="649684" y="989013"/>
                  <a:pt x="624284" y="973932"/>
                </a:cubicBezTo>
                <a:cubicBezTo>
                  <a:pt x="598884" y="958851"/>
                  <a:pt x="538956" y="908844"/>
                  <a:pt x="514746" y="883444"/>
                </a:cubicBezTo>
                <a:cubicBezTo>
                  <a:pt x="490537" y="858044"/>
                  <a:pt x="492521" y="841376"/>
                  <a:pt x="479027" y="821532"/>
                </a:cubicBezTo>
                <a:cubicBezTo>
                  <a:pt x="465533" y="801688"/>
                  <a:pt x="450850" y="784226"/>
                  <a:pt x="433784" y="764382"/>
                </a:cubicBezTo>
                <a:cubicBezTo>
                  <a:pt x="416719" y="744538"/>
                  <a:pt x="394493" y="720328"/>
                  <a:pt x="376634" y="702469"/>
                </a:cubicBezTo>
                <a:cubicBezTo>
                  <a:pt x="358775" y="684610"/>
                  <a:pt x="341311" y="669926"/>
                  <a:pt x="326627" y="657226"/>
                </a:cubicBezTo>
                <a:cubicBezTo>
                  <a:pt x="311943" y="644526"/>
                  <a:pt x="300433" y="633016"/>
                  <a:pt x="288527" y="626269"/>
                </a:cubicBezTo>
                <a:cubicBezTo>
                  <a:pt x="276621" y="619522"/>
                  <a:pt x="266303" y="619125"/>
                  <a:pt x="255190" y="616744"/>
                </a:cubicBezTo>
                <a:cubicBezTo>
                  <a:pt x="244078" y="614363"/>
                  <a:pt x="237330" y="618729"/>
                  <a:pt x="221852" y="611982"/>
                </a:cubicBezTo>
                <a:cubicBezTo>
                  <a:pt x="206374" y="605235"/>
                  <a:pt x="178593" y="588169"/>
                  <a:pt x="162321" y="576263"/>
                </a:cubicBezTo>
                <a:cubicBezTo>
                  <a:pt x="146049" y="564357"/>
                  <a:pt x="137318" y="549672"/>
                  <a:pt x="124221" y="540544"/>
                </a:cubicBezTo>
                <a:cubicBezTo>
                  <a:pt x="111124" y="531416"/>
                  <a:pt x="100409" y="523875"/>
                  <a:pt x="83740" y="521494"/>
                </a:cubicBezTo>
                <a:cubicBezTo>
                  <a:pt x="67071" y="519113"/>
                  <a:pt x="37306" y="519907"/>
                  <a:pt x="24209" y="526257"/>
                </a:cubicBezTo>
                <a:cubicBezTo>
                  <a:pt x="11112" y="532607"/>
                  <a:pt x="8334" y="548085"/>
                  <a:pt x="5159" y="559594"/>
                </a:cubicBezTo>
                <a:cubicBezTo>
                  <a:pt x="1984" y="571103"/>
                  <a:pt x="0" y="583407"/>
                  <a:pt x="5159" y="595313"/>
                </a:cubicBezTo>
                <a:cubicBezTo>
                  <a:pt x="10318" y="607219"/>
                  <a:pt x="22225" y="611982"/>
                  <a:pt x="36115" y="631032"/>
                </a:cubicBezTo>
                <a:cubicBezTo>
                  <a:pt x="50005" y="650082"/>
                  <a:pt x="77390" y="691357"/>
                  <a:pt x="88502" y="709613"/>
                </a:cubicBezTo>
                <a:cubicBezTo>
                  <a:pt x="99615" y="727869"/>
                  <a:pt x="100012" y="730250"/>
                  <a:pt x="102790" y="740569"/>
                </a:cubicBezTo>
                <a:cubicBezTo>
                  <a:pt x="105568" y="750888"/>
                  <a:pt x="104774" y="761604"/>
                  <a:pt x="105171" y="771526"/>
                </a:cubicBezTo>
                <a:cubicBezTo>
                  <a:pt x="105568" y="781448"/>
                  <a:pt x="105171" y="800101"/>
                  <a:pt x="105171" y="800101"/>
                </a:cubicBezTo>
                <a:cubicBezTo>
                  <a:pt x="105171" y="808435"/>
                  <a:pt x="103583" y="813991"/>
                  <a:pt x="105171" y="821532"/>
                </a:cubicBezTo>
                <a:cubicBezTo>
                  <a:pt x="106759" y="829073"/>
                  <a:pt x="112315" y="846138"/>
                  <a:pt x="114696" y="845344"/>
                </a:cubicBezTo>
                <a:cubicBezTo>
                  <a:pt x="117077" y="844550"/>
                  <a:pt x="119062" y="833438"/>
                  <a:pt x="119459" y="816769"/>
                </a:cubicBezTo>
                <a:cubicBezTo>
                  <a:pt x="119856" y="800100"/>
                  <a:pt x="119061" y="762397"/>
                  <a:pt x="117077" y="745332"/>
                </a:cubicBezTo>
                <a:cubicBezTo>
                  <a:pt x="115093" y="728267"/>
                  <a:pt x="114696" y="728663"/>
                  <a:pt x="107552" y="714376"/>
                </a:cubicBezTo>
                <a:cubicBezTo>
                  <a:pt x="100408" y="700089"/>
                  <a:pt x="83740" y="676673"/>
                  <a:pt x="74215" y="659607"/>
                </a:cubicBezTo>
                <a:cubicBezTo>
                  <a:pt x="64690" y="642541"/>
                  <a:pt x="55561" y="623888"/>
                  <a:pt x="50402" y="611982"/>
                </a:cubicBezTo>
                <a:cubicBezTo>
                  <a:pt x="45243" y="600076"/>
                  <a:pt x="42068" y="598488"/>
                  <a:pt x="43259" y="588169"/>
                </a:cubicBezTo>
                <a:cubicBezTo>
                  <a:pt x="44450" y="577850"/>
                  <a:pt x="47227" y="555228"/>
                  <a:pt x="57546" y="550069"/>
                </a:cubicBezTo>
                <a:cubicBezTo>
                  <a:pt x="67865" y="544910"/>
                  <a:pt x="91677" y="550466"/>
                  <a:pt x="105171" y="557213"/>
                </a:cubicBezTo>
                <a:cubicBezTo>
                  <a:pt x="118665" y="563960"/>
                  <a:pt x="130572" y="583804"/>
                  <a:pt x="138509" y="590551"/>
                </a:cubicBezTo>
                <a:cubicBezTo>
                  <a:pt x="146447" y="597298"/>
                  <a:pt x="142477" y="590550"/>
                  <a:pt x="152796" y="597694"/>
                </a:cubicBezTo>
                <a:cubicBezTo>
                  <a:pt x="163115" y="604838"/>
                  <a:pt x="180577" y="624285"/>
                  <a:pt x="200421" y="633413"/>
                </a:cubicBezTo>
                <a:cubicBezTo>
                  <a:pt x="220265" y="642541"/>
                  <a:pt x="253603" y="644922"/>
                  <a:pt x="271859" y="652463"/>
                </a:cubicBezTo>
                <a:cubicBezTo>
                  <a:pt x="290115" y="660004"/>
                  <a:pt x="309959" y="678657"/>
                  <a:pt x="309959" y="678657"/>
                </a:cubicBezTo>
                <a:lnTo>
                  <a:pt x="309959" y="678657"/>
                </a:lnTo>
                <a:cubicBezTo>
                  <a:pt x="318690" y="686991"/>
                  <a:pt x="346074" y="711994"/>
                  <a:pt x="362346" y="728663"/>
                </a:cubicBezTo>
                <a:cubicBezTo>
                  <a:pt x="378618" y="745332"/>
                  <a:pt x="393303" y="761603"/>
                  <a:pt x="407590" y="778669"/>
                </a:cubicBezTo>
                <a:cubicBezTo>
                  <a:pt x="421878" y="795735"/>
                  <a:pt x="439340" y="818754"/>
                  <a:pt x="448071" y="831057"/>
                </a:cubicBezTo>
                <a:cubicBezTo>
                  <a:pt x="456802" y="843360"/>
                  <a:pt x="455611" y="841772"/>
                  <a:pt x="459977" y="852488"/>
                </a:cubicBezTo>
                <a:cubicBezTo>
                  <a:pt x="464343" y="863204"/>
                  <a:pt x="471090" y="880667"/>
                  <a:pt x="474265" y="895351"/>
                </a:cubicBezTo>
                <a:cubicBezTo>
                  <a:pt x="477440" y="910035"/>
                  <a:pt x="479424" y="929482"/>
                  <a:pt x="479027" y="940594"/>
                </a:cubicBezTo>
                <a:cubicBezTo>
                  <a:pt x="478630" y="951706"/>
                  <a:pt x="471884" y="951310"/>
                  <a:pt x="471884" y="962026"/>
                </a:cubicBezTo>
                <a:cubicBezTo>
                  <a:pt x="471884" y="972742"/>
                  <a:pt x="472280" y="992188"/>
                  <a:pt x="479027" y="1004888"/>
                </a:cubicBezTo>
                <a:cubicBezTo>
                  <a:pt x="485774" y="1017588"/>
                  <a:pt x="500062" y="1027114"/>
                  <a:pt x="512365" y="1038226"/>
                </a:cubicBezTo>
                <a:cubicBezTo>
                  <a:pt x="524668" y="1049338"/>
                  <a:pt x="533002" y="1059657"/>
                  <a:pt x="552846" y="1071563"/>
                </a:cubicBezTo>
                <a:cubicBezTo>
                  <a:pt x="572690" y="1083469"/>
                  <a:pt x="613568" y="1102916"/>
                  <a:pt x="631427" y="1109663"/>
                </a:cubicBezTo>
                <a:cubicBezTo>
                  <a:pt x="649286" y="1116410"/>
                  <a:pt x="649683" y="1115219"/>
                  <a:pt x="660002" y="1112044"/>
                </a:cubicBezTo>
                <a:cubicBezTo>
                  <a:pt x="670321" y="1108869"/>
                  <a:pt x="677862" y="1096963"/>
                  <a:pt x="693340" y="1090613"/>
                </a:cubicBezTo>
                <a:cubicBezTo>
                  <a:pt x="708818" y="1084263"/>
                  <a:pt x="736599" y="1073150"/>
                  <a:pt x="752871" y="1073944"/>
                </a:cubicBezTo>
                <a:cubicBezTo>
                  <a:pt x="769143" y="1074738"/>
                  <a:pt x="783034" y="1085454"/>
                  <a:pt x="790971" y="1095376"/>
                </a:cubicBezTo>
                <a:cubicBezTo>
                  <a:pt x="798909" y="1105298"/>
                  <a:pt x="798512" y="1120379"/>
                  <a:pt x="800496" y="1133476"/>
                </a:cubicBezTo>
                <a:cubicBezTo>
                  <a:pt x="802480" y="1146573"/>
                  <a:pt x="802083" y="1160860"/>
                  <a:pt x="802877" y="1173957"/>
                </a:cubicBezTo>
                <a:cubicBezTo>
                  <a:pt x="803671" y="1187054"/>
                  <a:pt x="802084" y="1198563"/>
                  <a:pt x="805259" y="1212057"/>
                </a:cubicBezTo>
                <a:cubicBezTo>
                  <a:pt x="808434" y="1225551"/>
                  <a:pt x="817562" y="1233091"/>
                  <a:pt x="821927" y="1254919"/>
                </a:cubicBezTo>
                <a:cubicBezTo>
                  <a:pt x="826293" y="1276747"/>
                  <a:pt x="826690" y="1323182"/>
                  <a:pt x="831452" y="1343026"/>
                </a:cubicBezTo>
                <a:cubicBezTo>
                  <a:pt x="836214" y="1362870"/>
                  <a:pt x="843358" y="1370013"/>
                  <a:pt x="850502" y="1373982"/>
                </a:cubicBezTo>
                <a:cubicBezTo>
                  <a:pt x="857646" y="1377951"/>
                  <a:pt x="874712" y="1380332"/>
                  <a:pt x="874315" y="1366838"/>
                </a:cubicBezTo>
                <a:cubicBezTo>
                  <a:pt x="873918" y="1353344"/>
                  <a:pt x="852883" y="1312863"/>
                  <a:pt x="848121" y="1293019"/>
                </a:cubicBezTo>
                <a:cubicBezTo>
                  <a:pt x="843359" y="1273175"/>
                  <a:pt x="847327" y="1260079"/>
                  <a:pt x="845740" y="1247776"/>
                </a:cubicBezTo>
                <a:cubicBezTo>
                  <a:pt x="844153" y="1235473"/>
                  <a:pt x="841374" y="1226742"/>
                  <a:pt x="838596" y="1219201"/>
                </a:cubicBezTo>
                <a:cubicBezTo>
                  <a:pt x="835818" y="1211660"/>
                  <a:pt x="830659" y="1210470"/>
                  <a:pt x="829071" y="1202532"/>
                </a:cubicBezTo>
                <a:cubicBezTo>
                  <a:pt x="827483" y="1194594"/>
                  <a:pt x="830658" y="1189435"/>
                  <a:pt x="829071" y="1171576"/>
                </a:cubicBezTo>
                <a:cubicBezTo>
                  <a:pt x="827484" y="1153717"/>
                  <a:pt x="824308" y="1114029"/>
                  <a:pt x="819546" y="1095376"/>
                </a:cubicBezTo>
                <a:cubicBezTo>
                  <a:pt x="814784" y="1076723"/>
                  <a:pt x="808433" y="1068388"/>
                  <a:pt x="800496" y="1059657"/>
                </a:cubicBezTo>
                <a:cubicBezTo>
                  <a:pt x="792559" y="1050926"/>
                  <a:pt x="783430" y="1046163"/>
                  <a:pt x="771921" y="1042988"/>
                </a:cubicBezTo>
                <a:cubicBezTo>
                  <a:pt x="760412" y="1039813"/>
                  <a:pt x="741362" y="1039416"/>
                  <a:pt x="731440" y="1040607"/>
                </a:cubicBezTo>
                <a:cubicBezTo>
                  <a:pt x="721518" y="1041798"/>
                  <a:pt x="722312" y="1046560"/>
                  <a:pt x="712390" y="1050132"/>
                </a:cubicBezTo>
                <a:cubicBezTo>
                  <a:pt x="702468" y="1053704"/>
                  <a:pt x="681037" y="1061244"/>
                  <a:pt x="671909" y="1062038"/>
                </a:cubicBezTo>
                <a:cubicBezTo>
                  <a:pt x="662781" y="1062832"/>
                  <a:pt x="660399" y="1060450"/>
                  <a:pt x="657621" y="1054894"/>
                </a:cubicBezTo>
                <a:cubicBezTo>
                  <a:pt x="654843" y="1049338"/>
                  <a:pt x="650478" y="1036242"/>
                  <a:pt x="655240" y="1028701"/>
                </a:cubicBezTo>
                <a:cubicBezTo>
                  <a:pt x="660003" y="1021161"/>
                  <a:pt x="673496" y="1013620"/>
                  <a:pt x="686196" y="1009651"/>
                </a:cubicBezTo>
                <a:cubicBezTo>
                  <a:pt x="698896" y="1005682"/>
                  <a:pt x="715168" y="1017985"/>
                  <a:pt x="731440" y="1004888"/>
                </a:cubicBezTo>
                <a:cubicBezTo>
                  <a:pt x="747712" y="991791"/>
                  <a:pt x="766761" y="959247"/>
                  <a:pt x="783827" y="931069"/>
                </a:cubicBezTo>
                <a:cubicBezTo>
                  <a:pt x="800893" y="902891"/>
                  <a:pt x="811609" y="860425"/>
                  <a:pt x="833834" y="835819"/>
                </a:cubicBezTo>
                <a:cubicBezTo>
                  <a:pt x="856059" y="811213"/>
                  <a:pt x="897730" y="805260"/>
                  <a:pt x="917177" y="783432"/>
                </a:cubicBezTo>
                <a:cubicBezTo>
                  <a:pt x="936624" y="761604"/>
                  <a:pt x="929084" y="729060"/>
                  <a:pt x="950515" y="704851"/>
                </a:cubicBezTo>
                <a:cubicBezTo>
                  <a:pt x="971946" y="680642"/>
                  <a:pt x="1017190" y="659607"/>
                  <a:pt x="1045765" y="638176"/>
                </a:cubicBezTo>
                <a:cubicBezTo>
                  <a:pt x="1074340" y="616745"/>
                  <a:pt x="1103312" y="606822"/>
                  <a:pt x="1121965" y="576263"/>
                </a:cubicBezTo>
                <a:cubicBezTo>
                  <a:pt x="1140618" y="545704"/>
                  <a:pt x="1146175" y="489744"/>
                  <a:pt x="1157684" y="454819"/>
                </a:cubicBezTo>
                <a:cubicBezTo>
                  <a:pt x="1169193" y="419894"/>
                  <a:pt x="1185862" y="390525"/>
                  <a:pt x="1191021" y="366713"/>
                </a:cubicBezTo>
                <a:cubicBezTo>
                  <a:pt x="1196180" y="342901"/>
                  <a:pt x="1194593" y="328216"/>
                  <a:pt x="1188640" y="311944"/>
                </a:cubicBezTo>
                <a:cubicBezTo>
                  <a:pt x="1182687" y="295672"/>
                  <a:pt x="1169193" y="284957"/>
                  <a:pt x="1155302" y="269082"/>
                </a:cubicBezTo>
                <a:cubicBezTo>
                  <a:pt x="1141411" y="253207"/>
                  <a:pt x="1105296" y="216694"/>
                  <a:pt x="1105296" y="216694"/>
                </a:cubicBezTo>
                <a:cubicBezTo>
                  <a:pt x="1089421" y="200025"/>
                  <a:pt x="1067990" y="187722"/>
                  <a:pt x="1060052" y="169069"/>
                </a:cubicBezTo>
                <a:cubicBezTo>
                  <a:pt x="1052115" y="150416"/>
                  <a:pt x="1060449" y="123032"/>
                  <a:pt x="1057671" y="104776"/>
                </a:cubicBezTo>
                <a:cubicBezTo>
                  <a:pt x="1054893" y="86520"/>
                  <a:pt x="1050131" y="74613"/>
                  <a:pt x="1043384" y="59532"/>
                </a:cubicBezTo>
                <a:cubicBezTo>
                  <a:pt x="1036637" y="44451"/>
                  <a:pt x="1030684" y="19844"/>
                  <a:pt x="1017190" y="14288"/>
                </a:cubicBezTo>
                <a:cubicBezTo>
                  <a:pt x="1003696" y="8732"/>
                  <a:pt x="971946" y="0"/>
                  <a:pt x="967184" y="26194"/>
                </a:cubicBez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122"/>
          <p:cNvSpPr txBox="1">
            <a:spLocks noChangeArrowheads="1"/>
          </p:cNvSpPr>
          <p:nvPr/>
        </p:nvSpPr>
        <p:spPr bwMode="auto">
          <a:xfrm>
            <a:off x="2714613" y="2411014"/>
            <a:ext cx="1037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u="sng" dirty="0">
                <a:latin typeface="Calibri" pitchFamily="34" charset="0"/>
              </a:rPr>
              <a:t>р.</a:t>
            </a:r>
            <a:r>
              <a:rPr lang="en-US" sz="2000" b="1" i="1" u="sng" dirty="0">
                <a:latin typeface="Calibri" pitchFamily="34" charset="0"/>
              </a:rPr>
              <a:t> </a:t>
            </a:r>
            <a:r>
              <a:rPr lang="ru-RU" sz="2000" b="1" i="1" u="sng" dirty="0">
                <a:latin typeface="Calibri" pitchFamily="34" charset="0"/>
              </a:rPr>
              <a:t>Кама</a:t>
            </a:r>
          </a:p>
        </p:txBody>
      </p:sp>
      <p:sp>
        <p:nvSpPr>
          <p:cNvPr id="22" name="TextBox 122"/>
          <p:cNvSpPr txBox="1">
            <a:spLocks noChangeArrowheads="1"/>
          </p:cNvSpPr>
          <p:nvPr/>
        </p:nvSpPr>
        <p:spPr bwMode="auto">
          <a:xfrm>
            <a:off x="2071670" y="3286130"/>
            <a:ext cx="112287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р.</a:t>
            </a:r>
            <a:r>
              <a:rPr lang="en-US" sz="1300" b="1" i="1" u="sng" dirty="0">
                <a:latin typeface="Calibri" pitchFamily="34" charset="0"/>
              </a:rPr>
              <a:t> </a:t>
            </a:r>
            <a:r>
              <a:rPr lang="ru-RU" sz="1300" b="1" i="1" u="sng" dirty="0">
                <a:latin typeface="Calibri" pitchFamily="34" charset="0"/>
              </a:rPr>
              <a:t>Вагановка</a:t>
            </a:r>
          </a:p>
        </p:txBody>
      </p:sp>
      <p:sp>
        <p:nvSpPr>
          <p:cNvPr id="23" name="TextBox 122"/>
          <p:cNvSpPr txBox="1">
            <a:spLocks noChangeArrowheads="1"/>
          </p:cNvSpPr>
          <p:nvPr/>
        </p:nvSpPr>
        <p:spPr bwMode="auto">
          <a:xfrm>
            <a:off x="5000625" y="2299086"/>
            <a:ext cx="10863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р.</a:t>
            </a:r>
            <a:r>
              <a:rPr lang="en-US" sz="1300" b="1" i="1" u="sng" dirty="0">
                <a:latin typeface="Calibri" pitchFamily="34" charset="0"/>
              </a:rPr>
              <a:t> </a:t>
            </a:r>
            <a:r>
              <a:rPr lang="ru-RU" sz="1300" b="1" i="1" u="sng" dirty="0">
                <a:latin typeface="Calibri" pitchFamily="34" charset="0"/>
              </a:rPr>
              <a:t>Камбарка</a:t>
            </a:r>
          </a:p>
        </p:txBody>
      </p:sp>
      <p:sp>
        <p:nvSpPr>
          <p:cNvPr id="24" name="TextBox 122"/>
          <p:cNvSpPr txBox="1">
            <a:spLocks noChangeArrowheads="1"/>
          </p:cNvSpPr>
          <p:nvPr/>
        </p:nvSpPr>
        <p:spPr bwMode="auto">
          <a:xfrm>
            <a:off x="7786710" y="3500444"/>
            <a:ext cx="61356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р.</a:t>
            </a:r>
            <a:r>
              <a:rPr lang="en-US" sz="1300" b="1" i="1" u="sng" dirty="0">
                <a:latin typeface="Calibri" pitchFamily="34" charset="0"/>
              </a:rPr>
              <a:t> </a:t>
            </a:r>
            <a:r>
              <a:rPr lang="ru-RU" sz="1300" b="1" i="1" u="sng" dirty="0">
                <a:latin typeface="Calibri" pitchFamily="34" charset="0"/>
              </a:rPr>
              <a:t>Буй</a:t>
            </a:r>
          </a:p>
        </p:txBody>
      </p:sp>
      <p:sp>
        <p:nvSpPr>
          <p:cNvPr id="25" name="Нашивка 24"/>
          <p:cNvSpPr/>
          <p:nvPr/>
        </p:nvSpPr>
        <p:spPr>
          <a:xfrm rot="17600390">
            <a:off x="3678039" y="3033503"/>
            <a:ext cx="232172" cy="349250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Нашивка 25"/>
          <p:cNvSpPr/>
          <p:nvPr/>
        </p:nvSpPr>
        <p:spPr>
          <a:xfrm rot="17548453" flipH="1">
            <a:off x="4038204" y="2487205"/>
            <a:ext cx="211931" cy="347662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Нашивка 26"/>
          <p:cNvSpPr/>
          <p:nvPr/>
        </p:nvSpPr>
        <p:spPr>
          <a:xfrm rot="20978392" flipH="1">
            <a:off x="2593976" y="3701643"/>
            <a:ext cx="169863" cy="202406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Нашивка 27"/>
          <p:cNvSpPr/>
          <p:nvPr/>
        </p:nvSpPr>
        <p:spPr>
          <a:xfrm rot="20978392">
            <a:off x="2379664" y="3755221"/>
            <a:ext cx="161925" cy="202406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Нашивка 28"/>
          <p:cNvSpPr/>
          <p:nvPr/>
        </p:nvSpPr>
        <p:spPr>
          <a:xfrm rot="20978392" flipH="1">
            <a:off x="5089525" y="1929993"/>
            <a:ext cx="107950" cy="154781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Нашивка 29"/>
          <p:cNvSpPr/>
          <p:nvPr/>
        </p:nvSpPr>
        <p:spPr>
          <a:xfrm rot="20382815">
            <a:off x="4887914" y="1987142"/>
            <a:ext cx="104775" cy="142875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Нашивка 30"/>
          <p:cNvSpPr/>
          <p:nvPr/>
        </p:nvSpPr>
        <p:spPr>
          <a:xfrm rot="2139151" flipH="1">
            <a:off x="7653339" y="3706405"/>
            <a:ext cx="147637" cy="185738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Нашивка 31"/>
          <p:cNvSpPr/>
          <p:nvPr/>
        </p:nvSpPr>
        <p:spPr>
          <a:xfrm rot="2139151">
            <a:off x="7497763" y="3623061"/>
            <a:ext cx="157162" cy="184547"/>
          </a:xfrm>
          <a:prstGeom prst="chevron">
            <a:avLst/>
          </a:prstGeom>
          <a:solidFill>
            <a:sysClr val="window" lastClr="FFFFFF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5072064" y="2031195"/>
            <a:ext cx="1571639" cy="58349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36" name="Полилиния 35"/>
          <p:cNvSpPr/>
          <p:nvPr/>
        </p:nvSpPr>
        <p:spPr>
          <a:xfrm>
            <a:off x="6786563" y="3799274"/>
            <a:ext cx="785812" cy="401240"/>
          </a:xfrm>
          <a:custGeom>
            <a:avLst/>
            <a:gdLst>
              <a:gd name="connsiteX0" fmla="*/ 774700 w 774700"/>
              <a:gd name="connsiteY0" fmla="*/ 0 h 463550"/>
              <a:gd name="connsiteX1" fmla="*/ 603250 w 774700"/>
              <a:gd name="connsiteY1" fmla="*/ 190500 h 463550"/>
              <a:gd name="connsiteX2" fmla="*/ 387350 w 774700"/>
              <a:gd name="connsiteY2" fmla="*/ 349250 h 463550"/>
              <a:gd name="connsiteX3" fmla="*/ 177800 w 774700"/>
              <a:gd name="connsiteY3" fmla="*/ 438150 h 463550"/>
              <a:gd name="connsiteX4" fmla="*/ 0 w 774700"/>
              <a:gd name="connsiteY4" fmla="*/ 463550 h 46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" h="463550">
                <a:moveTo>
                  <a:pt x="774700" y="0"/>
                </a:moveTo>
                <a:cubicBezTo>
                  <a:pt x="721254" y="66146"/>
                  <a:pt x="667808" y="132292"/>
                  <a:pt x="603250" y="190500"/>
                </a:cubicBezTo>
                <a:cubicBezTo>
                  <a:pt x="538692" y="248708"/>
                  <a:pt x="458258" y="307975"/>
                  <a:pt x="387350" y="349250"/>
                </a:cubicBezTo>
                <a:cubicBezTo>
                  <a:pt x="316442" y="390525"/>
                  <a:pt x="242358" y="419100"/>
                  <a:pt x="177800" y="438150"/>
                </a:cubicBezTo>
                <a:cubicBezTo>
                  <a:pt x="113242" y="457200"/>
                  <a:pt x="56621" y="460375"/>
                  <a:pt x="0" y="463550"/>
                </a:cubicBezTo>
              </a:path>
            </a:pathLst>
          </a:custGeom>
          <a:noFill/>
          <a:ln w="38100" cap="flat" cmpd="dbl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7" name="Прямая со стрелкой 36"/>
          <p:cNvCxnSpPr>
            <a:stCxn id="36" idx="4"/>
          </p:cNvCxnSpPr>
          <p:nvPr/>
        </p:nvCxnSpPr>
        <p:spPr>
          <a:xfrm flipH="1" flipV="1">
            <a:off x="6215075" y="4179105"/>
            <a:ext cx="571489" cy="21409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cxnSp>
        <p:nvCxnSpPr>
          <p:cNvPr id="39" name="Прямая со стрелкой 38"/>
          <p:cNvCxnSpPr>
            <a:stCxn id="14" idx="5"/>
          </p:cNvCxnSpPr>
          <p:nvPr/>
        </p:nvCxnSpPr>
        <p:spPr>
          <a:xfrm flipH="1" flipV="1">
            <a:off x="1857356" y="3357568"/>
            <a:ext cx="710241" cy="462794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40" name="Полилиния 39"/>
          <p:cNvSpPr/>
          <p:nvPr/>
        </p:nvSpPr>
        <p:spPr>
          <a:xfrm rot="965661">
            <a:off x="7286534" y="4234772"/>
            <a:ext cx="641819" cy="642942"/>
          </a:xfrm>
          <a:custGeom>
            <a:avLst/>
            <a:gdLst>
              <a:gd name="connsiteX0" fmla="*/ 0 w 1144587"/>
              <a:gd name="connsiteY0" fmla="*/ 100012 h 1865312"/>
              <a:gd name="connsiteX1" fmla="*/ 180975 w 1144587"/>
              <a:gd name="connsiteY1" fmla="*/ 623887 h 1865312"/>
              <a:gd name="connsiteX2" fmla="*/ 333375 w 1144587"/>
              <a:gd name="connsiteY2" fmla="*/ 1176337 h 1865312"/>
              <a:gd name="connsiteX3" fmla="*/ 333375 w 1144587"/>
              <a:gd name="connsiteY3" fmla="*/ 1366837 h 1865312"/>
              <a:gd name="connsiteX4" fmla="*/ 381000 w 1144587"/>
              <a:gd name="connsiteY4" fmla="*/ 1662112 h 1865312"/>
              <a:gd name="connsiteX5" fmla="*/ 409575 w 1144587"/>
              <a:gd name="connsiteY5" fmla="*/ 1833562 h 1865312"/>
              <a:gd name="connsiteX6" fmla="*/ 666750 w 1144587"/>
              <a:gd name="connsiteY6" fmla="*/ 1852612 h 1865312"/>
              <a:gd name="connsiteX7" fmla="*/ 904875 w 1144587"/>
              <a:gd name="connsiteY7" fmla="*/ 1852612 h 1865312"/>
              <a:gd name="connsiteX8" fmla="*/ 1114425 w 1144587"/>
              <a:gd name="connsiteY8" fmla="*/ 1814512 h 1865312"/>
              <a:gd name="connsiteX9" fmla="*/ 1085850 w 1144587"/>
              <a:gd name="connsiteY9" fmla="*/ 1652587 h 1865312"/>
              <a:gd name="connsiteX10" fmla="*/ 1028700 w 1144587"/>
              <a:gd name="connsiteY10" fmla="*/ 1471612 h 1865312"/>
              <a:gd name="connsiteX11" fmla="*/ 952500 w 1144587"/>
              <a:gd name="connsiteY11" fmla="*/ 1300162 h 1865312"/>
              <a:gd name="connsiteX12" fmla="*/ 923925 w 1144587"/>
              <a:gd name="connsiteY12" fmla="*/ 1128712 h 1865312"/>
              <a:gd name="connsiteX13" fmla="*/ 895350 w 1144587"/>
              <a:gd name="connsiteY13" fmla="*/ 909637 h 1865312"/>
              <a:gd name="connsiteX14" fmla="*/ 800100 w 1144587"/>
              <a:gd name="connsiteY14" fmla="*/ 661987 h 1865312"/>
              <a:gd name="connsiteX15" fmla="*/ 781050 w 1144587"/>
              <a:gd name="connsiteY15" fmla="*/ 528637 h 1865312"/>
              <a:gd name="connsiteX16" fmla="*/ 714375 w 1144587"/>
              <a:gd name="connsiteY16" fmla="*/ 385762 h 1865312"/>
              <a:gd name="connsiteX17" fmla="*/ 714375 w 1144587"/>
              <a:gd name="connsiteY17" fmla="*/ 319087 h 1865312"/>
              <a:gd name="connsiteX18" fmla="*/ 638175 w 1144587"/>
              <a:gd name="connsiteY18" fmla="*/ 176212 h 1865312"/>
              <a:gd name="connsiteX19" fmla="*/ 619125 w 1144587"/>
              <a:gd name="connsiteY19" fmla="*/ 128587 h 1865312"/>
              <a:gd name="connsiteX20" fmla="*/ 600075 w 1144587"/>
              <a:gd name="connsiteY20" fmla="*/ 71437 h 1865312"/>
              <a:gd name="connsiteX21" fmla="*/ 571500 w 1144587"/>
              <a:gd name="connsiteY21" fmla="*/ 33337 h 1865312"/>
              <a:gd name="connsiteX22" fmla="*/ 542925 w 1144587"/>
              <a:gd name="connsiteY22" fmla="*/ 4762 h 1865312"/>
              <a:gd name="connsiteX23" fmla="*/ 409575 w 1144587"/>
              <a:gd name="connsiteY23" fmla="*/ 4762 h 1865312"/>
              <a:gd name="connsiteX24" fmla="*/ 266700 w 1144587"/>
              <a:gd name="connsiteY24" fmla="*/ 14287 h 1865312"/>
              <a:gd name="connsiteX25" fmla="*/ 114300 w 1144587"/>
              <a:gd name="connsiteY25" fmla="*/ 42862 h 1865312"/>
              <a:gd name="connsiteX26" fmla="*/ 85725 w 1144587"/>
              <a:gd name="connsiteY26" fmla="*/ 61912 h 1865312"/>
              <a:gd name="connsiteX27" fmla="*/ 0 w 1144587"/>
              <a:gd name="connsiteY27" fmla="*/ 100012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4587" h="1865312">
                <a:moveTo>
                  <a:pt x="0" y="100012"/>
                </a:moveTo>
                <a:cubicBezTo>
                  <a:pt x="62706" y="272256"/>
                  <a:pt x="125413" y="444500"/>
                  <a:pt x="180975" y="623887"/>
                </a:cubicBezTo>
                <a:cubicBezTo>
                  <a:pt x="236537" y="803274"/>
                  <a:pt x="307975" y="1052512"/>
                  <a:pt x="333375" y="1176337"/>
                </a:cubicBezTo>
                <a:cubicBezTo>
                  <a:pt x="358775" y="1300162"/>
                  <a:pt x="325438" y="1285875"/>
                  <a:pt x="333375" y="1366837"/>
                </a:cubicBezTo>
                <a:cubicBezTo>
                  <a:pt x="341312" y="1447799"/>
                  <a:pt x="368300" y="1584325"/>
                  <a:pt x="381000" y="1662112"/>
                </a:cubicBezTo>
                <a:cubicBezTo>
                  <a:pt x="393700" y="1739900"/>
                  <a:pt x="361950" y="1801812"/>
                  <a:pt x="409575" y="1833562"/>
                </a:cubicBezTo>
                <a:cubicBezTo>
                  <a:pt x="457200" y="1865312"/>
                  <a:pt x="584200" y="1849437"/>
                  <a:pt x="666750" y="1852612"/>
                </a:cubicBezTo>
                <a:cubicBezTo>
                  <a:pt x="749300" y="1855787"/>
                  <a:pt x="830263" y="1858962"/>
                  <a:pt x="904875" y="1852612"/>
                </a:cubicBezTo>
                <a:cubicBezTo>
                  <a:pt x="979487" y="1846262"/>
                  <a:pt x="1084263" y="1847849"/>
                  <a:pt x="1114425" y="1814512"/>
                </a:cubicBezTo>
                <a:cubicBezTo>
                  <a:pt x="1144587" y="1781175"/>
                  <a:pt x="1100138" y="1709737"/>
                  <a:pt x="1085850" y="1652587"/>
                </a:cubicBezTo>
                <a:cubicBezTo>
                  <a:pt x="1071563" y="1595437"/>
                  <a:pt x="1050925" y="1530349"/>
                  <a:pt x="1028700" y="1471612"/>
                </a:cubicBezTo>
                <a:cubicBezTo>
                  <a:pt x="1006475" y="1412875"/>
                  <a:pt x="969962" y="1357312"/>
                  <a:pt x="952500" y="1300162"/>
                </a:cubicBezTo>
                <a:cubicBezTo>
                  <a:pt x="935038" y="1243012"/>
                  <a:pt x="933450" y="1193799"/>
                  <a:pt x="923925" y="1128712"/>
                </a:cubicBezTo>
                <a:cubicBezTo>
                  <a:pt x="914400" y="1063625"/>
                  <a:pt x="915988" y="987425"/>
                  <a:pt x="895350" y="909637"/>
                </a:cubicBezTo>
                <a:cubicBezTo>
                  <a:pt x="874713" y="831850"/>
                  <a:pt x="819150" y="725487"/>
                  <a:pt x="800100" y="661987"/>
                </a:cubicBezTo>
                <a:cubicBezTo>
                  <a:pt x="781050" y="598487"/>
                  <a:pt x="795337" y="574674"/>
                  <a:pt x="781050" y="528637"/>
                </a:cubicBezTo>
                <a:cubicBezTo>
                  <a:pt x="766763" y="482600"/>
                  <a:pt x="725488" y="420687"/>
                  <a:pt x="714375" y="385762"/>
                </a:cubicBezTo>
                <a:cubicBezTo>
                  <a:pt x="703263" y="350837"/>
                  <a:pt x="727075" y="354012"/>
                  <a:pt x="714375" y="319087"/>
                </a:cubicBezTo>
                <a:cubicBezTo>
                  <a:pt x="701675" y="284162"/>
                  <a:pt x="654050" y="207962"/>
                  <a:pt x="638175" y="176212"/>
                </a:cubicBezTo>
                <a:cubicBezTo>
                  <a:pt x="622300" y="144462"/>
                  <a:pt x="625475" y="146049"/>
                  <a:pt x="619125" y="128587"/>
                </a:cubicBezTo>
                <a:cubicBezTo>
                  <a:pt x="612775" y="111125"/>
                  <a:pt x="608012" y="87312"/>
                  <a:pt x="600075" y="71437"/>
                </a:cubicBezTo>
                <a:cubicBezTo>
                  <a:pt x="592138" y="55562"/>
                  <a:pt x="581025" y="44450"/>
                  <a:pt x="571500" y="33337"/>
                </a:cubicBezTo>
                <a:cubicBezTo>
                  <a:pt x="561975" y="22225"/>
                  <a:pt x="569912" y="9524"/>
                  <a:pt x="542925" y="4762"/>
                </a:cubicBezTo>
                <a:cubicBezTo>
                  <a:pt x="515938" y="0"/>
                  <a:pt x="455612" y="3175"/>
                  <a:pt x="409575" y="4762"/>
                </a:cubicBezTo>
                <a:cubicBezTo>
                  <a:pt x="363538" y="6349"/>
                  <a:pt x="315913" y="7937"/>
                  <a:pt x="266700" y="14287"/>
                </a:cubicBezTo>
                <a:cubicBezTo>
                  <a:pt x="217487" y="20637"/>
                  <a:pt x="144463" y="34924"/>
                  <a:pt x="114300" y="42862"/>
                </a:cubicBezTo>
                <a:cubicBezTo>
                  <a:pt x="84137" y="50800"/>
                  <a:pt x="85725" y="61912"/>
                  <a:pt x="85725" y="61912"/>
                </a:cubicBezTo>
                <a:lnTo>
                  <a:pt x="0" y="100012"/>
                </a:ln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Полилиния 40"/>
          <p:cNvSpPr/>
          <p:nvPr/>
        </p:nvSpPr>
        <p:spPr>
          <a:xfrm rot="1571480">
            <a:off x="7402825" y="4406818"/>
            <a:ext cx="545914" cy="455411"/>
          </a:xfrm>
          <a:custGeom>
            <a:avLst/>
            <a:gdLst>
              <a:gd name="connsiteX0" fmla="*/ 0 w 1144587"/>
              <a:gd name="connsiteY0" fmla="*/ 100012 h 1865312"/>
              <a:gd name="connsiteX1" fmla="*/ 180975 w 1144587"/>
              <a:gd name="connsiteY1" fmla="*/ 623887 h 1865312"/>
              <a:gd name="connsiteX2" fmla="*/ 333375 w 1144587"/>
              <a:gd name="connsiteY2" fmla="*/ 1176337 h 1865312"/>
              <a:gd name="connsiteX3" fmla="*/ 333375 w 1144587"/>
              <a:gd name="connsiteY3" fmla="*/ 1366837 h 1865312"/>
              <a:gd name="connsiteX4" fmla="*/ 381000 w 1144587"/>
              <a:gd name="connsiteY4" fmla="*/ 1662112 h 1865312"/>
              <a:gd name="connsiteX5" fmla="*/ 409575 w 1144587"/>
              <a:gd name="connsiteY5" fmla="*/ 1833562 h 1865312"/>
              <a:gd name="connsiteX6" fmla="*/ 666750 w 1144587"/>
              <a:gd name="connsiteY6" fmla="*/ 1852612 h 1865312"/>
              <a:gd name="connsiteX7" fmla="*/ 904875 w 1144587"/>
              <a:gd name="connsiteY7" fmla="*/ 1852612 h 1865312"/>
              <a:gd name="connsiteX8" fmla="*/ 1114425 w 1144587"/>
              <a:gd name="connsiteY8" fmla="*/ 1814512 h 1865312"/>
              <a:gd name="connsiteX9" fmla="*/ 1085850 w 1144587"/>
              <a:gd name="connsiteY9" fmla="*/ 1652587 h 1865312"/>
              <a:gd name="connsiteX10" fmla="*/ 1028700 w 1144587"/>
              <a:gd name="connsiteY10" fmla="*/ 1471612 h 1865312"/>
              <a:gd name="connsiteX11" fmla="*/ 952500 w 1144587"/>
              <a:gd name="connsiteY11" fmla="*/ 1300162 h 1865312"/>
              <a:gd name="connsiteX12" fmla="*/ 923925 w 1144587"/>
              <a:gd name="connsiteY12" fmla="*/ 1128712 h 1865312"/>
              <a:gd name="connsiteX13" fmla="*/ 895350 w 1144587"/>
              <a:gd name="connsiteY13" fmla="*/ 909637 h 1865312"/>
              <a:gd name="connsiteX14" fmla="*/ 800100 w 1144587"/>
              <a:gd name="connsiteY14" fmla="*/ 661987 h 1865312"/>
              <a:gd name="connsiteX15" fmla="*/ 781050 w 1144587"/>
              <a:gd name="connsiteY15" fmla="*/ 528637 h 1865312"/>
              <a:gd name="connsiteX16" fmla="*/ 714375 w 1144587"/>
              <a:gd name="connsiteY16" fmla="*/ 385762 h 1865312"/>
              <a:gd name="connsiteX17" fmla="*/ 714375 w 1144587"/>
              <a:gd name="connsiteY17" fmla="*/ 319087 h 1865312"/>
              <a:gd name="connsiteX18" fmla="*/ 638175 w 1144587"/>
              <a:gd name="connsiteY18" fmla="*/ 176212 h 1865312"/>
              <a:gd name="connsiteX19" fmla="*/ 619125 w 1144587"/>
              <a:gd name="connsiteY19" fmla="*/ 128587 h 1865312"/>
              <a:gd name="connsiteX20" fmla="*/ 600075 w 1144587"/>
              <a:gd name="connsiteY20" fmla="*/ 71437 h 1865312"/>
              <a:gd name="connsiteX21" fmla="*/ 571500 w 1144587"/>
              <a:gd name="connsiteY21" fmla="*/ 33337 h 1865312"/>
              <a:gd name="connsiteX22" fmla="*/ 542925 w 1144587"/>
              <a:gd name="connsiteY22" fmla="*/ 4762 h 1865312"/>
              <a:gd name="connsiteX23" fmla="*/ 409575 w 1144587"/>
              <a:gd name="connsiteY23" fmla="*/ 4762 h 1865312"/>
              <a:gd name="connsiteX24" fmla="*/ 266700 w 1144587"/>
              <a:gd name="connsiteY24" fmla="*/ 14287 h 1865312"/>
              <a:gd name="connsiteX25" fmla="*/ 114300 w 1144587"/>
              <a:gd name="connsiteY25" fmla="*/ 42862 h 1865312"/>
              <a:gd name="connsiteX26" fmla="*/ 85725 w 1144587"/>
              <a:gd name="connsiteY26" fmla="*/ 61912 h 1865312"/>
              <a:gd name="connsiteX27" fmla="*/ 0 w 1144587"/>
              <a:gd name="connsiteY27" fmla="*/ 100012 h 186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144587" h="1865312">
                <a:moveTo>
                  <a:pt x="0" y="100012"/>
                </a:moveTo>
                <a:cubicBezTo>
                  <a:pt x="62706" y="272256"/>
                  <a:pt x="125413" y="444500"/>
                  <a:pt x="180975" y="623887"/>
                </a:cubicBezTo>
                <a:cubicBezTo>
                  <a:pt x="236537" y="803274"/>
                  <a:pt x="307975" y="1052512"/>
                  <a:pt x="333375" y="1176337"/>
                </a:cubicBezTo>
                <a:cubicBezTo>
                  <a:pt x="358775" y="1300162"/>
                  <a:pt x="325438" y="1285875"/>
                  <a:pt x="333375" y="1366837"/>
                </a:cubicBezTo>
                <a:cubicBezTo>
                  <a:pt x="341312" y="1447799"/>
                  <a:pt x="368300" y="1584325"/>
                  <a:pt x="381000" y="1662112"/>
                </a:cubicBezTo>
                <a:cubicBezTo>
                  <a:pt x="393700" y="1739900"/>
                  <a:pt x="361950" y="1801812"/>
                  <a:pt x="409575" y="1833562"/>
                </a:cubicBezTo>
                <a:cubicBezTo>
                  <a:pt x="457200" y="1865312"/>
                  <a:pt x="584200" y="1849437"/>
                  <a:pt x="666750" y="1852612"/>
                </a:cubicBezTo>
                <a:cubicBezTo>
                  <a:pt x="749300" y="1855787"/>
                  <a:pt x="830263" y="1858962"/>
                  <a:pt x="904875" y="1852612"/>
                </a:cubicBezTo>
                <a:cubicBezTo>
                  <a:pt x="979487" y="1846262"/>
                  <a:pt x="1084263" y="1847849"/>
                  <a:pt x="1114425" y="1814512"/>
                </a:cubicBezTo>
                <a:cubicBezTo>
                  <a:pt x="1144587" y="1781175"/>
                  <a:pt x="1100138" y="1709737"/>
                  <a:pt x="1085850" y="1652587"/>
                </a:cubicBezTo>
                <a:cubicBezTo>
                  <a:pt x="1071563" y="1595437"/>
                  <a:pt x="1050925" y="1530349"/>
                  <a:pt x="1028700" y="1471612"/>
                </a:cubicBezTo>
                <a:cubicBezTo>
                  <a:pt x="1006475" y="1412875"/>
                  <a:pt x="969962" y="1357312"/>
                  <a:pt x="952500" y="1300162"/>
                </a:cubicBezTo>
                <a:cubicBezTo>
                  <a:pt x="935038" y="1243012"/>
                  <a:pt x="933450" y="1193799"/>
                  <a:pt x="923925" y="1128712"/>
                </a:cubicBezTo>
                <a:cubicBezTo>
                  <a:pt x="914400" y="1063625"/>
                  <a:pt x="915988" y="987425"/>
                  <a:pt x="895350" y="909637"/>
                </a:cubicBezTo>
                <a:cubicBezTo>
                  <a:pt x="874713" y="831850"/>
                  <a:pt x="819150" y="725487"/>
                  <a:pt x="800100" y="661987"/>
                </a:cubicBezTo>
                <a:cubicBezTo>
                  <a:pt x="781050" y="598487"/>
                  <a:pt x="795337" y="574674"/>
                  <a:pt x="781050" y="528637"/>
                </a:cubicBezTo>
                <a:cubicBezTo>
                  <a:pt x="766763" y="482600"/>
                  <a:pt x="725488" y="420687"/>
                  <a:pt x="714375" y="385762"/>
                </a:cubicBezTo>
                <a:cubicBezTo>
                  <a:pt x="703263" y="350837"/>
                  <a:pt x="727075" y="354012"/>
                  <a:pt x="714375" y="319087"/>
                </a:cubicBezTo>
                <a:cubicBezTo>
                  <a:pt x="701675" y="284162"/>
                  <a:pt x="654050" y="207962"/>
                  <a:pt x="638175" y="176212"/>
                </a:cubicBezTo>
                <a:cubicBezTo>
                  <a:pt x="622300" y="144462"/>
                  <a:pt x="625475" y="146049"/>
                  <a:pt x="619125" y="128587"/>
                </a:cubicBezTo>
                <a:cubicBezTo>
                  <a:pt x="612775" y="111125"/>
                  <a:pt x="608012" y="87312"/>
                  <a:pt x="600075" y="71437"/>
                </a:cubicBezTo>
                <a:cubicBezTo>
                  <a:pt x="592138" y="55562"/>
                  <a:pt x="581025" y="44450"/>
                  <a:pt x="571500" y="33337"/>
                </a:cubicBezTo>
                <a:cubicBezTo>
                  <a:pt x="561975" y="22225"/>
                  <a:pt x="569912" y="9524"/>
                  <a:pt x="542925" y="4762"/>
                </a:cubicBezTo>
                <a:cubicBezTo>
                  <a:pt x="515938" y="0"/>
                  <a:pt x="455612" y="3175"/>
                  <a:pt x="409575" y="4762"/>
                </a:cubicBezTo>
                <a:cubicBezTo>
                  <a:pt x="363538" y="6349"/>
                  <a:pt x="315913" y="7937"/>
                  <a:pt x="266700" y="14287"/>
                </a:cubicBezTo>
                <a:cubicBezTo>
                  <a:pt x="217487" y="20637"/>
                  <a:pt x="144463" y="34924"/>
                  <a:pt x="114300" y="42862"/>
                </a:cubicBezTo>
                <a:cubicBezTo>
                  <a:pt x="84137" y="50800"/>
                  <a:pt x="85725" y="61912"/>
                  <a:pt x="85725" y="61912"/>
                </a:cubicBezTo>
                <a:lnTo>
                  <a:pt x="0" y="100012"/>
                </a:lnTo>
                <a:close/>
              </a:path>
            </a:pathLst>
          </a:cu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Параллелограмм 44"/>
          <p:cNvSpPr/>
          <p:nvPr/>
        </p:nvSpPr>
        <p:spPr>
          <a:xfrm rot="15476915">
            <a:off x="7423187" y="4743723"/>
            <a:ext cx="262555" cy="345423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Параллелограмм 45"/>
          <p:cNvSpPr/>
          <p:nvPr/>
        </p:nvSpPr>
        <p:spPr>
          <a:xfrm rot="16200000">
            <a:off x="7655433" y="4685432"/>
            <a:ext cx="262555" cy="428628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Параллелограмм 46"/>
          <p:cNvSpPr/>
          <p:nvPr/>
        </p:nvSpPr>
        <p:spPr>
          <a:xfrm rot="15697149">
            <a:off x="7669721" y="4547645"/>
            <a:ext cx="262555" cy="410564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Параллелограмм 47"/>
          <p:cNvSpPr/>
          <p:nvPr/>
        </p:nvSpPr>
        <p:spPr>
          <a:xfrm rot="15476915">
            <a:off x="7646570" y="4429715"/>
            <a:ext cx="262555" cy="345423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TextBox 127"/>
          <p:cNvSpPr txBox="1">
            <a:spLocks noChangeArrowheads="1"/>
          </p:cNvSpPr>
          <p:nvPr/>
        </p:nvSpPr>
        <p:spPr bwMode="auto">
          <a:xfrm>
            <a:off x="7843838" y="4393419"/>
            <a:ext cx="1300805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300" b="1" i="1" u="sng" dirty="0">
                <a:latin typeface="Calibri" pitchFamily="34" charset="0"/>
              </a:rPr>
              <a:t>г. Нефтекамск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 rot="16200000" flipV="1">
            <a:off x="3152170" y="2152052"/>
            <a:ext cx="1339463" cy="357190"/>
          </a:xfrm>
          <a:prstGeom prst="straightConnector1">
            <a:avLst/>
          </a:prstGeom>
          <a:noFill/>
          <a:ln w="38100" cap="flat" cmpd="dbl" algn="ctr">
            <a:solidFill>
              <a:srgbClr val="FF0000"/>
            </a:solidFill>
            <a:prstDash val="solid"/>
            <a:tailEnd type="arrow"/>
          </a:ln>
          <a:effectLst/>
        </p:spPr>
      </p:cxnSp>
      <p:sp>
        <p:nvSpPr>
          <p:cNvPr id="51" name="TextBox 15"/>
          <p:cNvSpPr txBox="1">
            <a:spLocks noChangeArrowheads="1"/>
          </p:cNvSpPr>
          <p:nvPr/>
        </p:nvSpPr>
        <p:spPr bwMode="auto">
          <a:xfrm>
            <a:off x="2928926" y="803660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1C3F72"/>
                </a:solidFill>
                <a:latin typeface="Arial Narrow" pitchFamily="34" charset="0"/>
              </a:rPr>
              <a:t>Мост через </a:t>
            </a:r>
            <a:r>
              <a:rPr lang="ru-RU" b="1" i="1" dirty="0" smtClean="0">
                <a:solidFill>
                  <a:srgbClr val="1C3F72"/>
                </a:solidFill>
                <a:latin typeface="Arial Narrow" pitchFamily="34" charset="0"/>
              </a:rPr>
              <a:t>р</a:t>
            </a:r>
            <a:r>
              <a:rPr lang="ru-RU" b="1" i="1" dirty="0">
                <a:solidFill>
                  <a:srgbClr val="1C3F72"/>
                </a:solidFill>
                <a:latin typeface="Arial Narrow" pitchFamily="34" charset="0"/>
              </a:rPr>
              <a:t>. </a:t>
            </a:r>
            <a:r>
              <a:rPr lang="ru-RU" b="1" i="1" dirty="0" smtClean="0">
                <a:solidFill>
                  <a:srgbClr val="1C3F72"/>
                </a:solidFill>
                <a:latin typeface="Arial Narrow" pitchFamily="34" charset="0"/>
              </a:rPr>
              <a:t>Кама - 1082 </a:t>
            </a:r>
            <a:r>
              <a:rPr lang="ru-RU" b="1" i="1" dirty="0">
                <a:solidFill>
                  <a:srgbClr val="1C3F72"/>
                </a:solidFill>
                <a:latin typeface="Arial Narrow" pitchFamily="34" charset="0"/>
              </a:rPr>
              <a:t>п.м.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 cstate="print"/>
          <a:srcRect t="3232" b="8545"/>
          <a:stretch>
            <a:fillRect/>
          </a:stretch>
        </p:blipFill>
        <p:spPr bwMode="auto">
          <a:xfrm>
            <a:off x="0" y="589346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Right"/>
            <a:lightRig rig="threePt" dir="t"/>
          </a:scene3d>
        </p:spPr>
      </p:pic>
      <p:sp>
        <p:nvSpPr>
          <p:cNvPr id="54" name="TextBox 15"/>
          <p:cNvSpPr txBox="1">
            <a:spLocks noChangeArrowheads="1"/>
          </p:cNvSpPr>
          <p:nvPr/>
        </p:nvSpPr>
        <p:spPr bwMode="auto">
          <a:xfrm>
            <a:off x="5214942" y="642924"/>
            <a:ext cx="33575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Мост через 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р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. </a:t>
            </a:r>
            <a:r>
              <a:rPr lang="ru-RU" b="1" i="1" dirty="0" smtClean="0">
                <a:solidFill>
                  <a:srgbClr val="002060"/>
                </a:solidFill>
                <a:latin typeface="Arial Narrow" pitchFamily="34" charset="0"/>
              </a:rPr>
              <a:t>Кама - 1082 </a:t>
            </a:r>
            <a:r>
              <a:rPr lang="ru-RU" b="1" i="1" dirty="0">
                <a:solidFill>
                  <a:srgbClr val="002060"/>
                </a:solidFill>
                <a:latin typeface="Arial Narrow" pitchFamily="34" charset="0"/>
              </a:rPr>
              <a:t>п.м.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12128" y="16613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D403D"/>
                </a:solidFill>
                <a:latin typeface="Arial" pitchFamily="34" charset="0"/>
                <a:cs typeface="Arial" pitchFamily="34" charset="0"/>
              </a:rPr>
              <a:t>Строительство мостов через реки Кама и Буй</a:t>
            </a:r>
            <a:endParaRPr lang="ru-RU" sz="2000" b="1" dirty="0">
              <a:solidFill>
                <a:srgbClr val="AD403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араллелограмм 56"/>
          <p:cNvSpPr/>
          <p:nvPr/>
        </p:nvSpPr>
        <p:spPr>
          <a:xfrm rot="15378430">
            <a:off x="7476462" y="4763591"/>
            <a:ext cx="262555" cy="428628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Параллелограмм 57"/>
          <p:cNvSpPr/>
          <p:nvPr/>
        </p:nvSpPr>
        <p:spPr>
          <a:xfrm rot="15585058">
            <a:off x="7520097" y="4790922"/>
            <a:ext cx="262555" cy="428628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Параллелограмм 58"/>
          <p:cNvSpPr/>
          <p:nvPr/>
        </p:nvSpPr>
        <p:spPr>
          <a:xfrm rot="15585058">
            <a:off x="7683158" y="4771404"/>
            <a:ext cx="262555" cy="428628"/>
          </a:xfrm>
          <a:prstGeom prst="parallelogram">
            <a:avLst/>
          </a:prstGeom>
          <a:solidFill>
            <a:srgbClr val="8FAFD5"/>
          </a:solidFill>
          <a:ln w="25400" cap="flat" cmpd="sng" algn="ctr">
            <a:solidFill>
              <a:srgbClr val="8FAFD5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1" name="Picture 41" descr="C:\Documents and Settings\TEMP\Рабочий стол\24.09.15\DSC01057.JPG"/>
          <p:cNvPicPr>
            <a:picLocks noChangeAspect="1" noChangeArrowheads="1"/>
          </p:cNvPicPr>
          <p:nvPr/>
        </p:nvPicPr>
        <p:blipFill>
          <a:blip r:embed="rId5" cstate="print"/>
          <a:srcRect b="11120"/>
          <a:stretch>
            <a:fillRect/>
          </a:stretch>
        </p:blipFill>
        <p:spPr bwMode="auto">
          <a:xfrm>
            <a:off x="6643702" y="1714494"/>
            <a:ext cx="2357422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2" name="Picture 42" descr="C:\Documents and Settings\TEMP\Рабочий стол\24.09.15\DSC01045.JPG"/>
          <p:cNvPicPr>
            <a:picLocks noChangeAspect="1" noChangeArrowheads="1"/>
          </p:cNvPicPr>
          <p:nvPr/>
        </p:nvPicPr>
        <p:blipFill>
          <a:blip r:embed="rId6" cstate="print"/>
          <a:srcRect t="11313" r="2703" b="9416"/>
          <a:stretch>
            <a:fillRect/>
          </a:stretch>
        </p:blipFill>
        <p:spPr bwMode="auto">
          <a:xfrm>
            <a:off x="3643306" y="3500426"/>
            <a:ext cx="2571768" cy="1571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Picture 43" descr="C:\Documents and Settings\TEMP\Рабочий стол\24.09.15\DSC01146.JPG"/>
          <p:cNvPicPr>
            <a:picLocks noChangeAspect="1" noChangeArrowheads="1"/>
          </p:cNvPicPr>
          <p:nvPr/>
        </p:nvPicPr>
        <p:blipFill>
          <a:blip r:embed="rId7" cstate="print"/>
          <a:srcRect b="23180"/>
          <a:stretch>
            <a:fillRect/>
          </a:stretch>
        </p:blipFill>
        <p:spPr bwMode="auto">
          <a:xfrm>
            <a:off x="142844" y="1785932"/>
            <a:ext cx="2515075" cy="1520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" name="TextBox 17"/>
          <p:cNvSpPr txBox="1">
            <a:spLocks noChangeArrowheads="1"/>
          </p:cNvSpPr>
          <p:nvPr/>
        </p:nvSpPr>
        <p:spPr bwMode="auto">
          <a:xfrm>
            <a:off x="6643702" y="1714494"/>
            <a:ext cx="23574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1C3F72"/>
                </a:solidFill>
                <a:latin typeface="Arial Narrow" pitchFamily="34" charset="0"/>
              </a:rPr>
              <a:t>Мост </a:t>
            </a:r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через р</a:t>
            </a:r>
            <a:r>
              <a:rPr lang="ru-RU" sz="1600" b="1" i="1" dirty="0">
                <a:solidFill>
                  <a:srgbClr val="1C3F72"/>
                </a:solidFill>
                <a:latin typeface="Arial Narrow" pitchFamily="34" charset="0"/>
              </a:rPr>
              <a:t>. Камбарка – </a:t>
            </a:r>
            <a:r>
              <a:rPr lang="ru-RU" sz="1600" b="1" i="1" dirty="0" smtClean="0">
                <a:solidFill>
                  <a:srgbClr val="1C3F72"/>
                </a:solidFill>
                <a:latin typeface="Arial Narrow" pitchFamily="34" charset="0"/>
              </a:rPr>
              <a:t>115 </a:t>
            </a:r>
            <a:r>
              <a:rPr lang="ru-RU" sz="1600" b="1" i="1" dirty="0">
                <a:solidFill>
                  <a:srgbClr val="1C3F72"/>
                </a:solidFill>
                <a:latin typeface="Arial Narrow" pitchFamily="34" charset="0"/>
              </a:rPr>
              <a:t>п.м.</a:t>
            </a:r>
          </a:p>
        </p:txBody>
      </p:sp>
      <p:sp>
        <p:nvSpPr>
          <p:cNvPr id="65" name="TextBox 15"/>
          <p:cNvSpPr txBox="1">
            <a:spLocks noChangeArrowheads="1"/>
          </p:cNvSpPr>
          <p:nvPr/>
        </p:nvSpPr>
        <p:spPr bwMode="auto">
          <a:xfrm>
            <a:off x="142844" y="2000246"/>
            <a:ext cx="2214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1C3F72"/>
                </a:solidFill>
                <a:latin typeface="Arial Narrow" pitchFamily="34" charset="0"/>
              </a:rPr>
              <a:t>Мост </a:t>
            </a:r>
            <a:r>
              <a:rPr lang="ru-RU" sz="1400" b="1" i="1" dirty="0" smtClean="0">
                <a:solidFill>
                  <a:srgbClr val="1C3F72"/>
                </a:solidFill>
                <a:latin typeface="Arial Narrow" pitchFamily="34" charset="0"/>
              </a:rPr>
              <a:t>через р</a:t>
            </a:r>
            <a:r>
              <a:rPr lang="ru-RU" sz="1400" b="1" i="1" dirty="0">
                <a:solidFill>
                  <a:srgbClr val="1C3F72"/>
                </a:solidFill>
                <a:latin typeface="Arial Narrow" pitchFamily="34" charset="0"/>
              </a:rPr>
              <a:t>. Вагановка – </a:t>
            </a:r>
            <a:r>
              <a:rPr lang="ru-RU" sz="1400" b="1" i="1" dirty="0" smtClean="0">
                <a:solidFill>
                  <a:srgbClr val="1C3F72"/>
                </a:solidFill>
                <a:latin typeface="Arial Narrow" pitchFamily="34" charset="0"/>
              </a:rPr>
              <a:t>10</a:t>
            </a:r>
            <a:r>
              <a:rPr lang="en-US" sz="1400" b="1" i="1" dirty="0" smtClean="0">
                <a:solidFill>
                  <a:srgbClr val="1C3F72"/>
                </a:solidFill>
                <a:latin typeface="Arial Narrow" pitchFamily="34" charset="0"/>
              </a:rPr>
              <a:t>6</a:t>
            </a:r>
            <a:r>
              <a:rPr lang="ru-RU" sz="1400" b="1" i="1" dirty="0" smtClean="0">
                <a:solidFill>
                  <a:srgbClr val="1C3F72"/>
                </a:solidFill>
                <a:latin typeface="Arial Narrow" pitchFamily="34" charset="0"/>
              </a:rPr>
              <a:t> </a:t>
            </a:r>
            <a:r>
              <a:rPr lang="ru-RU" sz="1400" b="1" i="1" dirty="0">
                <a:solidFill>
                  <a:srgbClr val="1C3F72"/>
                </a:solidFill>
                <a:latin typeface="Arial Narrow" pitchFamily="34" charset="0"/>
              </a:rPr>
              <a:t>п.м.</a:t>
            </a:r>
          </a:p>
        </p:txBody>
      </p:sp>
      <p:sp>
        <p:nvSpPr>
          <p:cNvPr id="66" name="TextBox 158"/>
          <p:cNvSpPr txBox="1">
            <a:spLocks noChangeArrowheads="1"/>
          </p:cNvSpPr>
          <p:nvPr/>
        </p:nvSpPr>
        <p:spPr bwMode="auto">
          <a:xfrm>
            <a:off x="3696815" y="3571864"/>
            <a:ext cx="25717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1C3F72"/>
                </a:solidFill>
                <a:latin typeface="Arial Narrow" pitchFamily="34" charset="0"/>
              </a:rPr>
              <a:t>Мост через р. Буй – 224 п.м.</a:t>
            </a:r>
          </a:p>
        </p:txBody>
      </p:sp>
      <p:pic>
        <p:nvPicPr>
          <p:cNvPr id="69" name="Picture 5" descr="Герб Удмуртской Республики 1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44" y="4357706"/>
            <a:ext cx="70191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6" descr="Миндортранс Удмуртии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4" y="4357706"/>
            <a:ext cx="112256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 descr="C:\Documents and Settings\TEMP\Рабочий стол\Макет_мостика.jpg"/>
          <p:cNvPicPr>
            <a:picLocks noChangeAspect="1" noChangeArrowheads="1"/>
          </p:cNvPicPr>
          <p:nvPr/>
        </p:nvPicPr>
        <p:blipFill>
          <a:blip r:embed="rId10" cstate="print">
            <a:lum bright="12000" contrast="43000"/>
          </a:blip>
          <a:srcRect l="29167" t="20762" r="19444" b="19546"/>
          <a:stretch>
            <a:fillRect/>
          </a:stretch>
        </p:blipFill>
        <p:spPr bwMode="auto">
          <a:xfrm rot="19571024">
            <a:off x="3665911" y="2712146"/>
            <a:ext cx="829443" cy="386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2" descr="8_Схема развития транспортной инфраструктуры1 copy"/>
          <p:cNvPicPr>
            <a:picLocks noChangeAspect="1" noChangeArrowheads="1"/>
          </p:cNvPicPr>
          <p:nvPr/>
        </p:nvPicPr>
        <p:blipFill>
          <a:blip r:embed="rId2">
            <a:lum bright="84000" contrast="-83000"/>
          </a:blip>
          <a:srcRect t="17833" b="9643"/>
          <a:stretch>
            <a:fillRect/>
          </a:stretch>
        </p:blipFill>
        <p:spPr bwMode="auto">
          <a:xfrm>
            <a:off x="1000100" y="285734"/>
            <a:ext cx="6723291" cy="4357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57158" y="0"/>
            <a:ext cx="1335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 проекте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68" name="Заголовок 4"/>
          <p:cNvSpPr txBox="1">
            <a:spLocks/>
          </p:cNvSpPr>
          <p:nvPr/>
        </p:nvSpPr>
        <p:spPr>
          <a:xfrm>
            <a:off x="1643042" y="0"/>
            <a:ext cx="6357982" cy="338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>
              <a:buClr>
                <a:schemeClr val="accent6">
                  <a:lumMod val="75000"/>
                </a:schemeClr>
              </a:buClr>
            </a:pP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«СТРОИТЕЛЬСТВО Восточного  обхода  г.Ижевска»</a:t>
            </a:r>
            <a:endParaRPr lang="ru-RU" sz="1600" b="1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73" name="Изображение 5" descr="gchp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  <p:grpSp>
        <p:nvGrpSpPr>
          <p:cNvPr id="80" name="Группа 120"/>
          <p:cNvGrpSpPr>
            <a:grpSpLocks/>
          </p:cNvGrpSpPr>
          <p:nvPr/>
        </p:nvGrpSpPr>
        <p:grpSpPr bwMode="auto">
          <a:xfrm>
            <a:off x="2214546" y="428610"/>
            <a:ext cx="4548160" cy="3864288"/>
            <a:chOff x="5223570" y="444915"/>
            <a:chExt cx="4407236" cy="3021553"/>
          </a:xfrm>
        </p:grpSpPr>
        <p:grpSp>
          <p:nvGrpSpPr>
            <p:cNvPr id="81" name="Группа 126"/>
            <p:cNvGrpSpPr>
              <a:grpSpLocks/>
            </p:cNvGrpSpPr>
            <p:nvPr/>
          </p:nvGrpSpPr>
          <p:grpSpPr bwMode="auto">
            <a:xfrm>
              <a:off x="5223570" y="444915"/>
              <a:ext cx="4407236" cy="3021553"/>
              <a:chOff x="5223570" y="444915"/>
              <a:chExt cx="4407236" cy="3021553"/>
            </a:xfrm>
          </p:grpSpPr>
          <p:grpSp>
            <p:nvGrpSpPr>
              <p:cNvPr id="83" name="Группа 132"/>
              <p:cNvGrpSpPr>
                <a:grpSpLocks/>
              </p:cNvGrpSpPr>
              <p:nvPr/>
            </p:nvGrpSpPr>
            <p:grpSpPr bwMode="auto">
              <a:xfrm>
                <a:off x="5223570" y="444915"/>
                <a:ext cx="4407236" cy="3021553"/>
                <a:chOff x="4821800" y="649509"/>
                <a:chExt cx="5119655" cy="3886121"/>
              </a:xfrm>
            </p:grpSpPr>
            <p:grpSp>
              <p:nvGrpSpPr>
                <p:cNvPr id="97" name="Группа 147"/>
                <p:cNvGrpSpPr>
                  <a:grpSpLocks/>
                </p:cNvGrpSpPr>
                <p:nvPr/>
              </p:nvGrpSpPr>
              <p:grpSpPr bwMode="auto">
                <a:xfrm>
                  <a:off x="4821800" y="649509"/>
                  <a:ext cx="5119655" cy="3886121"/>
                  <a:chOff x="4701035" y="375370"/>
                  <a:chExt cx="4969341" cy="4285337"/>
                </a:xfrm>
              </p:grpSpPr>
              <p:sp>
                <p:nvSpPr>
                  <p:cNvPr id="100" name="Полилиния 99"/>
                  <p:cNvSpPr/>
                  <p:nvPr/>
                </p:nvSpPr>
                <p:spPr>
                  <a:xfrm>
                    <a:off x="5874012" y="1051525"/>
                    <a:ext cx="598511" cy="1123717"/>
                  </a:xfrm>
                  <a:custGeom>
                    <a:avLst/>
                    <a:gdLst>
                      <a:gd name="connsiteX0" fmla="*/ 949911 w 1003177"/>
                      <a:gd name="connsiteY0" fmla="*/ 2192784 h 2254928"/>
                      <a:gd name="connsiteX1" fmla="*/ 905522 w 1003177"/>
                      <a:gd name="connsiteY1" fmla="*/ 2228295 h 2254928"/>
                      <a:gd name="connsiteX2" fmla="*/ 852256 w 1003177"/>
                      <a:gd name="connsiteY2" fmla="*/ 2210540 h 2254928"/>
                      <a:gd name="connsiteX3" fmla="*/ 798990 w 1003177"/>
                      <a:gd name="connsiteY3" fmla="*/ 2237173 h 2254928"/>
                      <a:gd name="connsiteX4" fmla="*/ 763480 w 1003177"/>
                      <a:gd name="connsiteY4" fmla="*/ 2228295 h 2254928"/>
                      <a:gd name="connsiteX5" fmla="*/ 727969 w 1003177"/>
                      <a:gd name="connsiteY5" fmla="*/ 2192784 h 2254928"/>
                      <a:gd name="connsiteX6" fmla="*/ 692458 w 1003177"/>
                      <a:gd name="connsiteY6" fmla="*/ 2121763 h 2254928"/>
                      <a:gd name="connsiteX7" fmla="*/ 621437 w 1003177"/>
                      <a:gd name="connsiteY7" fmla="*/ 2104008 h 2254928"/>
                      <a:gd name="connsiteX8" fmla="*/ 577048 w 1003177"/>
                      <a:gd name="connsiteY8" fmla="*/ 2077375 h 2254928"/>
                      <a:gd name="connsiteX9" fmla="*/ 559293 w 1003177"/>
                      <a:gd name="connsiteY9" fmla="*/ 2059619 h 2254928"/>
                      <a:gd name="connsiteX10" fmla="*/ 550415 w 1003177"/>
                      <a:gd name="connsiteY10" fmla="*/ 2032986 h 2254928"/>
                      <a:gd name="connsiteX11" fmla="*/ 532660 w 1003177"/>
                      <a:gd name="connsiteY11" fmla="*/ 2006353 h 2254928"/>
                      <a:gd name="connsiteX12" fmla="*/ 568171 w 1003177"/>
                      <a:gd name="connsiteY12" fmla="*/ 1935332 h 2254928"/>
                      <a:gd name="connsiteX13" fmla="*/ 585926 w 1003177"/>
                      <a:gd name="connsiteY13" fmla="*/ 1882066 h 2254928"/>
                      <a:gd name="connsiteX14" fmla="*/ 577048 w 1003177"/>
                      <a:gd name="connsiteY14" fmla="*/ 1802167 h 2254928"/>
                      <a:gd name="connsiteX15" fmla="*/ 550415 w 1003177"/>
                      <a:gd name="connsiteY15" fmla="*/ 1740023 h 2254928"/>
                      <a:gd name="connsiteX16" fmla="*/ 497149 w 1003177"/>
                      <a:gd name="connsiteY16" fmla="*/ 1669002 h 2254928"/>
                      <a:gd name="connsiteX17" fmla="*/ 470516 w 1003177"/>
                      <a:gd name="connsiteY17" fmla="*/ 1651247 h 2254928"/>
                      <a:gd name="connsiteX18" fmla="*/ 417250 w 1003177"/>
                      <a:gd name="connsiteY18" fmla="*/ 1669002 h 2254928"/>
                      <a:gd name="connsiteX19" fmla="*/ 363984 w 1003177"/>
                      <a:gd name="connsiteY19" fmla="*/ 1651247 h 2254928"/>
                      <a:gd name="connsiteX20" fmla="*/ 337351 w 1003177"/>
                      <a:gd name="connsiteY20" fmla="*/ 1633491 h 2254928"/>
                      <a:gd name="connsiteX21" fmla="*/ 310718 w 1003177"/>
                      <a:gd name="connsiteY21" fmla="*/ 1624614 h 2254928"/>
                      <a:gd name="connsiteX22" fmla="*/ 284085 w 1003177"/>
                      <a:gd name="connsiteY22" fmla="*/ 1571348 h 2254928"/>
                      <a:gd name="connsiteX23" fmla="*/ 292963 w 1003177"/>
                      <a:gd name="connsiteY23" fmla="*/ 1500326 h 2254928"/>
                      <a:gd name="connsiteX24" fmla="*/ 301841 w 1003177"/>
                      <a:gd name="connsiteY24" fmla="*/ 1438182 h 2254928"/>
                      <a:gd name="connsiteX25" fmla="*/ 292963 w 1003177"/>
                      <a:gd name="connsiteY25" fmla="*/ 1393794 h 2254928"/>
                      <a:gd name="connsiteX26" fmla="*/ 239697 w 1003177"/>
                      <a:gd name="connsiteY26" fmla="*/ 1340528 h 2254928"/>
                      <a:gd name="connsiteX27" fmla="*/ 204186 w 1003177"/>
                      <a:gd name="connsiteY27" fmla="*/ 1331650 h 2254928"/>
                      <a:gd name="connsiteX28" fmla="*/ 177553 w 1003177"/>
                      <a:gd name="connsiteY28" fmla="*/ 1340528 h 2254928"/>
                      <a:gd name="connsiteX29" fmla="*/ 133165 w 1003177"/>
                      <a:gd name="connsiteY29" fmla="*/ 1376039 h 2254928"/>
                      <a:gd name="connsiteX30" fmla="*/ 124287 w 1003177"/>
                      <a:gd name="connsiteY30" fmla="*/ 1402672 h 2254928"/>
                      <a:gd name="connsiteX31" fmla="*/ 106532 w 1003177"/>
                      <a:gd name="connsiteY31" fmla="*/ 1384916 h 2254928"/>
                      <a:gd name="connsiteX32" fmla="*/ 150920 w 1003177"/>
                      <a:gd name="connsiteY32" fmla="*/ 1278384 h 2254928"/>
                      <a:gd name="connsiteX33" fmla="*/ 168676 w 1003177"/>
                      <a:gd name="connsiteY33" fmla="*/ 1260629 h 2254928"/>
                      <a:gd name="connsiteX34" fmla="*/ 221942 w 1003177"/>
                      <a:gd name="connsiteY34" fmla="*/ 1189608 h 2254928"/>
                      <a:gd name="connsiteX35" fmla="*/ 248575 w 1003177"/>
                      <a:gd name="connsiteY35" fmla="*/ 1180730 h 2254928"/>
                      <a:gd name="connsiteX36" fmla="*/ 275208 w 1003177"/>
                      <a:gd name="connsiteY36" fmla="*/ 1198485 h 2254928"/>
                      <a:gd name="connsiteX37" fmla="*/ 292963 w 1003177"/>
                      <a:gd name="connsiteY37" fmla="*/ 1216241 h 2254928"/>
                      <a:gd name="connsiteX38" fmla="*/ 319596 w 1003177"/>
                      <a:gd name="connsiteY38" fmla="*/ 1225118 h 2254928"/>
                      <a:gd name="connsiteX39" fmla="*/ 328474 w 1003177"/>
                      <a:gd name="connsiteY39" fmla="*/ 1136342 h 2254928"/>
                      <a:gd name="connsiteX40" fmla="*/ 284085 w 1003177"/>
                      <a:gd name="connsiteY40" fmla="*/ 1091953 h 2254928"/>
                      <a:gd name="connsiteX41" fmla="*/ 266330 w 1003177"/>
                      <a:gd name="connsiteY41" fmla="*/ 1065320 h 2254928"/>
                      <a:gd name="connsiteX42" fmla="*/ 230819 w 1003177"/>
                      <a:gd name="connsiteY42" fmla="*/ 985421 h 2254928"/>
                      <a:gd name="connsiteX43" fmla="*/ 195309 w 1003177"/>
                      <a:gd name="connsiteY43" fmla="*/ 976544 h 2254928"/>
                      <a:gd name="connsiteX44" fmla="*/ 124287 w 1003177"/>
                      <a:gd name="connsiteY44" fmla="*/ 941033 h 2254928"/>
                      <a:gd name="connsiteX45" fmla="*/ 97654 w 1003177"/>
                      <a:gd name="connsiteY45" fmla="*/ 932155 h 2254928"/>
                      <a:gd name="connsiteX46" fmla="*/ 71021 w 1003177"/>
                      <a:gd name="connsiteY46" fmla="*/ 923278 h 2254928"/>
                      <a:gd name="connsiteX47" fmla="*/ 35511 w 1003177"/>
                      <a:gd name="connsiteY47" fmla="*/ 852256 h 2254928"/>
                      <a:gd name="connsiteX48" fmla="*/ 53266 w 1003177"/>
                      <a:gd name="connsiteY48" fmla="*/ 790113 h 2254928"/>
                      <a:gd name="connsiteX49" fmla="*/ 71021 w 1003177"/>
                      <a:gd name="connsiteY49" fmla="*/ 772357 h 2254928"/>
                      <a:gd name="connsiteX50" fmla="*/ 62144 w 1003177"/>
                      <a:gd name="connsiteY50" fmla="*/ 736847 h 2254928"/>
                      <a:gd name="connsiteX51" fmla="*/ 17755 w 1003177"/>
                      <a:gd name="connsiteY51" fmla="*/ 656948 h 2254928"/>
                      <a:gd name="connsiteX52" fmla="*/ 44388 w 1003177"/>
                      <a:gd name="connsiteY52" fmla="*/ 612559 h 2254928"/>
                      <a:gd name="connsiteX53" fmla="*/ 106532 w 1003177"/>
                      <a:gd name="connsiteY53" fmla="*/ 532660 h 2254928"/>
                      <a:gd name="connsiteX54" fmla="*/ 115410 w 1003177"/>
                      <a:gd name="connsiteY54" fmla="*/ 506027 h 2254928"/>
                      <a:gd name="connsiteX55" fmla="*/ 97654 w 1003177"/>
                      <a:gd name="connsiteY55" fmla="*/ 399495 h 2254928"/>
                      <a:gd name="connsiteX56" fmla="*/ 97654 w 1003177"/>
                      <a:gd name="connsiteY56" fmla="*/ 284085 h 2254928"/>
                      <a:gd name="connsiteX57" fmla="*/ 115410 w 1003177"/>
                      <a:gd name="connsiteY57" fmla="*/ 266330 h 2254928"/>
                      <a:gd name="connsiteX58" fmla="*/ 106532 w 1003177"/>
                      <a:gd name="connsiteY58" fmla="*/ 221942 h 2254928"/>
                      <a:gd name="connsiteX59" fmla="*/ 35511 w 1003177"/>
                      <a:gd name="connsiteY59" fmla="*/ 159798 h 2254928"/>
                      <a:gd name="connsiteX60" fmla="*/ 17755 w 1003177"/>
                      <a:gd name="connsiteY60" fmla="*/ 142043 h 2254928"/>
                      <a:gd name="connsiteX61" fmla="*/ 0 w 1003177"/>
                      <a:gd name="connsiteY61" fmla="*/ 71021 h 2254928"/>
                      <a:gd name="connsiteX62" fmla="*/ 8878 w 1003177"/>
                      <a:gd name="connsiteY62" fmla="*/ 0 h 2254928"/>
                      <a:gd name="connsiteX63" fmla="*/ 26633 w 1003177"/>
                      <a:gd name="connsiteY63" fmla="*/ 62144 h 2254928"/>
                      <a:gd name="connsiteX64" fmla="*/ 53266 w 1003177"/>
                      <a:gd name="connsiteY64" fmla="*/ 71021 h 2254928"/>
                      <a:gd name="connsiteX65" fmla="*/ 71021 w 1003177"/>
                      <a:gd name="connsiteY65" fmla="*/ 88777 h 2254928"/>
                      <a:gd name="connsiteX66" fmla="*/ 88777 w 1003177"/>
                      <a:gd name="connsiteY66" fmla="*/ 159798 h 2254928"/>
                      <a:gd name="connsiteX67" fmla="*/ 124287 w 1003177"/>
                      <a:gd name="connsiteY67" fmla="*/ 213064 h 2254928"/>
                      <a:gd name="connsiteX68" fmla="*/ 142043 w 1003177"/>
                      <a:gd name="connsiteY68" fmla="*/ 275208 h 2254928"/>
                      <a:gd name="connsiteX69" fmla="*/ 150920 w 1003177"/>
                      <a:gd name="connsiteY69" fmla="*/ 319596 h 2254928"/>
                      <a:gd name="connsiteX70" fmla="*/ 186431 w 1003177"/>
                      <a:gd name="connsiteY70" fmla="*/ 355107 h 2254928"/>
                      <a:gd name="connsiteX71" fmla="*/ 195309 w 1003177"/>
                      <a:gd name="connsiteY71" fmla="*/ 381740 h 2254928"/>
                      <a:gd name="connsiteX72" fmla="*/ 213064 w 1003177"/>
                      <a:gd name="connsiteY72" fmla="*/ 452761 h 2254928"/>
                      <a:gd name="connsiteX73" fmla="*/ 186431 w 1003177"/>
                      <a:gd name="connsiteY73" fmla="*/ 541538 h 2254928"/>
                      <a:gd name="connsiteX74" fmla="*/ 177553 w 1003177"/>
                      <a:gd name="connsiteY74" fmla="*/ 568171 h 2254928"/>
                      <a:gd name="connsiteX75" fmla="*/ 168676 w 1003177"/>
                      <a:gd name="connsiteY75" fmla="*/ 594804 h 2254928"/>
                      <a:gd name="connsiteX76" fmla="*/ 177553 w 1003177"/>
                      <a:gd name="connsiteY76" fmla="*/ 781235 h 2254928"/>
                      <a:gd name="connsiteX77" fmla="*/ 204186 w 1003177"/>
                      <a:gd name="connsiteY77" fmla="*/ 790113 h 2254928"/>
                      <a:gd name="connsiteX78" fmla="*/ 248575 w 1003177"/>
                      <a:gd name="connsiteY78" fmla="*/ 861134 h 2254928"/>
                      <a:gd name="connsiteX79" fmla="*/ 266330 w 1003177"/>
                      <a:gd name="connsiteY79" fmla="*/ 914400 h 2254928"/>
                      <a:gd name="connsiteX80" fmla="*/ 284085 w 1003177"/>
                      <a:gd name="connsiteY80" fmla="*/ 941033 h 2254928"/>
                      <a:gd name="connsiteX81" fmla="*/ 301841 w 1003177"/>
                      <a:gd name="connsiteY81" fmla="*/ 994299 h 2254928"/>
                      <a:gd name="connsiteX82" fmla="*/ 310718 w 1003177"/>
                      <a:gd name="connsiteY82" fmla="*/ 1020932 h 2254928"/>
                      <a:gd name="connsiteX83" fmla="*/ 328474 w 1003177"/>
                      <a:gd name="connsiteY83" fmla="*/ 1047565 h 2254928"/>
                      <a:gd name="connsiteX84" fmla="*/ 381740 w 1003177"/>
                      <a:gd name="connsiteY84" fmla="*/ 1065320 h 2254928"/>
                      <a:gd name="connsiteX85" fmla="*/ 506027 w 1003177"/>
                      <a:gd name="connsiteY85" fmla="*/ 1056443 h 2254928"/>
                      <a:gd name="connsiteX86" fmla="*/ 568171 w 1003177"/>
                      <a:gd name="connsiteY86" fmla="*/ 1100831 h 2254928"/>
                      <a:gd name="connsiteX87" fmla="*/ 621437 w 1003177"/>
                      <a:gd name="connsiteY87" fmla="*/ 1127464 h 2254928"/>
                      <a:gd name="connsiteX88" fmla="*/ 639192 w 1003177"/>
                      <a:gd name="connsiteY88" fmla="*/ 1154097 h 2254928"/>
                      <a:gd name="connsiteX89" fmla="*/ 665825 w 1003177"/>
                      <a:gd name="connsiteY89" fmla="*/ 1171852 h 2254928"/>
                      <a:gd name="connsiteX90" fmla="*/ 674703 w 1003177"/>
                      <a:gd name="connsiteY90" fmla="*/ 1198485 h 2254928"/>
                      <a:gd name="connsiteX91" fmla="*/ 710214 w 1003177"/>
                      <a:gd name="connsiteY91" fmla="*/ 1233996 h 2254928"/>
                      <a:gd name="connsiteX92" fmla="*/ 701336 w 1003177"/>
                      <a:gd name="connsiteY92" fmla="*/ 1358283 h 2254928"/>
                      <a:gd name="connsiteX93" fmla="*/ 683580 w 1003177"/>
                      <a:gd name="connsiteY93" fmla="*/ 1420427 h 2254928"/>
                      <a:gd name="connsiteX94" fmla="*/ 701336 w 1003177"/>
                      <a:gd name="connsiteY94" fmla="*/ 1491448 h 2254928"/>
                      <a:gd name="connsiteX95" fmla="*/ 719091 w 1003177"/>
                      <a:gd name="connsiteY95" fmla="*/ 1518082 h 2254928"/>
                      <a:gd name="connsiteX96" fmla="*/ 736847 w 1003177"/>
                      <a:gd name="connsiteY96" fmla="*/ 1571348 h 2254928"/>
                      <a:gd name="connsiteX97" fmla="*/ 790113 w 1003177"/>
                      <a:gd name="connsiteY97" fmla="*/ 1642369 h 2254928"/>
                      <a:gd name="connsiteX98" fmla="*/ 798990 w 1003177"/>
                      <a:gd name="connsiteY98" fmla="*/ 1669002 h 2254928"/>
                      <a:gd name="connsiteX99" fmla="*/ 816746 w 1003177"/>
                      <a:gd name="connsiteY99" fmla="*/ 1686757 h 2254928"/>
                      <a:gd name="connsiteX100" fmla="*/ 807868 w 1003177"/>
                      <a:gd name="connsiteY100" fmla="*/ 1802167 h 2254928"/>
                      <a:gd name="connsiteX101" fmla="*/ 843379 w 1003177"/>
                      <a:gd name="connsiteY101" fmla="*/ 1890944 h 2254928"/>
                      <a:gd name="connsiteX102" fmla="*/ 870012 w 1003177"/>
                      <a:gd name="connsiteY102" fmla="*/ 1988598 h 2254928"/>
                      <a:gd name="connsiteX103" fmla="*/ 887767 w 1003177"/>
                      <a:gd name="connsiteY103" fmla="*/ 2015231 h 2254928"/>
                      <a:gd name="connsiteX104" fmla="*/ 941033 w 1003177"/>
                      <a:gd name="connsiteY104" fmla="*/ 2032986 h 2254928"/>
                      <a:gd name="connsiteX105" fmla="*/ 967666 w 1003177"/>
                      <a:gd name="connsiteY105" fmla="*/ 2050742 h 2254928"/>
                      <a:gd name="connsiteX106" fmla="*/ 994299 w 1003177"/>
                      <a:gd name="connsiteY106" fmla="*/ 2041864 h 2254928"/>
                      <a:gd name="connsiteX107" fmla="*/ 1003177 w 1003177"/>
                      <a:gd name="connsiteY107" fmla="*/ 2166151 h 2254928"/>
                      <a:gd name="connsiteX108" fmla="*/ 994299 w 1003177"/>
                      <a:gd name="connsiteY108" fmla="*/ 2192784 h 2254928"/>
                      <a:gd name="connsiteX109" fmla="*/ 958788 w 1003177"/>
                      <a:gd name="connsiteY109" fmla="*/ 2228295 h 2254928"/>
                      <a:gd name="connsiteX110" fmla="*/ 949911 w 1003177"/>
                      <a:gd name="connsiteY110" fmla="*/ 2254928 h 2254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</a:cxnLst>
                    <a:rect l="l" t="t" r="r" b="b"/>
                    <a:pathLst>
                      <a:path w="1003177" h="2254928">
                        <a:moveTo>
                          <a:pt x="949911" y="2192784"/>
                        </a:moveTo>
                        <a:cubicBezTo>
                          <a:pt x="935115" y="2204621"/>
                          <a:pt x="924165" y="2224905"/>
                          <a:pt x="905522" y="2228295"/>
                        </a:cubicBezTo>
                        <a:cubicBezTo>
                          <a:pt x="887108" y="2231643"/>
                          <a:pt x="852256" y="2210540"/>
                          <a:pt x="852256" y="2210540"/>
                        </a:cubicBezTo>
                        <a:cubicBezTo>
                          <a:pt x="838791" y="2219516"/>
                          <a:pt x="817366" y="2237173"/>
                          <a:pt x="798990" y="2237173"/>
                        </a:cubicBezTo>
                        <a:cubicBezTo>
                          <a:pt x="786789" y="2237173"/>
                          <a:pt x="775317" y="2231254"/>
                          <a:pt x="763480" y="2228295"/>
                        </a:cubicBezTo>
                        <a:lnTo>
                          <a:pt x="727969" y="2192784"/>
                        </a:lnTo>
                        <a:cubicBezTo>
                          <a:pt x="674844" y="2139659"/>
                          <a:pt x="738083" y="2149138"/>
                          <a:pt x="692458" y="2121763"/>
                        </a:cubicBezTo>
                        <a:cubicBezTo>
                          <a:pt x="678806" y="2113572"/>
                          <a:pt x="630989" y="2105918"/>
                          <a:pt x="621437" y="2104008"/>
                        </a:cubicBezTo>
                        <a:cubicBezTo>
                          <a:pt x="576445" y="2059016"/>
                          <a:pt x="634674" y="2111951"/>
                          <a:pt x="577048" y="2077375"/>
                        </a:cubicBezTo>
                        <a:cubicBezTo>
                          <a:pt x="569871" y="2073069"/>
                          <a:pt x="565211" y="2065538"/>
                          <a:pt x="559293" y="2059619"/>
                        </a:cubicBezTo>
                        <a:cubicBezTo>
                          <a:pt x="556334" y="2050741"/>
                          <a:pt x="554600" y="2041356"/>
                          <a:pt x="550415" y="2032986"/>
                        </a:cubicBezTo>
                        <a:cubicBezTo>
                          <a:pt x="545643" y="2023443"/>
                          <a:pt x="532660" y="2017023"/>
                          <a:pt x="532660" y="2006353"/>
                        </a:cubicBezTo>
                        <a:cubicBezTo>
                          <a:pt x="532660" y="1965547"/>
                          <a:pt x="546305" y="1957197"/>
                          <a:pt x="568171" y="1935332"/>
                        </a:cubicBezTo>
                        <a:lnTo>
                          <a:pt x="585926" y="1882066"/>
                        </a:lnTo>
                        <a:cubicBezTo>
                          <a:pt x="594400" y="1856644"/>
                          <a:pt x="580838" y="1828695"/>
                          <a:pt x="577048" y="1802167"/>
                        </a:cubicBezTo>
                        <a:cubicBezTo>
                          <a:pt x="567227" y="1733420"/>
                          <a:pt x="578454" y="1777408"/>
                          <a:pt x="550415" y="1740023"/>
                        </a:cubicBezTo>
                        <a:cubicBezTo>
                          <a:pt x="529109" y="1711615"/>
                          <a:pt x="522602" y="1689364"/>
                          <a:pt x="497149" y="1669002"/>
                        </a:cubicBezTo>
                        <a:cubicBezTo>
                          <a:pt x="488817" y="1662337"/>
                          <a:pt x="479394" y="1657165"/>
                          <a:pt x="470516" y="1651247"/>
                        </a:cubicBezTo>
                        <a:lnTo>
                          <a:pt x="417250" y="1669002"/>
                        </a:lnTo>
                        <a:lnTo>
                          <a:pt x="363984" y="1651247"/>
                        </a:lnTo>
                        <a:cubicBezTo>
                          <a:pt x="355106" y="1645328"/>
                          <a:pt x="346894" y="1638263"/>
                          <a:pt x="337351" y="1633491"/>
                        </a:cubicBezTo>
                        <a:cubicBezTo>
                          <a:pt x="328981" y="1629306"/>
                          <a:pt x="318025" y="1630460"/>
                          <a:pt x="310718" y="1624614"/>
                        </a:cubicBezTo>
                        <a:cubicBezTo>
                          <a:pt x="295074" y="1612099"/>
                          <a:pt x="289933" y="1588892"/>
                          <a:pt x="284085" y="1571348"/>
                        </a:cubicBezTo>
                        <a:cubicBezTo>
                          <a:pt x="287044" y="1547674"/>
                          <a:pt x="289810" y="1523975"/>
                          <a:pt x="292963" y="1500326"/>
                        </a:cubicBezTo>
                        <a:cubicBezTo>
                          <a:pt x="295729" y="1479585"/>
                          <a:pt x="301841" y="1459107"/>
                          <a:pt x="301841" y="1438182"/>
                        </a:cubicBezTo>
                        <a:cubicBezTo>
                          <a:pt x="301841" y="1423093"/>
                          <a:pt x="301064" y="1406524"/>
                          <a:pt x="292963" y="1393794"/>
                        </a:cubicBezTo>
                        <a:cubicBezTo>
                          <a:pt x="279482" y="1372610"/>
                          <a:pt x="257452" y="1358283"/>
                          <a:pt x="239697" y="1340528"/>
                        </a:cubicBezTo>
                        <a:cubicBezTo>
                          <a:pt x="231069" y="1331900"/>
                          <a:pt x="216023" y="1334609"/>
                          <a:pt x="204186" y="1331650"/>
                        </a:cubicBezTo>
                        <a:cubicBezTo>
                          <a:pt x="195308" y="1334609"/>
                          <a:pt x="185923" y="1336343"/>
                          <a:pt x="177553" y="1340528"/>
                        </a:cubicBezTo>
                        <a:cubicBezTo>
                          <a:pt x="155153" y="1351728"/>
                          <a:pt x="149681" y="1359523"/>
                          <a:pt x="133165" y="1376039"/>
                        </a:cubicBezTo>
                        <a:cubicBezTo>
                          <a:pt x="130206" y="1384917"/>
                          <a:pt x="133165" y="1399713"/>
                          <a:pt x="124287" y="1402672"/>
                        </a:cubicBezTo>
                        <a:cubicBezTo>
                          <a:pt x="116346" y="1405319"/>
                          <a:pt x="107570" y="1393221"/>
                          <a:pt x="106532" y="1384916"/>
                        </a:cubicBezTo>
                        <a:cubicBezTo>
                          <a:pt x="101784" y="1346926"/>
                          <a:pt x="125738" y="1303564"/>
                          <a:pt x="150920" y="1278384"/>
                        </a:cubicBezTo>
                        <a:cubicBezTo>
                          <a:pt x="156839" y="1272466"/>
                          <a:pt x="163654" y="1267325"/>
                          <a:pt x="168676" y="1260629"/>
                        </a:cubicBezTo>
                        <a:cubicBezTo>
                          <a:pt x="172286" y="1255815"/>
                          <a:pt x="203430" y="1200715"/>
                          <a:pt x="221942" y="1189608"/>
                        </a:cubicBezTo>
                        <a:cubicBezTo>
                          <a:pt x="229966" y="1184793"/>
                          <a:pt x="239697" y="1183689"/>
                          <a:pt x="248575" y="1180730"/>
                        </a:cubicBezTo>
                        <a:cubicBezTo>
                          <a:pt x="257453" y="1186648"/>
                          <a:pt x="266877" y="1191820"/>
                          <a:pt x="275208" y="1198485"/>
                        </a:cubicBezTo>
                        <a:cubicBezTo>
                          <a:pt x="281744" y="1203714"/>
                          <a:pt x="285786" y="1211935"/>
                          <a:pt x="292963" y="1216241"/>
                        </a:cubicBezTo>
                        <a:cubicBezTo>
                          <a:pt x="300987" y="1221056"/>
                          <a:pt x="310718" y="1222159"/>
                          <a:pt x="319596" y="1225118"/>
                        </a:cubicBezTo>
                        <a:cubicBezTo>
                          <a:pt x="341392" y="1192424"/>
                          <a:pt x="353698" y="1186790"/>
                          <a:pt x="328474" y="1136342"/>
                        </a:cubicBezTo>
                        <a:cubicBezTo>
                          <a:pt x="319116" y="1117626"/>
                          <a:pt x="295692" y="1109364"/>
                          <a:pt x="284085" y="1091953"/>
                        </a:cubicBezTo>
                        <a:cubicBezTo>
                          <a:pt x="278167" y="1083075"/>
                          <a:pt x="270663" y="1075070"/>
                          <a:pt x="266330" y="1065320"/>
                        </a:cubicBezTo>
                        <a:cubicBezTo>
                          <a:pt x="261167" y="1053704"/>
                          <a:pt x="249854" y="998111"/>
                          <a:pt x="230819" y="985421"/>
                        </a:cubicBezTo>
                        <a:cubicBezTo>
                          <a:pt x="220667" y="978653"/>
                          <a:pt x="207146" y="979503"/>
                          <a:pt x="195309" y="976544"/>
                        </a:cubicBezTo>
                        <a:cubicBezTo>
                          <a:pt x="164319" y="945554"/>
                          <a:pt x="185494" y="961435"/>
                          <a:pt x="124287" y="941033"/>
                        </a:cubicBezTo>
                        <a:lnTo>
                          <a:pt x="97654" y="932155"/>
                        </a:lnTo>
                        <a:lnTo>
                          <a:pt x="71021" y="923278"/>
                        </a:lnTo>
                        <a:cubicBezTo>
                          <a:pt x="50619" y="862071"/>
                          <a:pt x="66500" y="883246"/>
                          <a:pt x="35511" y="852256"/>
                        </a:cubicBezTo>
                        <a:cubicBezTo>
                          <a:pt x="37170" y="845619"/>
                          <a:pt x="47806" y="799213"/>
                          <a:pt x="53266" y="790113"/>
                        </a:cubicBezTo>
                        <a:cubicBezTo>
                          <a:pt x="57572" y="782936"/>
                          <a:pt x="65103" y="778276"/>
                          <a:pt x="71021" y="772357"/>
                        </a:cubicBezTo>
                        <a:cubicBezTo>
                          <a:pt x="68062" y="760520"/>
                          <a:pt x="67600" y="747760"/>
                          <a:pt x="62144" y="736847"/>
                        </a:cubicBezTo>
                        <a:cubicBezTo>
                          <a:pt x="1088" y="614736"/>
                          <a:pt x="42307" y="730601"/>
                          <a:pt x="17755" y="656948"/>
                        </a:cubicBezTo>
                        <a:cubicBezTo>
                          <a:pt x="34729" y="606027"/>
                          <a:pt x="15142" y="651554"/>
                          <a:pt x="44388" y="612559"/>
                        </a:cubicBezTo>
                        <a:cubicBezTo>
                          <a:pt x="108097" y="527613"/>
                          <a:pt x="52317" y="586875"/>
                          <a:pt x="106532" y="532660"/>
                        </a:cubicBezTo>
                        <a:cubicBezTo>
                          <a:pt x="109491" y="523782"/>
                          <a:pt x="115410" y="515385"/>
                          <a:pt x="115410" y="506027"/>
                        </a:cubicBezTo>
                        <a:cubicBezTo>
                          <a:pt x="115410" y="446561"/>
                          <a:pt x="111545" y="441166"/>
                          <a:pt x="97654" y="399495"/>
                        </a:cubicBezTo>
                        <a:cubicBezTo>
                          <a:pt x="91169" y="354098"/>
                          <a:pt x="81090" y="328256"/>
                          <a:pt x="97654" y="284085"/>
                        </a:cubicBezTo>
                        <a:cubicBezTo>
                          <a:pt x="100593" y="276248"/>
                          <a:pt x="109491" y="272248"/>
                          <a:pt x="115410" y="266330"/>
                        </a:cubicBezTo>
                        <a:cubicBezTo>
                          <a:pt x="112451" y="251534"/>
                          <a:pt x="113860" y="235132"/>
                          <a:pt x="106532" y="221942"/>
                        </a:cubicBezTo>
                        <a:cubicBezTo>
                          <a:pt x="93837" y="199091"/>
                          <a:pt x="55000" y="176039"/>
                          <a:pt x="35511" y="159798"/>
                        </a:cubicBezTo>
                        <a:cubicBezTo>
                          <a:pt x="29081" y="154440"/>
                          <a:pt x="23674" y="147961"/>
                          <a:pt x="17755" y="142043"/>
                        </a:cubicBezTo>
                        <a:cubicBezTo>
                          <a:pt x="10751" y="121028"/>
                          <a:pt x="0" y="92444"/>
                          <a:pt x="0" y="71021"/>
                        </a:cubicBezTo>
                        <a:cubicBezTo>
                          <a:pt x="0" y="47163"/>
                          <a:pt x="5919" y="23674"/>
                          <a:pt x="8878" y="0"/>
                        </a:cubicBezTo>
                        <a:cubicBezTo>
                          <a:pt x="8955" y="309"/>
                          <a:pt x="22386" y="57897"/>
                          <a:pt x="26633" y="62144"/>
                        </a:cubicBezTo>
                        <a:cubicBezTo>
                          <a:pt x="33250" y="68761"/>
                          <a:pt x="44388" y="68062"/>
                          <a:pt x="53266" y="71021"/>
                        </a:cubicBezTo>
                        <a:cubicBezTo>
                          <a:pt x="59184" y="76940"/>
                          <a:pt x="66715" y="81600"/>
                          <a:pt x="71021" y="88777"/>
                        </a:cubicBezTo>
                        <a:cubicBezTo>
                          <a:pt x="85429" y="112791"/>
                          <a:pt x="76841" y="133539"/>
                          <a:pt x="88777" y="159798"/>
                        </a:cubicBezTo>
                        <a:cubicBezTo>
                          <a:pt x="97607" y="179224"/>
                          <a:pt x="117539" y="192820"/>
                          <a:pt x="124287" y="213064"/>
                        </a:cubicBezTo>
                        <a:cubicBezTo>
                          <a:pt x="134173" y="242720"/>
                          <a:pt x="134612" y="241769"/>
                          <a:pt x="142043" y="275208"/>
                        </a:cubicBezTo>
                        <a:cubicBezTo>
                          <a:pt x="145316" y="289938"/>
                          <a:pt x="143592" y="306406"/>
                          <a:pt x="150920" y="319596"/>
                        </a:cubicBezTo>
                        <a:cubicBezTo>
                          <a:pt x="159050" y="334229"/>
                          <a:pt x="186431" y="355107"/>
                          <a:pt x="186431" y="355107"/>
                        </a:cubicBezTo>
                        <a:cubicBezTo>
                          <a:pt x="189390" y="363985"/>
                          <a:pt x="193039" y="372661"/>
                          <a:pt x="195309" y="381740"/>
                        </a:cubicBezTo>
                        <a:lnTo>
                          <a:pt x="213064" y="452761"/>
                        </a:lnTo>
                        <a:cubicBezTo>
                          <a:pt x="199647" y="506426"/>
                          <a:pt x="208043" y="476702"/>
                          <a:pt x="186431" y="541538"/>
                        </a:cubicBezTo>
                        <a:lnTo>
                          <a:pt x="177553" y="568171"/>
                        </a:lnTo>
                        <a:lnTo>
                          <a:pt x="168676" y="594804"/>
                        </a:lnTo>
                        <a:cubicBezTo>
                          <a:pt x="171635" y="656948"/>
                          <a:pt x="166424" y="720024"/>
                          <a:pt x="177553" y="781235"/>
                        </a:cubicBezTo>
                        <a:cubicBezTo>
                          <a:pt x="179227" y="790442"/>
                          <a:pt x="198747" y="782498"/>
                          <a:pt x="204186" y="790113"/>
                        </a:cubicBezTo>
                        <a:cubicBezTo>
                          <a:pt x="271415" y="884233"/>
                          <a:pt x="180089" y="815478"/>
                          <a:pt x="248575" y="861134"/>
                        </a:cubicBezTo>
                        <a:cubicBezTo>
                          <a:pt x="254493" y="878889"/>
                          <a:pt x="255949" y="898827"/>
                          <a:pt x="266330" y="914400"/>
                        </a:cubicBezTo>
                        <a:cubicBezTo>
                          <a:pt x="272248" y="923278"/>
                          <a:pt x="279752" y="931283"/>
                          <a:pt x="284085" y="941033"/>
                        </a:cubicBezTo>
                        <a:cubicBezTo>
                          <a:pt x="291686" y="958136"/>
                          <a:pt x="295923" y="976544"/>
                          <a:pt x="301841" y="994299"/>
                        </a:cubicBezTo>
                        <a:cubicBezTo>
                          <a:pt x="304800" y="1003177"/>
                          <a:pt x="305527" y="1013146"/>
                          <a:pt x="310718" y="1020932"/>
                        </a:cubicBezTo>
                        <a:cubicBezTo>
                          <a:pt x="316637" y="1029810"/>
                          <a:pt x="319426" y="1041910"/>
                          <a:pt x="328474" y="1047565"/>
                        </a:cubicBezTo>
                        <a:cubicBezTo>
                          <a:pt x="344345" y="1057484"/>
                          <a:pt x="381740" y="1065320"/>
                          <a:pt x="381740" y="1065320"/>
                        </a:cubicBezTo>
                        <a:cubicBezTo>
                          <a:pt x="423169" y="1062361"/>
                          <a:pt x="464492" y="1056443"/>
                          <a:pt x="506027" y="1056443"/>
                        </a:cubicBezTo>
                        <a:cubicBezTo>
                          <a:pt x="539061" y="1056443"/>
                          <a:pt x="543002" y="1084052"/>
                          <a:pt x="568171" y="1100831"/>
                        </a:cubicBezTo>
                        <a:cubicBezTo>
                          <a:pt x="602590" y="1123777"/>
                          <a:pt x="584682" y="1115212"/>
                          <a:pt x="621437" y="1127464"/>
                        </a:cubicBezTo>
                        <a:cubicBezTo>
                          <a:pt x="627355" y="1136342"/>
                          <a:pt x="631647" y="1146552"/>
                          <a:pt x="639192" y="1154097"/>
                        </a:cubicBezTo>
                        <a:cubicBezTo>
                          <a:pt x="646737" y="1161642"/>
                          <a:pt x="659160" y="1163521"/>
                          <a:pt x="665825" y="1171852"/>
                        </a:cubicBezTo>
                        <a:cubicBezTo>
                          <a:pt x="671671" y="1179159"/>
                          <a:pt x="669264" y="1190870"/>
                          <a:pt x="674703" y="1198485"/>
                        </a:cubicBezTo>
                        <a:cubicBezTo>
                          <a:pt x="684433" y="1212107"/>
                          <a:pt x="710214" y="1233996"/>
                          <a:pt x="710214" y="1233996"/>
                        </a:cubicBezTo>
                        <a:cubicBezTo>
                          <a:pt x="707255" y="1275425"/>
                          <a:pt x="705923" y="1317002"/>
                          <a:pt x="701336" y="1358283"/>
                        </a:cubicBezTo>
                        <a:cubicBezTo>
                          <a:pt x="699478" y="1375005"/>
                          <a:pt x="689192" y="1403592"/>
                          <a:pt x="683580" y="1420427"/>
                        </a:cubicBezTo>
                        <a:cubicBezTo>
                          <a:pt x="689499" y="1444101"/>
                          <a:pt x="687801" y="1471144"/>
                          <a:pt x="701336" y="1491448"/>
                        </a:cubicBezTo>
                        <a:cubicBezTo>
                          <a:pt x="707254" y="1500326"/>
                          <a:pt x="714758" y="1508332"/>
                          <a:pt x="719091" y="1518082"/>
                        </a:cubicBezTo>
                        <a:cubicBezTo>
                          <a:pt x="726692" y="1535185"/>
                          <a:pt x="730928" y="1553593"/>
                          <a:pt x="736847" y="1571348"/>
                        </a:cubicBezTo>
                        <a:cubicBezTo>
                          <a:pt x="746887" y="1601467"/>
                          <a:pt x="769079" y="1621336"/>
                          <a:pt x="790113" y="1642369"/>
                        </a:cubicBezTo>
                        <a:cubicBezTo>
                          <a:pt x="793072" y="1651247"/>
                          <a:pt x="794175" y="1660978"/>
                          <a:pt x="798990" y="1669002"/>
                        </a:cubicBezTo>
                        <a:cubicBezTo>
                          <a:pt x="803296" y="1676179"/>
                          <a:pt x="816189" y="1678406"/>
                          <a:pt x="816746" y="1686757"/>
                        </a:cubicBezTo>
                        <a:cubicBezTo>
                          <a:pt x="819313" y="1725255"/>
                          <a:pt x="810827" y="1763697"/>
                          <a:pt x="807868" y="1802167"/>
                        </a:cubicBezTo>
                        <a:cubicBezTo>
                          <a:pt x="829145" y="1951103"/>
                          <a:pt x="795576" y="1804897"/>
                          <a:pt x="843379" y="1890944"/>
                        </a:cubicBezTo>
                        <a:cubicBezTo>
                          <a:pt x="876615" y="1950770"/>
                          <a:pt x="848829" y="1932110"/>
                          <a:pt x="870012" y="1988598"/>
                        </a:cubicBezTo>
                        <a:cubicBezTo>
                          <a:pt x="873758" y="1998588"/>
                          <a:pt x="878719" y="2009576"/>
                          <a:pt x="887767" y="2015231"/>
                        </a:cubicBezTo>
                        <a:cubicBezTo>
                          <a:pt x="903638" y="2025150"/>
                          <a:pt x="941033" y="2032986"/>
                          <a:pt x="941033" y="2032986"/>
                        </a:cubicBezTo>
                        <a:cubicBezTo>
                          <a:pt x="949911" y="2038905"/>
                          <a:pt x="957141" y="2048988"/>
                          <a:pt x="967666" y="2050742"/>
                        </a:cubicBezTo>
                        <a:cubicBezTo>
                          <a:pt x="976897" y="2052280"/>
                          <a:pt x="991547" y="2032920"/>
                          <a:pt x="994299" y="2041864"/>
                        </a:cubicBezTo>
                        <a:cubicBezTo>
                          <a:pt x="1006514" y="2081562"/>
                          <a:pt x="1000218" y="2124722"/>
                          <a:pt x="1003177" y="2166151"/>
                        </a:cubicBezTo>
                        <a:cubicBezTo>
                          <a:pt x="1000218" y="2175029"/>
                          <a:pt x="999738" y="2185169"/>
                          <a:pt x="994299" y="2192784"/>
                        </a:cubicBezTo>
                        <a:cubicBezTo>
                          <a:pt x="984569" y="2206406"/>
                          <a:pt x="958788" y="2228295"/>
                          <a:pt x="958788" y="2228295"/>
                        </a:cubicBezTo>
                        <a:lnTo>
                          <a:pt x="949911" y="2254928"/>
                        </a:lnTo>
                      </a:path>
                    </a:pathLst>
                  </a:custGeom>
                  <a:solidFill>
                    <a:srgbClr val="CCECFF">
                      <a:alpha val="50980"/>
                    </a:srgbClr>
                  </a:solidFill>
                  <a:ln w="3175">
                    <a:solidFill>
                      <a:srgbClr val="CCECFF">
                        <a:alpha val="5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Полилиния 100"/>
                  <p:cNvSpPr/>
                  <p:nvPr/>
                </p:nvSpPr>
                <p:spPr>
                  <a:xfrm rot="644714">
                    <a:off x="6188156" y="461228"/>
                    <a:ext cx="471960" cy="1335855"/>
                  </a:xfrm>
                  <a:custGeom>
                    <a:avLst/>
                    <a:gdLst>
                      <a:gd name="connsiteX0" fmla="*/ 0 w 523783"/>
                      <a:gd name="connsiteY0" fmla="*/ 1624613 h 1624613"/>
                      <a:gd name="connsiteX1" fmla="*/ 44388 w 523783"/>
                      <a:gd name="connsiteY1" fmla="*/ 1597980 h 1624613"/>
                      <a:gd name="connsiteX2" fmla="*/ 133165 w 523783"/>
                      <a:gd name="connsiteY2" fmla="*/ 1571347 h 1624613"/>
                      <a:gd name="connsiteX3" fmla="*/ 150921 w 523783"/>
                      <a:gd name="connsiteY3" fmla="*/ 1518081 h 1624613"/>
                      <a:gd name="connsiteX4" fmla="*/ 159798 w 523783"/>
                      <a:gd name="connsiteY4" fmla="*/ 1491448 h 1624613"/>
                      <a:gd name="connsiteX5" fmla="*/ 186431 w 523783"/>
                      <a:gd name="connsiteY5" fmla="*/ 1482571 h 1624613"/>
                      <a:gd name="connsiteX6" fmla="*/ 239697 w 523783"/>
                      <a:gd name="connsiteY6" fmla="*/ 1411549 h 1624613"/>
                      <a:gd name="connsiteX7" fmla="*/ 230820 w 523783"/>
                      <a:gd name="connsiteY7" fmla="*/ 1367161 h 1624613"/>
                      <a:gd name="connsiteX8" fmla="*/ 195309 w 523783"/>
                      <a:gd name="connsiteY8" fmla="*/ 1322772 h 1624613"/>
                      <a:gd name="connsiteX9" fmla="*/ 204187 w 523783"/>
                      <a:gd name="connsiteY9" fmla="*/ 1278384 h 1624613"/>
                      <a:gd name="connsiteX10" fmla="*/ 239697 w 523783"/>
                      <a:gd name="connsiteY10" fmla="*/ 1269506 h 1624613"/>
                      <a:gd name="connsiteX11" fmla="*/ 257453 w 523783"/>
                      <a:gd name="connsiteY11" fmla="*/ 1251751 h 1624613"/>
                      <a:gd name="connsiteX12" fmla="*/ 301841 w 523783"/>
                      <a:gd name="connsiteY12" fmla="*/ 1216240 h 1624613"/>
                      <a:gd name="connsiteX13" fmla="*/ 292963 w 523783"/>
                      <a:gd name="connsiteY13" fmla="*/ 1171852 h 1624613"/>
                      <a:gd name="connsiteX14" fmla="*/ 292963 w 523783"/>
                      <a:gd name="connsiteY14" fmla="*/ 1109708 h 1624613"/>
                      <a:gd name="connsiteX15" fmla="*/ 346229 w 523783"/>
                      <a:gd name="connsiteY15" fmla="*/ 1074198 h 1624613"/>
                      <a:gd name="connsiteX16" fmla="*/ 337352 w 523783"/>
                      <a:gd name="connsiteY16" fmla="*/ 994299 h 1624613"/>
                      <a:gd name="connsiteX17" fmla="*/ 328474 w 523783"/>
                      <a:gd name="connsiteY17" fmla="*/ 967666 h 1624613"/>
                      <a:gd name="connsiteX18" fmla="*/ 346229 w 523783"/>
                      <a:gd name="connsiteY18" fmla="*/ 852256 h 1624613"/>
                      <a:gd name="connsiteX19" fmla="*/ 337352 w 523783"/>
                      <a:gd name="connsiteY19" fmla="*/ 781235 h 1624613"/>
                      <a:gd name="connsiteX20" fmla="*/ 319596 w 523783"/>
                      <a:gd name="connsiteY20" fmla="*/ 763479 h 1624613"/>
                      <a:gd name="connsiteX21" fmla="*/ 310719 w 523783"/>
                      <a:gd name="connsiteY21" fmla="*/ 736846 h 1624613"/>
                      <a:gd name="connsiteX22" fmla="*/ 301841 w 523783"/>
                      <a:gd name="connsiteY22" fmla="*/ 665825 h 1624613"/>
                      <a:gd name="connsiteX23" fmla="*/ 275208 w 523783"/>
                      <a:gd name="connsiteY23" fmla="*/ 639192 h 1624613"/>
                      <a:gd name="connsiteX24" fmla="*/ 292963 w 523783"/>
                      <a:gd name="connsiteY24" fmla="*/ 497149 h 1624613"/>
                      <a:gd name="connsiteX25" fmla="*/ 310719 w 523783"/>
                      <a:gd name="connsiteY25" fmla="*/ 479394 h 1624613"/>
                      <a:gd name="connsiteX26" fmla="*/ 310719 w 523783"/>
                      <a:gd name="connsiteY26" fmla="*/ 390617 h 1624613"/>
                      <a:gd name="connsiteX27" fmla="*/ 337352 w 523783"/>
                      <a:gd name="connsiteY27" fmla="*/ 372862 h 1624613"/>
                      <a:gd name="connsiteX28" fmla="*/ 372862 w 523783"/>
                      <a:gd name="connsiteY28" fmla="*/ 328473 h 1624613"/>
                      <a:gd name="connsiteX29" fmla="*/ 381740 w 523783"/>
                      <a:gd name="connsiteY29" fmla="*/ 301840 h 1624613"/>
                      <a:gd name="connsiteX30" fmla="*/ 399495 w 523783"/>
                      <a:gd name="connsiteY30" fmla="*/ 275207 h 1624613"/>
                      <a:gd name="connsiteX31" fmla="*/ 417251 w 523783"/>
                      <a:gd name="connsiteY31" fmla="*/ 204186 h 1624613"/>
                      <a:gd name="connsiteX32" fmla="*/ 461639 w 523783"/>
                      <a:gd name="connsiteY32" fmla="*/ 159798 h 1624613"/>
                      <a:gd name="connsiteX33" fmla="*/ 488272 w 523783"/>
                      <a:gd name="connsiteY33" fmla="*/ 97654 h 1624613"/>
                      <a:gd name="connsiteX34" fmla="*/ 497150 w 523783"/>
                      <a:gd name="connsiteY34" fmla="*/ 53266 h 1624613"/>
                      <a:gd name="connsiteX35" fmla="*/ 523783 w 523783"/>
                      <a:gd name="connsiteY35" fmla="*/ 0 h 1624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523783" h="1624613">
                        <a:moveTo>
                          <a:pt x="0" y="1624613"/>
                        </a:moveTo>
                        <a:cubicBezTo>
                          <a:pt x="14796" y="1615735"/>
                          <a:pt x="27896" y="1603054"/>
                          <a:pt x="44388" y="1597980"/>
                        </a:cubicBezTo>
                        <a:cubicBezTo>
                          <a:pt x="144648" y="1567132"/>
                          <a:pt x="91197" y="1613318"/>
                          <a:pt x="133165" y="1571347"/>
                        </a:cubicBezTo>
                        <a:lnTo>
                          <a:pt x="150921" y="1518081"/>
                        </a:lnTo>
                        <a:cubicBezTo>
                          <a:pt x="153880" y="1509203"/>
                          <a:pt x="150920" y="1494407"/>
                          <a:pt x="159798" y="1491448"/>
                        </a:cubicBezTo>
                        <a:lnTo>
                          <a:pt x="186431" y="1482571"/>
                        </a:lnTo>
                        <a:cubicBezTo>
                          <a:pt x="237437" y="1431565"/>
                          <a:pt x="224203" y="1458034"/>
                          <a:pt x="239697" y="1411549"/>
                        </a:cubicBezTo>
                        <a:cubicBezTo>
                          <a:pt x="236738" y="1396753"/>
                          <a:pt x="236118" y="1381289"/>
                          <a:pt x="230820" y="1367161"/>
                        </a:cubicBezTo>
                        <a:cubicBezTo>
                          <a:pt x="224102" y="1349245"/>
                          <a:pt x="208308" y="1335771"/>
                          <a:pt x="195309" y="1322772"/>
                        </a:cubicBezTo>
                        <a:cubicBezTo>
                          <a:pt x="198268" y="1307976"/>
                          <a:pt x="194527" y="1289976"/>
                          <a:pt x="204187" y="1278384"/>
                        </a:cubicBezTo>
                        <a:cubicBezTo>
                          <a:pt x="211998" y="1269011"/>
                          <a:pt x="228784" y="1274962"/>
                          <a:pt x="239697" y="1269506"/>
                        </a:cubicBezTo>
                        <a:cubicBezTo>
                          <a:pt x="247183" y="1265763"/>
                          <a:pt x="250917" y="1256980"/>
                          <a:pt x="257453" y="1251751"/>
                        </a:cubicBezTo>
                        <a:cubicBezTo>
                          <a:pt x="313437" y="1206966"/>
                          <a:pt x="258980" y="1259103"/>
                          <a:pt x="301841" y="1216240"/>
                        </a:cubicBezTo>
                        <a:cubicBezTo>
                          <a:pt x="298882" y="1201444"/>
                          <a:pt x="296623" y="1186491"/>
                          <a:pt x="292963" y="1171852"/>
                        </a:cubicBezTo>
                        <a:cubicBezTo>
                          <a:pt x="287454" y="1149814"/>
                          <a:pt x="272395" y="1133214"/>
                          <a:pt x="292963" y="1109708"/>
                        </a:cubicBezTo>
                        <a:cubicBezTo>
                          <a:pt x="307015" y="1093649"/>
                          <a:pt x="346229" y="1074198"/>
                          <a:pt x="346229" y="1074198"/>
                        </a:cubicBezTo>
                        <a:cubicBezTo>
                          <a:pt x="343270" y="1047565"/>
                          <a:pt x="341757" y="1020731"/>
                          <a:pt x="337352" y="994299"/>
                        </a:cubicBezTo>
                        <a:cubicBezTo>
                          <a:pt x="335814" y="985068"/>
                          <a:pt x="328474" y="977024"/>
                          <a:pt x="328474" y="967666"/>
                        </a:cubicBezTo>
                        <a:cubicBezTo>
                          <a:pt x="328474" y="935423"/>
                          <a:pt x="339472" y="886044"/>
                          <a:pt x="346229" y="852256"/>
                        </a:cubicBezTo>
                        <a:cubicBezTo>
                          <a:pt x="343270" y="828582"/>
                          <a:pt x="344207" y="804087"/>
                          <a:pt x="337352" y="781235"/>
                        </a:cubicBezTo>
                        <a:cubicBezTo>
                          <a:pt x="334947" y="773218"/>
                          <a:pt x="323902" y="770656"/>
                          <a:pt x="319596" y="763479"/>
                        </a:cubicBezTo>
                        <a:cubicBezTo>
                          <a:pt x="314781" y="755455"/>
                          <a:pt x="313678" y="745724"/>
                          <a:pt x="310719" y="736846"/>
                        </a:cubicBezTo>
                        <a:cubicBezTo>
                          <a:pt x="307760" y="713172"/>
                          <a:pt x="309994" y="688246"/>
                          <a:pt x="301841" y="665825"/>
                        </a:cubicBezTo>
                        <a:cubicBezTo>
                          <a:pt x="297550" y="654026"/>
                          <a:pt x="276984" y="651621"/>
                          <a:pt x="275208" y="639192"/>
                        </a:cubicBezTo>
                        <a:cubicBezTo>
                          <a:pt x="275158" y="638845"/>
                          <a:pt x="282428" y="521730"/>
                          <a:pt x="292963" y="497149"/>
                        </a:cubicBezTo>
                        <a:cubicBezTo>
                          <a:pt x="296260" y="489456"/>
                          <a:pt x="304800" y="485312"/>
                          <a:pt x="310719" y="479394"/>
                        </a:cubicBezTo>
                        <a:cubicBezTo>
                          <a:pt x="306348" y="453167"/>
                          <a:pt x="293061" y="417104"/>
                          <a:pt x="310719" y="390617"/>
                        </a:cubicBezTo>
                        <a:cubicBezTo>
                          <a:pt x="316637" y="381739"/>
                          <a:pt x="329021" y="379527"/>
                          <a:pt x="337352" y="372862"/>
                        </a:cubicBezTo>
                        <a:cubicBezTo>
                          <a:pt x="351113" y="361853"/>
                          <a:pt x="365172" y="343852"/>
                          <a:pt x="372862" y="328473"/>
                        </a:cubicBezTo>
                        <a:cubicBezTo>
                          <a:pt x="377047" y="320103"/>
                          <a:pt x="377555" y="310210"/>
                          <a:pt x="381740" y="301840"/>
                        </a:cubicBezTo>
                        <a:cubicBezTo>
                          <a:pt x="386512" y="292297"/>
                          <a:pt x="394723" y="284750"/>
                          <a:pt x="399495" y="275207"/>
                        </a:cubicBezTo>
                        <a:cubicBezTo>
                          <a:pt x="415925" y="242347"/>
                          <a:pt x="402055" y="244709"/>
                          <a:pt x="417251" y="204186"/>
                        </a:cubicBezTo>
                        <a:cubicBezTo>
                          <a:pt x="427115" y="177881"/>
                          <a:pt x="439937" y="174266"/>
                          <a:pt x="461639" y="159798"/>
                        </a:cubicBezTo>
                        <a:cubicBezTo>
                          <a:pt x="474341" y="134393"/>
                          <a:pt x="481741" y="123778"/>
                          <a:pt x="488272" y="97654"/>
                        </a:cubicBezTo>
                        <a:cubicBezTo>
                          <a:pt x="491932" y="83016"/>
                          <a:pt x="492378" y="67581"/>
                          <a:pt x="497150" y="53266"/>
                        </a:cubicBezTo>
                        <a:cubicBezTo>
                          <a:pt x="497153" y="53256"/>
                          <a:pt x="519341" y="8883"/>
                          <a:pt x="523783" y="0"/>
                        </a:cubicBezTo>
                      </a:path>
                    </a:pathLst>
                  </a:custGeom>
                  <a:noFill/>
                  <a:ln w="15875" cmpd="sng">
                    <a:solidFill>
                      <a:srgbClr val="CCECFF">
                        <a:alpha val="5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Полилиния 101"/>
                  <p:cNvSpPr/>
                  <p:nvPr/>
                </p:nvSpPr>
                <p:spPr>
                  <a:xfrm>
                    <a:off x="6124136" y="2249029"/>
                    <a:ext cx="613400" cy="1927690"/>
                  </a:xfrm>
                  <a:custGeom>
                    <a:avLst/>
                    <a:gdLst>
                      <a:gd name="connsiteX0" fmla="*/ 626745 w 680068"/>
                      <a:gd name="connsiteY0" fmla="*/ 0 h 2343705"/>
                      <a:gd name="connsiteX1" fmla="*/ 653378 w 680068"/>
                      <a:gd name="connsiteY1" fmla="*/ 44388 h 2343705"/>
                      <a:gd name="connsiteX2" fmla="*/ 671133 w 680068"/>
                      <a:gd name="connsiteY2" fmla="*/ 62144 h 2343705"/>
                      <a:gd name="connsiteX3" fmla="*/ 653378 w 680068"/>
                      <a:gd name="connsiteY3" fmla="*/ 115410 h 2343705"/>
                      <a:gd name="connsiteX4" fmla="*/ 662256 w 680068"/>
                      <a:gd name="connsiteY4" fmla="*/ 142043 h 2343705"/>
                      <a:gd name="connsiteX5" fmla="*/ 680011 w 680068"/>
                      <a:gd name="connsiteY5" fmla="*/ 168676 h 2343705"/>
                      <a:gd name="connsiteX6" fmla="*/ 662256 w 680068"/>
                      <a:gd name="connsiteY6" fmla="*/ 230819 h 2343705"/>
                      <a:gd name="connsiteX7" fmla="*/ 653378 w 680068"/>
                      <a:gd name="connsiteY7" fmla="*/ 310718 h 2343705"/>
                      <a:gd name="connsiteX8" fmla="*/ 644500 w 680068"/>
                      <a:gd name="connsiteY8" fmla="*/ 337351 h 2343705"/>
                      <a:gd name="connsiteX9" fmla="*/ 617867 w 680068"/>
                      <a:gd name="connsiteY9" fmla="*/ 355107 h 2343705"/>
                      <a:gd name="connsiteX10" fmla="*/ 591234 w 680068"/>
                      <a:gd name="connsiteY10" fmla="*/ 408373 h 2343705"/>
                      <a:gd name="connsiteX11" fmla="*/ 600112 w 680068"/>
                      <a:gd name="connsiteY11" fmla="*/ 461639 h 2343705"/>
                      <a:gd name="connsiteX12" fmla="*/ 591234 w 680068"/>
                      <a:gd name="connsiteY12" fmla="*/ 577048 h 2343705"/>
                      <a:gd name="connsiteX13" fmla="*/ 582357 w 680068"/>
                      <a:gd name="connsiteY13" fmla="*/ 612559 h 2343705"/>
                      <a:gd name="connsiteX14" fmla="*/ 564601 w 680068"/>
                      <a:gd name="connsiteY14" fmla="*/ 630314 h 2343705"/>
                      <a:gd name="connsiteX15" fmla="*/ 573479 w 680068"/>
                      <a:gd name="connsiteY15" fmla="*/ 692458 h 2343705"/>
                      <a:gd name="connsiteX16" fmla="*/ 644500 w 680068"/>
                      <a:gd name="connsiteY16" fmla="*/ 692458 h 2343705"/>
                      <a:gd name="connsiteX17" fmla="*/ 626745 w 680068"/>
                      <a:gd name="connsiteY17" fmla="*/ 665825 h 2343705"/>
                      <a:gd name="connsiteX18" fmla="*/ 635623 w 680068"/>
                      <a:gd name="connsiteY18" fmla="*/ 692458 h 2343705"/>
                      <a:gd name="connsiteX19" fmla="*/ 644500 w 680068"/>
                      <a:gd name="connsiteY19" fmla="*/ 807868 h 2343705"/>
                      <a:gd name="connsiteX20" fmla="*/ 617867 w 680068"/>
                      <a:gd name="connsiteY20" fmla="*/ 905522 h 2343705"/>
                      <a:gd name="connsiteX21" fmla="*/ 591234 w 680068"/>
                      <a:gd name="connsiteY21" fmla="*/ 914400 h 2343705"/>
                      <a:gd name="connsiteX22" fmla="*/ 564601 w 680068"/>
                      <a:gd name="connsiteY22" fmla="*/ 905522 h 2343705"/>
                      <a:gd name="connsiteX23" fmla="*/ 537968 w 680068"/>
                      <a:gd name="connsiteY23" fmla="*/ 887767 h 2343705"/>
                      <a:gd name="connsiteX24" fmla="*/ 529091 w 680068"/>
                      <a:gd name="connsiteY24" fmla="*/ 914400 h 2343705"/>
                      <a:gd name="connsiteX25" fmla="*/ 537968 w 680068"/>
                      <a:gd name="connsiteY25" fmla="*/ 1003177 h 2343705"/>
                      <a:gd name="connsiteX26" fmla="*/ 546846 w 680068"/>
                      <a:gd name="connsiteY26" fmla="*/ 1029810 h 2343705"/>
                      <a:gd name="connsiteX27" fmla="*/ 573479 w 680068"/>
                      <a:gd name="connsiteY27" fmla="*/ 1047565 h 2343705"/>
                      <a:gd name="connsiteX28" fmla="*/ 582357 w 680068"/>
                      <a:gd name="connsiteY28" fmla="*/ 1074198 h 2343705"/>
                      <a:gd name="connsiteX29" fmla="*/ 600112 w 680068"/>
                      <a:gd name="connsiteY29" fmla="*/ 1100831 h 2343705"/>
                      <a:gd name="connsiteX30" fmla="*/ 591234 w 680068"/>
                      <a:gd name="connsiteY30" fmla="*/ 1127464 h 2343705"/>
                      <a:gd name="connsiteX31" fmla="*/ 546846 w 680068"/>
                      <a:gd name="connsiteY31" fmla="*/ 1171852 h 2343705"/>
                      <a:gd name="connsiteX32" fmla="*/ 511335 w 680068"/>
                      <a:gd name="connsiteY32" fmla="*/ 1180730 h 2343705"/>
                      <a:gd name="connsiteX33" fmla="*/ 466947 w 680068"/>
                      <a:gd name="connsiteY33" fmla="*/ 1216241 h 2343705"/>
                      <a:gd name="connsiteX34" fmla="*/ 449192 w 680068"/>
                      <a:gd name="connsiteY34" fmla="*/ 1269507 h 2343705"/>
                      <a:gd name="connsiteX35" fmla="*/ 440314 w 680068"/>
                      <a:gd name="connsiteY35" fmla="*/ 1376039 h 2343705"/>
                      <a:gd name="connsiteX36" fmla="*/ 413681 w 680068"/>
                      <a:gd name="connsiteY36" fmla="*/ 1393794 h 2343705"/>
                      <a:gd name="connsiteX37" fmla="*/ 422559 w 680068"/>
                      <a:gd name="connsiteY37" fmla="*/ 1553592 h 2343705"/>
                      <a:gd name="connsiteX38" fmla="*/ 404803 w 680068"/>
                      <a:gd name="connsiteY38" fmla="*/ 1580225 h 2343705"/>
                      <a:gd name="connsiteX39" fmla="*/ 333782 w 680068"/>
                      <a:gd name="connsiteY39" fmla="*/ 1606858 h 2343705"/>
                      <a:gd name="connsiteX40" fmla="*/ 298271 w 680068"/>
                      <a:gd name="connsiteY40" fmla="*/ 1624613 h 2343705"/>
                      <a:gd name="connsiteX41" fmla="*/ 245005 w 680068"/>
                      <a:gd name="connsiteY41" fmla="*/ 1651246 h 2343705"/>
                      <a:gd name="connsiteX42" fmla="*/ 236127 w 680068"/>
                      <a:gd name="connsiteY42" fmla="*/ 1677879 h 2343705"/>
                      <a:gd name="connsiteX43" fmla="*/ 209494 w 680068"/>
                      <a:gd name="connsiteY43" fmla="*/ 1722268 h 2343705"/>
                      <a:gd name="connsiteX44" fmla="*/ 182861 w 680068"/>
                      <a:gd name="connsiteY44" fmla="*/ 1953087 h 2343705"/>
                      <a:gd name="connsiteX45" fmla="*/ 156228 w 680068"/>
                      <a:gd name="connsiteY45" fmla="*/ 1970843 h 2343705"/>
                      <a:gd name="connsiteX46" fmla="*/ 147351 w 680068"/>
                      <a:gd name="connsiteY46" fmla="*/ 1997476 h 2343705"/>
                      <a:gd name="connsiteX47" fmla="*/ 129595 w 680068"/>
                      <a:gd name="connsiteY47" fmla="*/ 2015231 h 2343705"/>
                      <a:gd name="connsiteX48" fmla="*/ 138473 w 680068"/>
                      <a:gd name="connsiteY48" fmla="*/ 2050742 h 2343705"/>
                      <a:gd name="connsiteX49" fmla="*/ 111840 w 680068"/>
                      <a:gd name="connsiteY49" fmla="*/ 2121763 h 2343705"/>
                      <a:gd name="connsiteX50" fmla="*/ 94085 w 680068"/>
                      <a:gd name="connsiteY50" fmla="*/ 2192784 h 2343705"/>
                      <a:gd name="connsiteX51" fmla="*/ 49696 w 680068"/>
                      <a:gd name="connsiteY51" fmla="*/ 2219417 h 2343705"/>
                      <a:gd name="connsiteX52" fmla="*/ 5308 w 680068"/>
                      <a:gd name="connsiteY52" fmla="*/ 2237173 h 2343705"/>
                      <a:gd name="connsiteX53" fmla="*/ 5308 w 680068"/>
                      <a:gd name="connsiteY53" fmla="*/ 2343705 h 23437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</a:cxnLst>
                    <a:rect l="l" t="t" r="r" b="b"/>
                    <a:pathLst>
                      <a:path w="680068" h="2343705">
                        <a:moveTo>
                          <a:pt x="626745" y="0"/>
                        </a:moveTo>
                        <a:cubicBezTo>
                          <a:pt x="635623" y="14796"/>
                          <a:pt x="643349" y="30347"/>
                          <a:pt x="653378" y="44388"/>
                        </a:cubicBezTo>
                        <a:cubicBezTo>
                          <a:pt x="658243" y="51199"/>
                          <a:pt x="671133" y="53774"/>
                          <a:pt x="671133" y="62144"/>
                        </a:cubicBezTo>
                        <a:cubicBezTo>
                          <a:pt x="671133" y="80860"/>
                          <a:pt x="653378" y="115410"/>
                          <a:pt x="653378" y="115410"/>
                        </a:cubicBezTo>
                        <a:cubicBezTo>
                          <a:pt x="656337" y="124288"/>
                          <a:pt x="658071" y="133673"/>
                          <a:pt x="662256" y="142043"/>
                        </a:cubicBezTo>
                        <a:cubicBezTo>
                          <a:pt x="667028" y="151586"/>
                          <a:pt x="678502" y="158114"/>
                          <a:pt x="680011" y="168676"/>
                        </a:cubicBezTo>
                        <a:cubicBezTo>
                          <a:pt x="681125" y="176476"/>
                          <a:pt x="665586" y="220827"/>
                          <a:pt x="662256" y="230819"/>
                        </a:cubicBezTo>
                        <a:cubicBezTo>
                          <a:pt x="659297" y="257452"/>
                          <a:pt x="657784" y="284286"/>
                          <a:pt x="653378" y="310718"/>
                        </a:cubicBezTo>
                        <a:cubicBezTo>
                          <a:pt x="651840" y="319949"/>
                          <a:pt x="650346" y="330044"/>
                          <a:pt x="644500" y="337351"/>
                        </a:cubicBezTo>
                        <a:cubicBezTo>
                          <a:pt x="637835" y="345683"/>
                          <a:pt x="626745" y="349188"/>
                          <a:pt x="617867" y="355107"/>
                        </a:cubicBezTo>
                        <a:cubicBezTo>
                          <a:pt x="608891" y="368572"/>
                          <a:pt x="591234" y="389997"/>
                          <a:pt x="591234" y="408373"/>
                        </a:cubicBezTo>
                        <a:cubicBezTo>
                          <a:pt x="591234" y="426373"/>
                          <a:pt x="597153" y="443884"/>
                          <a:pt x="600112" y="461639"/>
                        </a:cubicBezTo>
                        <a:cubicBezTo>
                          <a:pt x="597153" y="500109"/>
                          <a:pt x="595742" y="538729"/>
                          <a:pt x="591234" y="577048"/>
                        </a:cubicBezTo>
                        <a:cubicBezTo>
                          <a:pt x="589808" y="589166"/>
                          <a:pt x="587814" y="601646"/>
                          <a:pt x="582357" y="612559"/>
                        </a:cubicBezTo>
                        <a:cubicBezTo>
                          <a:pt x="578614" y="620045"/>
                          <a:pt x="570520" y="624396"/>
                          <a:pt x="564601" y="630314"/>
                        </a:cubicBezTo>
                        <a:cubicBezTo>
                          <a:pt x="567560" y="651029"/>
                          <a:pt x="564121" y="673742"/>
                          <a:pt x="573479" y="692458"/>
                        </a:cubicBezTo>
                        <a:cubicBezTo>
                          <a:pt x="583406" y="712312"/>
                          <a:pt x="640955" y="693167"/>
                          <a:pt x="644500" y="692458"/>
                        </a:cubicBezTo>
                        <a:cubicBezTo>
                          <a:pt x="638582" y="683580"/>
                          <a:pt x="637415" y="665825"/>
                          <a:pt x="626745" y="665825"/>
                        </a:cubicBezTo>
                        <a:cubicBezTo>
                          <a:pt x="617387" y="665825"/>
                          <a:pt x="634462" y="683172"/>
                          <a:pt x="635623" y="692458"/>
                        </a:cubicBezTo>
                        <a:cubicBezTo>
                          <a:pt x="640409" y="730744"/>
                          <a:pt x="641541" y="769398"/>
                          <a:pt x="644500" y="807868"/>
                        </a:cubicBezTo>
                        <a:cubicBezTo>
                          <a:pt x="641036" y="835585"/>
                          <a:pt x="645845" y="883140"/>
                          <a:pt x="617867" y="905522"/>
                        </a:cubicBezTo>
                        <a:cubicBezTo>
                          <a:pt x="610560" y="911368"/>
                          <a:pt x="600112" y="911441"/>
                          <a:pt x="591234" y="914400"/>
                        </a:cubicBezTo>
                        <a:cubicBezTo>
                          <a:pt x="582356" y="911441"/>
                          <a:pt x="572971" y="909707"/>
                          <a:pt x="564601" y="905522"/>
                        </a:cubicBezTo>
                        <a:cubicBezTo>
                          <a:pt x="555058" y="900750"/>
                          <a:pt x="548319" y="885179"/>
                          <a:pt x="537968" y="887767"/>
                        </a:cubicBezTo>
                        <a:cubicBezTo>
                          <a:pt x="528890" y="890037"/>
                          <a:pt x="532050" y="905522"/>
                          <a:pt x="529091" y="914400"/>
                        </a:cubicBezTo>
                        <a:cubicBezTo>
                          <a:pt x="532050" y="943992"/>
                          <a:pt x="533446" y="973783"/>
                          <a:pt x="537968" y="1003177"/>
                        </a:cubicBezTo>
                        <a:cubicBezTo>
                          <a:pt x="539391" y="1012426"/>
                          <a:pt x="541000" y="1022503"/>
                          <a:pt x="546846" y="1029810"/>
                        </a:cubicBezTo>
                        <a:cubicBezTo>
                          <a:pt x="553511" y="1038141"/>
                          <a:pt x="564601" y="1041647"/>
                          <a:pt x="573479" y="1047565"/>
                        </a:cubicBezTo>
                        <a:cubicBezTo>
                          <a:pt x="576438" y="1056443"/>
                          <a:pt x="578172" y="1065828"/>
                          <a:pt x="582357" y="1074198"/>
                        </a:cubicBezTo>
                        <a:cubicBezTo>
                          <a:pt x="587129" y="1083741"/>
                          <a:pt x="598358" y="1090307"/>
                          <a:pt x="600112" y="1100831"/>
                        </a:cubicBezTo>
                        <a:cubicBezTo>
                          <a:pt x="601650" y="1110062"/>
                          <a:pt x="595419" y="1119094"/>
                          <a:pt x="591234" y="1127464"/>
                        </a:cubicBezTo>
                        <a:cubicBezTo>
                          <a:pt x="580473" y="1148986"/>
                          <a:pt x="569445" y="1162167"/>
                          <a:pt x="546846" y="1171852"/>
                        </a:cubicBezTo>
                        <a:cubicBezTo>
                          <a:pt x="535631" y="1176658"/>
                          <a:pt x="523172" y="1177771"/>
                          <a:pt x="511335" y="1180730"/>
                        </a:cubicBezTo>
                        <a:cubicBezTo>
                          <a:pt x="501924" y="1187004"/>
                          <a:pt x="473273" y="1203589"/>
                          <a:pt x="466947" y="1216241"/>
                        </a:cubicBezTo>
                        <a:cubicBezTo>
                          <a:pt x="458577" y="1232981"/>
                          <a:pt x="449192" y="1269507"/>
                          <a:pt x="449192" y="1269507"/>
                        </a:cubicBezTo>
                        <a:cubicBezTo>
                          <a:pt x="446233" y="1305018"/>
                          <a:pt x="450103" y="1341776"/>
                          <a:pt x="440314" y="1376039"/>
                        </a:cubicBezTo>
                        <a:cubicBezTo>
                          <a:pt x="437383" y="1386298"/>
                          <a:pt x="414743" y="1383177"/>
                          <a:pt x="413681" y="1393794"/>
                        </a:cubicBezTo>
                        <a:cubicBezTo>
                          <a:pt x="408373" y="1446877"/>
                          <a:pt x="419600" y="1500326"/>
                          <a:pt x="422559" y="1553592"/>
                        </a:cubicBezTo>
                        <a:cubicBezTo>
                          <a:pt x="416640" y="1562470"/>
                          <a:pt x="413485" y="1574023"/>
                          <a:pt x="404803" y="1580225"/>
                        </a:cubicBezTo>
                        <a:cubicBezTo>
                          <a:pt x="386415" y="1593359"/>
                          <a:pt x="355163" y="1597695"/>
                          <a:pt x="333782" y="1606858"/>
                        </a:cubicBezTo>
                        <a:cubicBezTo>
                          <a:pt x="321618" y="1612071"/>
                          <a:pt x="310435" y="1619400"/>
                          <a:pt x="298271" y="1624613"/>
                        </a:cubicBezTo>
                        <a:cubicBezTo>
                          <a:pt x="246816" y="1646665"/>
                          <a:pt x="296185" y="1617127"/>
                          <a:pt x="245005" y="1651246"/>
                        </a:cubicBezTo>
                        <a:cubicBezTo>
                          <a:pt x="242046" y="1660124"/>
                          <a:pt x="240942" y="1669855"/>
                          <a:pt x="236127" y="1677879"/>
                        </a:cubicBezTo>
                        <a:cubicBezTo>
                          <a:pt x="199569" y="1738811"/>
                          <a:pt x="234644" y="1646821"/>
                          <a:pt x="209494" y="1722268"/>
                        </a:cubicBezTo>
                        <a:cubicBezTo>
                          <a:pt x="205247" y="1824208"/>
                          <a:pt x="250295" y="1899140"/>
                          <a:pt x="182861" y="1953087"/>
                        </a:cubicBezTo>
                        <a:cubicBezTo>
                          <a:pt x="174529" y="1959752"/>
                          <a:pt x="165106" y="1964924"/>
                          <a:pt x="156228" y="1970843"/>
                        </a:cubicBezTo>
                        <a:cubicBezTo>
                          <a:pt x="153269" y="1979721"/>
                          <a:pt x="152166" y="1989452"/>
                          <a:pt x="147351" y="1997476"/>
                        </a:cubicBezTo>
                        <a:cubicBezTo>
                          <a:pt x="143045" y="2004653"/>
                          <a:pt x="130971" y="2006975"/>
                          <a:pt x="129595" y="2015231"/>
                        </a:cubicBezTo>
                        <a:cubicBezTo>
                          <a:pt x="127589" y="2027266"/>
                          <a:pt x="135514" y="2038905"/>
                          <a:pt x="138473" y="2050742"/>
                        </a:cubicBezTo>
                        <a:cubicBezTo>
                          <a:pt x="106974" y="2208229"/>
                          <a:pt x="152480" y="2010000"/>
                          <a:pt x="111840" y="2121763"/>
                        </a:cubicBezTo>
                        <a:cubicBezTo>
                          <a:pt x="103501" y="2144696"/>
                          <a:pt x="103148" y="2170127"/>
                          <a:pt x="94085" y="2192784"/>
                        </a:cubicBezTo>
                        <a:cubicBezTo>
                          <a:pt x="86310" y="2212222"/>
                          <a:pt x="65714" y="2213410"/>
                          <a:pt x="49696" y="2219417"/>
                        </a:cubicBezTo>
                        <a:cubicBezTo>
                          <a:pt x="34775" y="2225012"/>
                          <a:pt x="10668" y="2222165"/>
                          <a:pt x="5308" y="2237173"/>
                        </a:cubicBezTo>
                        <a:cubicBezTo>
                          <a:pt x="-6635" y="2270615"/>
                          <a:pt x="5308" y="2308194"/>
                          <a:pt x="5308" y="2343705"/>
                        </a:cubicBezTo>
                      </a:path>
                    </a:pathLst>
                  </a:custGeom>
                  <a:noFill/>
                  <a:ln w="15875" cmpd="sng">
                    <a:solidFill>
                      <a:srgbClr val="CCECFF">
                        <a:alpha val="5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Полилиния 102"/>
                  <p:cNvSpPr/>
                  <p:nvPr/>
                </p:nvSpPr>
                <p:spPr>
                  <a:xfrm>
                    <a:off x="4857139" y="2219822"/>
                    <a:ext cx="1688338" cy="1168297"/>
                  </a:xfrm>
                  <a:custGeom>
                    <a:avLst/>
                    <a:gdLst>
                      <a:gd name="connsiteX0" fmla="*/ 1873188 w 1873188"/>
                      <a:gd name="connsiteY0" fmla="*/ 1420428 h 1420428"/>
                      <a:gd name="connsiteX1" fmla="*/ 1846555 w 1873188"/>
                      <a:gd name="connsiteY1" fmla="*/ 1376039 h 1420428"/>
                      <a:gd name="connsiteX2" fmla="*/ 1837677 w 1873188"/>
                      <a:gd name="connsiteY2" fmla="*/ 1349406 h 1420428"/>
                      <a:gd name="connsiteX3" fmla="*/ 1819922 w 1873188"/>
                      <a:gd name="connsiteY3" fmla="*/ 1322773 h 1420428"/>
                      <a:gd name="connsiteX4" fmla="*/ 1811044 w 1873188"/>
                      <a:gd name="connsiteY4" fmla="*/ 1296140 h 1420428"/>
                      <a:gd name="connsiteX5" fmla="*/ 1784411 w 1873188"/>
                      <a:gd name="connsiteY5" fmla="*/ 1269507 h 1420428"/>
                      <a:gd name="connsiteX6" fmla="*/ 1757778 w 1873188"/>
                      <a:gd name="connsiteY6" fmla="*/ 1233997 h 1420428"/>
                      <a:gd name="connsiteX7" fmla="*/ 1740023 w 1873188"/>
                      <a:gd name="connsiteY7" fmla="*/ 1198486 h 1420428"/>
                      <a:gd name="connsiteX8" fmla="*/ 1722267 w 1873188"/>
                      <a:gd name="connsiteY8" fmla="*/ 1171853 h 1420428"/>
                      <a:gd name="connsiteX9" fmla="*/ 1713390 w 1873188"/>
                      <a:gd name="connsiteY9" fmla="*/ 1145220 h 1420428"/>
                      <a:gd name="connsiteX10" fmla="*/ 1740023 w 1873188"/>
                      <a:gd name="connsiteY10" fmla="*/ 1074199 h 1420428"/>
                      <a:gd name="connsiteX11" fmla="*/ 1748901 w 1873188"/>
                      <a:gd name="connsiteY11" fmla="*/ 1038688 h 1420428"/>
                      <a:gd name="connsiteX12" fmla="*/ 1793289 w 1873188"/>
                      <a:gd name="connsiteY12" fmla="*/ 994299 h 1420428"/>
                      <a:gd name="connsiteX13" fmla="*/ 1811044 w 1873188"/>
                      <a:gd name="connsiteY13" fmla="*/ 843379 h 1420428"/>
                      <a:gd name="connsiteX14" fmla="*/ 1784411 w 1873188"/>
                      <a:gd name="connsiteY14" fmla="*/ 798991 h 1420428"/>
                      <a:gd name="connsiteX15" fmla="*/ 1748901 w 1873188"/>
                      <a:gd name="connsiteY15" fmla="*/ 790113 h 1420428"/>
                      <a:gd name="connsiteX16" fmla="*/ 1757778 w 1873188"/>
                      <a:gd name="connsiteY16" fmla="*/ 736847 h 1420428"/>
                      <a:gd name="connsiteX17" fmla="*/ 1722267 w 1873188"/>
                      <a:gd name="connsiteY17" fmla="*/ 683581 h 1420428"/>
                      <a:gd name="connsiteX18" fmla="*/ 1686757 w 1873188"/>
                      <a:gd name="connsiteY18" fmla="*/ 577049 h 1420428"/>
                      <a:gd name="connsiteX19" fmla="*/ 1677879 w 1873188"/>
                      <a:gd name="connsiteY19" fmla="*/ 523783 h 1420428"/>
                      <a:gd name="connsiteX20" fmla="*/ 1642368 w 1873188"/>
                      <a:gd name="connsiteY20" fmla="*/ 479395 h 1420428"/>
                      <a:gd name="connsiteX21" fmla="*/ 1633491 w 1873188"/>
                      <a:gd name="connsiteY21" fmla="*/ 452762 h 1420428"/>
                      <a:gd name="connsiteX22" fmla="*/ 1589102 w 1873188"/>
                      <a:gd name="connsiteY22" fmla="*/ 417251 h 1420428"/>
                      <a:gd name="connsiteX23" fmla="*/ 1597980 w 1873188"/>
                      <a:gd name="connsiteY23" fmla="*/ 390618 h 1420428"/>
                      <a:gd name="connsiteX24" fmla="*/ 1615735 w 1873188"/>
                      <a:gd name="connsiteY24" fmla="*/ 417251 h 1420428"/>
                      <a:gd name="connsiteX25" fmla="*/ 1589102 w 1873188"/>
                      <a:gd name="connsiteY25" fmla="*/ 408373 h 1420428"/>
                      <a:gd name="connsiteX26" fmla="*/ 1562469 w 1873188"/>
                      <a:gd name="connsiteY26" fmla="*/ 328474 h 1420428"/>
                      <a:gd name="connsiteX27" fmla="*/ 1589102 w 1873188"/>
                      <a:gd name="connsiteY27" fmla="*/ 372863 h 1420428"/>
                      <a:gd name="connsiteX28" fmla="*/ 1571347 w 1873188"/>
                      <a:gd name="connsiteY28" fmla="*/ 355107 h 1420428"/>
                      <a:gd name="connsiteX29" fmla="*/ 1544714 w 1873188"/>
                      <a:gd name="connsiteY29" fmla="*/ 346230 h 1420428"/>
                      <a:gd name="connsiteX30" fmla="*/ 1526959 w 1873188"/>
                      <a:gd name="connsiteY30" fmla="*/ 328474 h 1420428"/>
                      <a:gd name="connsiteX31" fmla="*/ 1500326 w 1873188"/>
                      <a:gd name="connsiteY31" fmla="*/ 319597 h 1420428"/>
                      <a:gd name="connsiteX32" fmla="*/ 1482570 w 1873188"/>
                      <a:gd name="connsiteY32" fmla="*/ 266331 h 1420428"/>
                      <a:gd name="connsiteX33" fmla="*/ 1464815 w 1873188"/>
                      <a:gd name="connsiteY33" fmla="*/ 248575 h 1420428"/>
                      <a:gd name="connsiteX34" fmla="*/ 1447060 w 1873188"/>
                      <a:gd name="connsiteY34" fmla="*/ 213065 h 1420428"/>
                      <a:gd name="connsiteX35" fmla="*/ 1411549 w 1873188"/>
                      <a:gd name="connsiteY35" fmla="*/ 195309 h 1420428"/>
                      <a:gd name="connsiteX36" fmla="*/ 1358283 w 1873188"/>
                      <a:gd name="connsiteY36" fmla="*/ 177554 h 1420428"/>
                      <a:gd name="connsiteX37" fmla="*/ 1305017 w 1873188"/>
                      <a:gd name="connsiteY37" fmla="*/ 213065 h 1420428"/>
                      <a:gd name="connsiteX38" fmla="*/ 1278384 w 1873188"/>
                      <a:gd name="connsiteY38" fmla="*/ 221942 h 1420428"/>
                      <a:gd name="connsiteX39" fmla="*/ 1260629 w 1873188"/>
                      <a:gd name="connsiteY39" fmla="*/ 239698 h 1420428"/>
                      <a:gd name="connsiteX40" fmla="*/ 1136341 w 1873188"/>
                      <a:gd name="connsiteY40" fmla="*/ 239698 h 1420428"/>
                      <a:gd name="connsiteX41" fmla="*/ 1083075 w 1873188"/>
                      <a:gd name="connsiteY41" fmla="*/ 221942 h 1420428"/>
                      <a:gd name="connsiteX42" fmla="*/ 1056442 w 1873188"/>
                      <a:gd name="connsiteY42" fmla="*/ 213065 h 1420428"/>
                      <a:gd name="connsiteX43" fmla="*/ 1012054 w 1873188"/>
                      <a:gd name="connsiteY43" fmla="*/ 168676 h 1420428"/>
                      <a:gd name="connsiteX44" fmla="*/ 958788 w 1873188"/>
                      <a:gd name="connsiteY44" fmla="*/ 124288 h 1420428"/>
                      <a:gd name="connsiteX45" fmla="*/ 905522 w 1873188"/>
                      <a:gd name="connsiteY45" fmla="*/ 106533 h 1420428"/>
                      <a:gd name="connsiteX46" fmla="*/ 843378 w 1873188"/>
                      <a:gd name="connsiteY46" fmla="*/ 115410 h 1420428"/>
                      <a:gd name="connsiteX47" fmla="*/ 816745 w 1873188"/>
                      <a:gd name="connsiteY47" fmla="*/ 133166 h 1420428"/>
                      <a:gd name="connsiteX48" fmla="*/ 790112 w 1873188"/>
                      <a:gd name="connsiteY48" fmla="*/ 142043 h 1420428"/>
                      <a:gd name="connsiteX49" fmla="*/ 594803 w 1873188"/>
                      <a:gd name="connsiteY49" fmla="*/ 133166 h 1420428"/>
                      <a:gd name="connsiteX50" fmla="*/ 559293 w 1873188"/>
                      <a:gd name="connsiteY50" fmla="*/ 124288 h 1420428"/>
                      <a:gd name="connsiteX51" fmla="*/ 532660 w 1873188"/>
                      <a:gd name="connsiteY51" fmla="*/ 106533 h 1420428"/>
                      <a:gd name="connsiteX52" fmla="*/ 443883 w 1873188"/>
                      <a:gd name="connsiteY52" fmla="*/ 115410 h 1420428"/>
                      <a:gd name="connsiteX53" fmla="*/ 390617 w 1873188"/>
                      <a:gd name="connsiteY53" fmla="*/ 133166 h 1420428"/>
                      <a:gd name="connsiteX54" fmla="*/ 363984 w 1873188"/>
                      <a:gd name="connsiteY54" fmla="*/ 142043 h 1420428"/>
                      <a:gd name="connsiteX55" fmla="*/ 310718 w 1873188"/>
                      <a:gd name="connsiteY55" fmla="*/ 106533 h 1420428"/>
                      <a:gd name="connsiteX56" fmla="*/ 292963 w 1873188"/>
                      <a:gd name="connsiteY56" fmla="*/ 88777 h 1420428"/>
                      <a:gd name="connsiteX57" fmla="*/ 257452 w 1873188"/>
                      <a:gd name="connsiteY57" fmla="*/ 62144 h 1420428"/>
                      <a:gd name="connsiteX58" fmla="*/ 221941 w 1873188"/>
                      <a:gd name="connsiteY58" fmla="*/ 26633 h 1420428"/>
                      <a:gd name="connsiteX59" fmla="*/ 133165 w 1873188"/>
                      <a:gd name="connsiteY59" fmla="*/ 0 h 1420428"/>
                      <a:gd name="connsiteX60" fmla="*/ 53266 w 1873188"/>
                      <a:gd name="connsiteY60" fmla="*/ 26633 h 1420428"/>
                      <a:gd name="connsiteX61" fmla="*/ 35510 w 1873188"/>
                      <a:gd name="connsiteY61" fmla="*/ 44389 h 1420428"/>
                      <a:gd name="connsiteX62" fmla="*/ 17755 w 1873188"/>
                      <a:gd name="connsiteY62" fmla="*/ 71022 h 1420428"/>
                      <a:gd name="connsiteX63" fmla="*/ 0 w 1873188"/>
                      <a:gd name="connsiteY63" fmla="*/ 71022 h 14204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</a:cxnLst>
                    <a:rect l="l" t="t" r="r" b="b"/>
                    <a:pathLst>
                      <a:path w="1873188" h="1420428">
                        <a:moveTo>
                          <a:pt x="1873188" y="1420428"/>
                        </a:moveTo>
                        <a:cubicBezTo>
                          <a:pt x="1864310" y="1405632"/>
                          <a:pt x="1854272" y="1391473"/>
                          <a:pt x="1846555" y="1376039"/>
                        </a:cubicBezTo>
                        <a:cubicBezTo>
                          <a:pt x="1842370" y="1367669"/>
                          <a:pt x="1841862" y="1357776"/>
                          <a:pt x="1837677" y="1349406"/>
                        </a:cubicBezTo>
                        <a:cubicBezTo>
                          <a:pt x="1832905" y="1339863"/>
                          <a:pt x="1824694" y="1332316"/>
                          <a:pt x="1819922" y="1322773"/>
                        </a:cubicBezTo>
                        <a:cubicBezTo>
                          <a:pt x="1815737" y="1314403"/>
                          <a:pt x="1816235" y="1303926"/>
                          <a:pt x="1811044" y="1296140"/>
                        </a:cubicBezTo>
                        <a:cubicBezTo>
                          <a:pt x="1804080" y="1285694"/>
                          <a:pt x="1792582" y="1279039"/>
                          <a:pt x="1784411" y="1269507"/>
                        </a:cubicBezTo>
                        <a:cubicBezTo>
                          <a:pt x="1774782" y="1258273"/>
                          <a:pt x="1765620" y="1246544"/>
                          <a:pt x="1757778" y="1233997"/>
                        </a:cubicBezTo>
                        <a:cubicBezTo>
                          <a:pt x="1750764" y="1222775"/>
                          <a:pt x="1746589" y="1209976"/>
                          <a:pt x="1740023" y="1198486"/>
                        </a:cubicBezTo>
                        <a:cubicBezTo>
                          <a:pt x="1734729" y="1189222"/>
                          <a:pt x="1728186" y="1180731"/>
                          <a:pt x="1722267" y="1171853"/>
                        </a:cubicBezTo>
                        <a:cubicBezTo>
                          <a:pt x="1719308" y="1162975"/>
                          <a:pt x="1713390" y="1154578"/>
                          <a:pt x="1713390" y="1145220"/>
                        </a:cubicBezTo>
                        <a:cubicBezTo>
                          <a:pt x="1713390" y="1106823"/>
                          <a:pt x="1721654" y="1101752"/>
                          <a:pt x="1740023" y="1074199"/>
                        </a:cubicBezTo>
                        <a:cubicBezTo>
                          <a:pt x="1742982" y="1062362"/>
                          <a:pt x="1742133" y="1048840"/>
                          <a:pt x="1748901" y="1038688"/>
                        </a:cubicBezTo>
                        <a:cubicBezTo>
                          <a:pt x="1760508" y="1021277"/>
                          <a:pt x="1793289" y="994299"/>
                          <a:pt x="1793289" y="994299"/>
                        </a:cubicBezTo>
                        <a:cubicBezTo>
                          <a:pt x="1801755" y="943507"/>
                          <a:pt x="1811044" y="895922"/>
                          <a:pt x="1811044" y="843379"/>
                        </a:cubicBezTo>
                        <a:cubicBezTo>
                          <a:pt x="1811044" y="828191"/>
                          <a:pt x="1798477" y="806024"/>
                          <a:pt x="1784411" y="798991"/>
                        </a:cubicBezTo>
                        <a:cubicBezTo>
                          <a:pt x="1773498" y="793535"/>
                          <a:pt x="1760738" y="793072"/>
                          <a:pt x="1748901" y="790113"/>
                        </a:cubicBezTo>
                        <a:cubicBezTo>
                          <a:pt x="1766767" y="763313"/>
                          <a:pt x="1774485" y="766919"/>
                          <a:pt x="1757778" y="736847"/>
                        </a:cubicBezTo>
                        <a:cubicBezTo>
                          <a:pt x="1747415" y="718193"/>
                          <a:pt x="1722267" y="683581"/>
                          <a:pt x="1722267" y="683581"/>
                        </a:cubicBezTo>
                        <a:lnTo>
                          <a:pt x="1686757" y="577049"/>
                        </a:lnTo>
                        <a:cubicBezTo>
                          <a:pt x="1681065" y="559972"/>
                          <a:pt x="1683571" y="540860"/>
                          <a:pt x="1677879" y="523783"/>
                        </a:cubicBezTo>
                        <a:cubicBezTo>
                          <a:pt x="1672279" y="506982"/>
                          <a:pt x="1654491" y="491518"/>
                          <a:pt x="1642368" y="479395"/>
                        </a:cubicBezTo>
                        <a:cubicBezTo>
                          <a:pt x="1639409" y="470517"/>
                          <a:pt x="1638306" y="460786"/>
                          <a:pt x="1633491" y="452762"/>
                        </a:cubicBezTo>
                        <a:cubicBezTo>
                          <a:pt x="1625057" y="438706"/>
                          <a:pt x="1601199" y="425316"/>
                          <a:pt x="1589102" y="417251"/>
                        </a:cubicBezTo>
                        <a:cubicBezTo>
                          <a:pt x="1592061" y="408373"/>
                          <a:pt x="1588622" y="390618"/>
                          <a:pt x="1597980" y="390618"/>
                        </a:cubicBezTo>
                        <a:cubicBezTo>
                          <a:pt x="1608650" y="390618"/>
                          <a:pt x="1620507" y="407708"/>
                          <a:pt x="1615735" y="417251"/>
                        </a:cubicBezTo>
                        <a:cubicBezTo>
                          <a:pt x="1611550" y="425621"/>
                          <a:pt x="1597980" y="411332"/>
                          <a:pt x="1589102" y="408373"/>
                        </a:cubicBezTo>
                        <a:cubicBezTo>
                          <a:pt x="1548401" y="347321"/>
                          <a:pt x="1546844" y="375351"/>
                          <a:pt x="1562469" y="328474"/>
                        </a:cubicBezTo>
                        <a:cubicBezTo>
                          <a:pt x="1566225" y="332230"/>
                          <a:pt x="1600628" y="361339"/>
                          <a:pt x="1589102" y="372863"/>
                        </a:cubicBezTo>
                        <a:cubicBezTo>
                          <a:pt x="1583183" y="378781"/>
                          <a:pt x="1578524" y="359413"/>
                          <a:pt x="1571347" y="355107"/>
                        </a:cubicBezTo>
                        <a:cubicBezTo>
                          <a:pt x="1563323" y="350292"/>
                          <a:pt x="1553592" y="349189"/>
                          <a:pt x="1544714" y="346230"/>
                        </a:cubicBezTo>
                        <a:cubicBezTo>
                          <a:pt x="1538796" y="340311"/>
                          <a:pt x="1534136" y="332780"/>
                          <a:pt x="1526959" y="328474"/>
                        </a:cubicBezTo>
                        <a:cubicBezTo>
                          <a:pt x="1518935" y="323659"/>
                          <a:pt x="1505765" y="327212"/>
                          <a:pt x="1500326" y="319597"/>
                        </a:cubicBezTo>
                        <a:cubicBezTo>
                          <a:pt x="1489447" y="304367"/>
                          <a:pt x="1495804" y="279565"/>
                          <a:pt x="1482570" y="266331"/>
                        </a:cubicBezTo>
                        <a:cubicBezTo>
                          <a:pt x="1476652" y="260412"/>
                          <a:pt x="1469458" y="255539"/>
                          <a:pt x="1464815" y="248575"/>
                        </a:cubicBezTo>
                        <a:cubicBezTo>
                          <a:pt x="1457474" y="237564"/>
                          <a:pt x="1456418" y="222423"/>
                          <a:pt x="1447060" y="213065"/>
                        </a:cubicBezTo>
                        <a:cubicBezTo>
                          <a:pt x="1437702" y="203707"/>
                          <a:pt x="1423837" y="200224"/>
                          <a:pt x="1411549" y="195309"/>
                        </a:cubicBezTo>
                        <a:cubicBezTo>
                          <a:pt x="1394172" y="188358"/>
                          <a:pt x="1358283" y="177554"/>
                          <a:pt x="1358283" y="177554"/>
                        </a:cubicBezTo>
                        <a:cubicBezTo>
                          <a:pt x="1294953" y="198665"/>
                          <a:pt x="1371521" y="168730"/>
                          <a:pt x="1305017" y="213065"/>
                        </a:cubicBezTo>
                        <a:cubicBezTo>
                          <a:pt x="1297231" y="218256"/>
                          <a:pt x="1287262" y="218983"/>
                          <a:pt x="1278384" y="221942"/>
                        </a:cubicBezTo>
                        <a:cubicBezTo>
                          <a:pt x="1272466" y="227861"/>
                          <a:pt x="1267806" y="235392"/>
                          <a:pt x="1260629" y="239698"/>
                        </a:cubicBezTo>
                        <a:cubicBezTo>
                          <a:pt x="1225237" y="260933"/>
                          <a:pt x="1165597" y="242357"/>
                          <a:pt x="1136341" y="239698"/>
                        </a:cubicBezTo>
                        <a:lnTo>
                          <a:pt x="1083075" y="221942"/>
                        </a:lnTo>
                        <a:lnTo>
                          <a:pt x="1056442" y="213065"/>
                        </a:lnTo>
                        <a:lnTo>
                          <a:pt x="1012054" y="168676"/>
                        </a:lnTo>
                        <a:cubicBezTo>
                          <a:pt x="995329" y="151951"/>
                          <a:pt x="981036" y="134176"/>
                          <a:pt x="958788" y="124288"/>
                        </a:cubicBezTo>
                        <a:cubicBezTo>
                          <a:pt x="941685" y="116687"/>
                          <a:pt x="905522" y="106533"/>
                          <a:pt x="905522" y="106533"/>
                        </a:cubicBezTo>
                        <a:cubicBezTo>
                          <a:pt x="884807" y="109492"/>
                          <a:pt x="863420" y="109397"/>
                          <a:pt x="843378" y="115410"/>
                        </a:cubicBezTo>
                        <a:cubicBezTo>
                          <a:pt x="833158" y="118476"/>
                          <a:pt x="826288" y="128394"/>
                          <a:pt x="816745" y="133166"/>
                        </a:cubicBezTo>
                        <a:cubicBezTo>
                          <a:pt x="808375" y="137351"/>
                          <a:pt x="798990" y="139084"/>
                          <a:pt x="790112" y="142043"/>
                        </a:cubicBezTo>
                        <a:cubicBezTo>
                          <a:pt x="725009" y="139084"/>
                          <a:pt x="659781" y="138164"/>
                          <a:pt x="594803" y="133166"/>
                        </a:cubicBezTo>
                        <a:cubicBezTo>
                          <a:pt x="582638" y="132230"/>
                          <a:pt x="570507" y="129094"/>
                          <a:pt x="559293" y="124288"/>
                        </a:cubicBezTo>
                        <a:cubicBezTo>
                          <a:pt x="549486" y="120085"/>
                          <a:pt x="541538" y="112451"/>
                          <a:pt x="532660" y="106533"/>
                        </a:cubicBezTo>
                        <a:cubicBezTo>
                          <a:pt x="503068" y="109492"/>
                          <a:pt x="473114" y="109929"/>
                          <a:pt x="443883" y="115410"/>
                        </a:cubicBezTo>
                        <a:cubicBezTo>
                          <a:pt x="425488" y="118859"/>
                          <a:pt x="408372" y="127248"/>
                          <a:pt x="390617" y="133166"/>
                        </a:cubicBezTo>
                        <a:lnTo>
                          <a:pt x="363984" y="142043"/>
                        </a:lnTo>
                        <a:cubicBezTo>
                          <a:pt x="346229" y="130206"/>
                          <a:pt x="325807" y="121622"/>
                          <a:pt x="310718" y="106533"/>
                        </a:cubicBezTo>
                        <a:cubicBezTo>
                          <a:pt x="304800" y="100614"/>
                          <a:pt x="299393" y="94135"/>
                          <a:pt x="292963" y="88777"/>
                        </a:cubicBezTo>
                        <a:cubicBezTo>
                          <a:pt x="281596" y="79305"/>
                          <a:pt x="268587" y="71887"/>
                          <a:pt x="257452" y="62144"/>
                        </a:cubicBezTo>
                        <a:cubicBezTo>
                          <a:pt x="244854" y="51121"/>
                          <a:pt x="236295" y="35246"/>
                          <a:pt x="221941" y="26633"/>
                        </a:cubicBezTo>
                        <a:cubicBezTo>
                          <a:pt x="206506" y="17372"/>
                          <a:pt x="154624" y="5365"/>
                          <a:pt x="133165" y="0"/>
                        </a:cubicBezTo>
                        <a:cubicBezTo>
                          <a:pt x="84155" y="8169"/>
                          <a:pt x="86115" y="354"/>
                          <a:pt x="53266" y="26633"/>
                        </a:cubicBezTo>
                        <a:cubicBezTo>
                          <a:pt x="46730" y="31862"/>
                          <a:pt x="40739" y="37853"/>
                          <a:pt x="35510" y="44389"/>
                        </a:cubicBezTo>
                        <a:cubicBezTo>
                          <a:pt x="28845" y="52721"/>
                          <a:pt x="26291" y="64620"/>
                          <a:pt x="17755" y="71022"/>
                        </a:cubicBezTo>
                        <a:cubicBezTo>
                          <a:pt x="13020" y="74573"/>
                          <a:pt x="5918" y="71022"/>
                          <a:pt x="0" y="71022"/>
                        </a:cubicBezTo>
                      </a:path>
                    </a:pathLst>
                  </a:custGeom>
                  <a:noFill/>
                  <a:ln w="15875" cmpd="sng">
                    <a:solidFill>
                      <a:srgbClr val="CCECFF">
                        <a:alpha val="5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4" name="Полилиния 103"/>
                  <p:cNvSpPr/>
                  <p:nvPr/>
                </p:nvSpPr>
                <p:spPr>
                  <a:xfrm>
                    <a:off x="6657139" y="554999"/>
                    <a:ext cx="1280397" cy="796287"/>
                  </a:xfrm>
                  <a:custGeom>
                    <a:avLst/>
                    <a:gdLst>
                      <a:gd name="connsiteX0" fmla="*/ 0 w 1420431"/>
                      <a:gd name="connsiteY0" fmla="*/ 754602 h 967666"/>
                      <a:gd name="connsiteX1" fmla="*/ 44389 w 1420431"/>
                      <a:gd name="connsiteY1" fmla="*/ 763479 h 967666"/>
                      <a:gd name="connsiteX2" fmla="*/ 97655 w 1420431"/>
                      <a:gd name="connsiteY2" fmla="*/ 798990 h 967666"/>
                      <a:gd name="connsiteX3" fmla="*/ 124288 w 1420431"/>
                      <a:gd name="connsiteY3" fmla="*/ 816745 h 967666"/>
                      <a:gd name="connsiteX4" fmla="*/ 150921 w 1420431"/>
                      <a:gd name="connsiteY4" fmla="*/ 825623 h 967666"/>
                      <a:gd name="connsiteX5" fmla="*/ 230820 w 1420431"/>
                      <a:gd name="connsiteY5" fmla="*/ 754602 h 967666"/>
                      <a:gd name="connsiteX6" fmla="*/ 337352 w 1420431"/>
                      <a:gd name="connsiteY6" fmla="*/ 798990 h 967666"/>
                      <a:gd name="connsiteX7" fmla="*/ 523783 w 1420431"/>
                      <a:gd name="connsiteY7" fmla="*/ 798990 h 967666"/>
                      <a:gd name="connsiteX8" fmla="*/ 514905 w 1420431"/>
                      <a:gd name="connsiteY8" fmla="*/ 861134 h 967666"/>
                      <a:gd name="connsiteX9" fmla="*/ 497150 w 1420431"/>
                      <a:gd name="connsiteY9" fmla="*/ 887767 h 967666"/>
                      <a:gd name="connsiteX10" fmla="*/ 506027 w 1420431"/>
                      <a:gd name="connsiteY10" fmla="*/ 932155 h 967666"/>
                      <a:gd name="connsiteX11" fmla="*/ 541538 w 1420431"/>
                      <a:gd name="connsiteY11" fmla="*/ 967666 h 967666"/>
                      <a:gd name="connsiteX12" fmla="*/ 603682 w 1420431"/>
                      <a:gd name="connsiteY12" fmla="*/ 958788 h 967666"/>
                      <a:gd name="connsiteX13" fmla="*/ 630315 w 1420431"/>
                      <a:gd name="connsiteY13" fmla="*/ 905522 h 967666"/>
                      <a:gd name="connsiteX14" fmla="*/ 639192 w 1420431"/>
                      <a:gd name="connsiteY14" fmla="*/ 834501 h 967666"/>
                      <a:gd name="connsiteX15" fmla="*/ 692459 w 1420431"/>
                      <a:gd name="connsiteY15" fmla="*/ 807868 h 967666"/>
                      <a:gd name="connsiteX16" fmla="*/ 719092 w 1420431"/>
                      <a:gd name="connsiteY16" fmla="*/ 798990 h 967666"/>
                      <a:gd name="connsiteX17" fmla="*/ 745725 w 1420431"/>
                      <a:gd name="connsiteY17" fmla="*/ 772357 h 967666"/>
                      <a:gd name="connsiteX18" fmla="*/ 790113 w 1420431"/>
                      <a:gd name="connsiteY18" fmla="*/ 763479 h 967666"/>
                      <a:gd name="connsiteX19" fmla="*/ 816746 w 1420431"/>
                      <a:gd name="connsiteY19" fmla="*/ 745724 h 967666"/>
                      <a:gd name="connsiteX20" fmla="*/ 816746 w 1420431"/>
                      <a:gd name="connsiteY20" fmla="*/ 656947 h 967666"/>
                      <a:gd name="connsiteX21" fmla="*/ 843379 w 1420431"/>
                      <a:gd name="connsiteY21" fmla="*/ 648070 h 967666"/>
                      <a:gd name="connsiteX22" fmla="*/ 887767 w 1420431"/>
                      <a:gd name="connsiteY22" fmla="*/ 639192 h 967666"/>
                      <a:gd name="connsiteX23" fmla="*/ 941033 w 1420431"/>
                      <a:gd name="connsiteY23" fmla="*/ 621437 h 967666"/>
                      <a:gd name="connsiteX24" fmla="*/ 1003177 w 1420431"/>
                      <a:gd name="connsiteY24" fmla="*/ 639192 h 967666"/>
                      <a:gd name="connsiteX25" fmla="*/ 1029810 w 1420431"/>
                      <a:gd name="connsiteY25" fmla="*/ 648070 h 967666"/>
                      <a:gd name="connsiteX26" fmla="*/ 1074198 w 1420431"/>
                      <a:gd name="connsiteY26" fmla="*/ 612559 h 967666"/>
                      <a:gd name="connsiteX27" fmla="*/ 1109709 w 1420431"/>
                      <a:gd name="connsiteY27" fmla="*/ 577048 h 967666"/>
                      <a:gd name="connsiteX28" fmla="*/ 1118587 w 1420431"/>
                      <a:gd name="connsiteY28" fmla="*/ 461639 h 967666"/>
                      <a:gd name="connsiteX29" fmla="*/ 1074198 w 1420431"/>
                      <a:gd name="connsiteY29" fmla="*/ 426128 h 967666"/>
                      <a:gd name="connsiteX30" fmla="*/ 1038688 w 1420431"/>
                      <a:gd name="connsiteY30" fmla="*/ 372862 h 967666"/>
                      <a:gd name="connsiteX31" fmla="*/ 1065321 w 1420431"/>
                      <a:gd name="connsiteY31" fmla="*/ 319596 h 967666"/>
                      <a:gd name="connsiteX32" fmla="*/ 1091954 w 1420431"/>
                      <a:gd name="connsiteY32" fmla="*/ 301841 h 967666"/>
                      <a:gd name="connsiteX33" fmla="*/ 1109709 w 1420431"/>
                      <a:gd name="connsiteY33" fmla="*/ 284085 h 967666"/>
                      <a:gd name="connsiteX34" fmla="*/ 1171853 w 1420431"/>
                      <a:gd name="connsiteY34" fmla="*/ 266330 h 967666"/>
                      <a:gd name="connsiteX35" fmla="*/ 1198486 w 1420431"/>
                      <a:gd name="connsiteY35" fmla="*/ 248574 h 967666"/>
                      <a:gd name="connsiteX36" fmla="*/ 1225119 w 1420431"/>
                      <a:gd name="connsiteY36" fmla="*/ 239697 h 967666"/>
                      <a:gd name="connsiteX37" fmla="*/ 1278385 w 1420431"/>
                      <a:gd name="connsiteY37" fmla="*/ 204186 h 967666"/>
                      <a:gd name="connsiteX38" fmla="*/ 1305018 w 1420431"/>
                      <a:gd name="connsiteY38" fmla="*/ 177553 h 967666"/>
                      <a:gd name="connsiteX39" fmla="*/ 1331651 w 1420431"/>
                      <a:gd name="connsiteY39" fmla="*/ 159798 h 967666"/>
                      <a:gd name="connsiteX40" fmla="*/ 1376039 w 1420431"/>
                      <a:gd name="connsiteY40" fmla="*/ 106532 h 967666"/>
                      <a:gd name="connsiteX41" fmla="*/ 1411550 w 1420431"/>
                      <a:gd name="connsiteY41" fmla="*/ 62143 h 967666"/>
                      <a:gd name="connsiteX42" fmla="*/ 1420427 w 1420431"/>
                      <a:gd name="connsiteY42" fmla="*/ 0 h 967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</a:cxnLst>
                    <a:rect l="l" t="t" r="r" b="b"/>
                    <a:pathLst>
                      <a:path w="1420431" h="967666">
                        <a:moveTo>
                          <a:pt x="0" y="754602"/>
                        </a:moveTo>
                        <a:cubicBezTo>
                          <a:pt x="14796" y="757561"/>
                          <a:pt x="30652" y="757235"/>
                          <a:pt x="44389" y="763479"/>
                        </a:cubicBezTo>
                        <a:cubicBezTo>
                          <a:pt x="63816" y="772309"/>
                          <a:pt x="79900" y="787153"/>
                          <a:pt x="97655" y="798990"/>
                        </a:cubicBezTo>
                        <a:cubicBezTo>
                          <a:pt x="106533" y="804908"/>
                          <a:pt x="114166" y="813371"/>
                          <a:pt x="124288" y="816745"/>
                        </a:cubicBezTo>
                        <a:lnTo>
                          <a:pt x="150921" y="825623"/>
                        </a:lnTo>
                        <a:cubicBezTo>
                          <a:pt x="211732" y="764812"/>
                          <a:pt x="183294" y="786285"/>
                          <a:pt x="230820" y="754602"/>
                        </a:cubicBezTo>
                        <a:cubicBezTo>
                          <a:pt x="299063" y="800097"/>
                          <a:pt x="263037" y="786604"/>
                          <a:pt x="337352" y="798990"/>
                        </a:cubicBezTo>
                        <a:cubicBezTo>
                          <a:pt x="375710" y="794728"/>
                          <a:pt x="492881" y="776516"/>
                          <a:pt x="523783" y="798990"/>
                        </a:cubicBezTo>
                        <a:cubicBezTo>
                          <a:pt x="540706" y="811298"/>
                          <a:pt x="520918" y="841091"/>
                          <a:pt x="514905" y="861134"/>
                        </a:cubicBezTo>
                        <a:cubicBezTo>
                          <a:pt x="511839" y="871354"/>
                          <a:pt x="503068" y="878889"/>
                          <a:pt x="497150" y="887767"/>
                        </a:cubicBezTo>
                        <a:cubicBezTo>
                          <a:pt x="500109" y="902563"/>
                          <a:pt x="498699" y="918965"/>
                          <a:pt x="506027" y="932155"/>
                        </a:cubicBezTo>
                        <a:cubicBezTo>
                          <a:pt x="514157" y="946788"/>
                          <a:pt x="541538" y="967666"/>
                          <a:pt x="541538" y="967666"/>
                        </a:cubicBezTo>
                        <a:cubicBezTo>
                          <a:pt x="562253" y="964707"/>
                          <a:pt x="584561" y="967287"/>
                          <a:pt x="603682" y="958788"/>
                        </a:cubicBezTo>
                        <a:cubicBezTo>
                          <a:pt x="617150" y="952802"/>
                          <a:pt x="626376" y="917339"/>
                          <a:pt x="630315" y="905522"/>
                        </a:cubicBezTo>
                        <a:cubicBezTo>
                          <a:pt x="633274" y="881848"/>
                          <a:pt x="632337" y="857353"/>
                          <a:pt x="639192" y="834501"/>
                        </a:cubicBezTo>
                        <a:cubicBezTo>
                          <a:pt x="645727" y="812719"/>
                          <a:pt x="677761" y="812067"/>
                          <a:pt x="692459" y="807868"/>
                        </a:cubicBezTo>
                        <a:cubicBezTo>
                          <a:pt x="701457" y="805297"/>
                          <a:pt x="710214" y="801949"/>
                          <a:pt x="719092" y="798990"/>
                        </a:cubicBezTo>
                        <a:cubicBezTo>
                          <a:pt x="727970" y="790112"/>
                          <a:pt x="734496" y="777972"/>
                          <a:pt x="745725" y="772357"/>
                        </a:cubicBezTo>
                        <a:cubicBezTo>
                          <a:pt x="759221" y="765609"/>
                          <a:pt x="775985" y="768777"/>
                          <a:pt x="790113" y="763479"/>
                        </a:cubicBezTo>
                        <a:cubicBezTo>
                          <a:pt x="800103" y="759733"/>
                          <a:pt x="807868" y="751642"/>
                          <a:pt x="816746" y="745724"/>
                        </a:cubicBezTo>
                        <a:cubicBezTo>
                          <a:pt x="815207" y="734949"/>
                          <a:pt x="797377" y="676316"/>
                          <a:pt x="816746" y="656947"/>
                        </a:cubicBezTo>
                        <a:cubicBezTo>
                          <a:pt x="823363" y="650330"/>
                          <a:pt x="834301" y="650340"/>
                          <a:pt x="843379" y="648070"/>
                        </a:cubicBezTo>
                        <a:cubicBezTo>
                          <a:pt x="858018" y="644410"/>
                          <a:pt x="873210" y="643162"/>
                          <a:pt x="887767" y="639192"/>
                        </a:cubicBezTo>
                        <a:cubicBezTo>
                          <a:pt x="905823" y="634268"/>
                          <a:pt x="941033" y="621437"/>
                          <a:pt x="941033" y="621437"/>
                        </a:cubicBezTo>
                        <a:cubicBezTo>
                          <a:pt x="1004910" y="642728"/>
                          <a:pt x="925119" y="616889"/>
                          <a:pt x="1003177" y="639192"/>
                        </a:cubicBezTo>
                        <a:cubicBezTo>
                          <a:pt x="1012175" y="641763"/>
                          <a:pt x="1020932" y="645111"/>
                          <a:pt x="1029810" y="648070"/>
                        </a:cubicBezTo>
                        <a:cubicBezTo>
                          <a:pt x="1074616" y="633134"/>
                          <a:pt x="1042073" y="650038"/>
                          <a:pt x="1074198" y="612559"/>
                        </a:cubicBezTo>
                        <a:cubicBezTo>
                          <a:pt x="1085092" y="599849"/>
                          <a:pt x="1109709" y="577048"/>
                          <a:pt x="1109709" y="577048"/>
                        </a:cubicBezTo>
                        <a:cubicBezTo>
                          <a:pt x="1127209" y="524548"/>
                          <a:pt x="1137794" y="519260"/>
                          <a:pt x="1118587" y="461639"/>
                        </a:cubicBezTo>
                        <a:cubicBezTo>
                          <a:pt x="1114973" y="450796"/>
                          <a:pt x="1080152" y="430097"/>
                          <a:pt x="1074198" y="426128"/>
                        </a:cubicBezTo>
                        <a:lnTo>
                          <a:pt x="1038688" y="372862"/>
                        </a:lnTo>
                        <a:cubicBezTo>
                          <a:pt x="1026855" y="355113"/>
                          <a:pt x="1054536" y="328223"/>
                          <a:pt x="1065321" y="319596"/>
                        </a:cubicBezTo>
                        <a:cubicBezTo>
                          <a:pt x="1073653" y="312931"/>
                          <a:pt x="1083623" y="308506"/>
                          <a:pt x="1091954" y="301841"/>
                        </a:cubicBezTo>
                        <a:cubicBezTo>
                          <a:pt x="1098490" y="296612"/>
                          <a:pt x="1102532" y="288391"/>
                          <a:pt x="1109709" y="284085"/>
                        </a:cubicBezTo>
                        <a:cubicBezTo>
                          <a:pt x="1118809" y="278625"/>
                          <a:pt x="1165216" y="267989"/>
                          <a:pt x="1171853" y="266330"/>
                        </a:cubicBezTo>
                        <a:cubicBezTo>
                          <a:pt x="1180731" y="260411"/>
                          <a:pt x="1188943" y="253346"/>
                          <a:pt x="1198486" y="248574"/>
                        </a:cubicBezTo>
                        <a:cubicBezTo>
                          <a:pt x="1206856" y="244389"/>
                          <a:pt x="1216939" y="244242"/>
                          <a:pt x="1225119" y="239697"/>
                        </a:cubicBezTo>
                        <a:cubicBezTo>
                          <a:pt x="1243773" y="229334"/>
                          <a:pt x="1260630" y="216023"/>
                          <a:pt x="1278385" y="204186"/>
                        </a:cubicBezTo>
                        <a:cubicBezTo>
                          <a:pt x="1288831" y="197222"/>
                          <a:pt x="1295373" y="185590"/>
                          <a:pt x="1305018" y="177553"/>
                        </a:cubicBezTo>
                        <a:cubicBezTo>
                          <a:pt x="1313215" y="170723"/>
                          <a:pt x="1323320" y="166463"/>
                          <a:pt x="1331651" y="159798"/>
                        </a:cubicBezTo>
                        <a:cubicBezTo>
                          <a:pt x="1351724" y="143739"/>
                          <a:pt x="1358780" y="127242"/>
                          <a:pt x="1376039" y="106532"/>
                        </a:cubicBezTo>
                        <a:cubicBezTo>
                          <a:pt x="1418204" y="55933"/>
                          <a:pt x="1367651" y="127989"/>
                          <a:pt x="1411550" y="62143"/>
                        </a:cubicBezTo>
                        <a:cubicBezTo>
                          <a:pt x="1420913" y="5958"/>
                          <a:pt x="1420427" y="26877"/>
                          <a:pt x="1420427" y="0"/>
                        </a:cubicBezTo>
                      </a:path>
                    </a:pathLst>
                  </a:custGeom>
                  <a:noFill/>
                  <a:ln w="15875" cmpd="sng">
                    <a:solidFill>
                      <a:srgbClr val="CCECFF">
                        <a:alpha val="57000"/>
                      </a:srgb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105" name="Группа 155"/>
                  <p:cNvGrpSpPr>
                    <a:grpSpLocks/>
                  </p:cNvGrpSpPr>
                  <p:nvPr/>
                </p:nvGrpSpPr>
                <p:grpSpPr bwMode="auto">
                  <a:xfrm>
                    <a:off x="5166816" y="804030"/>
                    <a:ext cx="3125062" cy="3063705"/>
                    <a:chOff x="1785333" y="1212880"/>
                    <a:chExt cx="3125062" cy="3063705"/>
                  </a:xfrm>
                </p:grpSpPr>
                <p:sp>
                  <p:nvSpPr>
                    <p:cNvPr id="117" name="Полилиния 116"/>
                    <p:cNvSpPr/>
                    <p:nvPr/>
                  </p:nvSpPr>
                  <p:spPr>
                    <a:xfrm>
                      <a:off x="2577393" y="2974549"/>
                      <a:ext cx="2260050" cy="1243622"/>
                    </a:xfrm>
                    <a:custGeom>
                      <a:avLst/>
                      <a:gdLst>
                        <a:gd name="connsiteX0" fmla="*/ 0 w 2645580"/>
                        <a:gd name="connsiteY0" fmla="*/ 1660124 h 1681648"/>
                        <a:gd name="connsiteX1" fmla="*/ 1429305 w 2645580"/>
                        <a:gd name="connsiteY1" fmla="*/ 1651246 h 1681648"/>
                        <a:gd name="connsiteX2" fmla="*/ 2237173 w 2645580"/>
                        <a:gd name="connsiteY2" fmla="*/ 1367161 h 1681648"/>
                        <a:gd name="connsiteX3" fmla="*/ 2547891 w 2645580"/>
                        <a:gd name="connsiteY3" fmla="*/ 976544 h 1681648"/>
                        <a:gd name="connsiteX4" fmla="*/ 2645545 w 2645580"/>
                        <a:gd name="connsiteY4" fmla="*/ 523782 h 1681648"/>
                        <a:gd name="connsiteX5" fmla="*/ 2556769 w 2645580"/>
                        <a:gd name="connsiteY5" fmla="*/ 0 h 16816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645580" h="1681648">
                          <a:moveTo>
                            <a:pt x="0" y="1660124"/>
                          </a:moveTo>
                          <a:cubicBezTo>
                            <a:pt x="528221" y="1680098"/>
                            <a:pt x="1056443" y="1700073"/>
                            <a:pt x="1429305" y="1651246"/>
                          </a:cubicBezTo>
                          <a:cubicBezTo>
                            <a:pt x="1802167" y="1602419"/>
                            <a:pt x="2050742" y="1479611"/>
                            <a:pt x="2237173" y="1367161"/>
                          </a:cubicBezTo>
                          <a:cubicBezTo>
                            <a:pt x="2423604" y="1254711"/>
                            <a:pt x="2479829" y="1117107"/>
                            <a:pt x="2547891" y="976544"/>
                          </a:cubicBezTo>
                          <a:cubicBezTo>
                            <a:pt x="2615953" y="835981"/>
                            <a:pt x="2644065" y="686539"/>
                            <a:pt x="2645545" y="523782"/>
                          </a:cubicBezTo>
                          <a:cubicBezTo>
                            <a:pt x="2647025" y="361025"/>
                            <a:pt x="2601897" y="180512"/>
                            <a:pt x="2556769" y="0"/>
                          </a:cubicBezTo>
                        </a:path>
                      </a:pathLst>
                    </a:custGeom>
                    <a:noFill/>
                    <a:ln w="76200" cmpd="dbl">
                      <a:solidFill>
                        <a:srgbClr val="E4561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8" name="Полилиния 117"/>
                    <p:cNvSpPr/>
                    <p:nvPr/>
                  </p:nvSpPr>
                  <p:spPr>
                    <a:xfrm>
                      <a:off x="4682604" y="1707869"/>
                      <a:ext cx="227791" cy="1132941"/>
                    </a:xfrm>
                    <a:custGeom>
                      <a:avLst/>
                      <a:gdLst>
                        <a:gd name="connsiteX0" fmla="*/ 63561 w 423592"/>
                        <a:gd name="connsiteY0" fmla="*/ 1571348 h 1571348"/>
                        <a:gd name="connsiteX1" fmla="*/ 19172 w 423592"/>
                        <a:gd name="connsiteY1" fmla="*/ 1207363 h 1571348"/>
                        <a:gd name="connsiteX2" fmla="*/ 338768 w 423592"/>
                        <a:gd name="connsiteY2" fmla="*/ 878889 h 1571348"/>
                        <a:gd name="connsiteX3" fmla="*/ 418667 w 423592"/>
                        <a:gd name="connsiteY3" fmla="*/ 612559 h 1571348"/>
                        <a:gd name="connsiteX4" fmla="*/ 232236 w 423592"/>
                        <a:gd name="connsiteY4" fmla="*/ 0 h 1571348"/>
                        <a:gd name="connsiteX0" fmla="*/ 90257 w 412940"/>
                        <a:gd name="connsiteY0" fmla="*/ 1571348 h 1571348"/>
                        <a:gd name="connsiteX1" fmla="*/ 45868 w 412940"/>
                        <a:gd name="connsiteY1" fmla="*/ 1207363 h 1571348"/>
                        <a:gd name="connsiteX2" fmla="*/ 365464 w 412940"/>
                        <a:gd name="connsiteY2" fmla="*/ 878889 h 1571348"/>
                        <a:gd name="connsiteX3" fmla="*/ 330722 w 412940"/>
                        <a:gd name="connsiteY3" fmla="*/ 612560 h 1571348"/>
                        <a:gd name="connsiteX4" fmla="*/ 258932 w 412940"/>
                        <a:gd name="connsiteY4" fmla="*/ 0 h 1571348"/>
                        <a:gd name="connsiteX0" fmla="*/ 71150 w 324162"/>
                        <a:gd name="connsiteY0" fmla="*/ 1571348 h 1571348"/>
                        <a:gd name="connsiteX1" fmla="*/ 26761 w 324162"/>
                        <a:gd name="connsiteY1" fmla="*/ 1207363 h 1571348"/>
                        <a:gd name="connsiteX2" fmla="*/ 231715 w 324162"/>
                        <a:gd name="connsiteY2" fmla="*/ 878890 h 1571348"/>
                        <a:gd name="connsiteX3" fmla="*/ 311615 w 324162"/>
                        <a:gd name="connsiteY3" fmla="*/ 612560 h 1571348"/>
                        <a:gd name="connsiteX4" fmla="*/ 239825 w 324162"/>
                        <a:gd name="connsiteY4" fmla="*/ 0 h 1571348"/>
                        <a:gd name="connsiteX0" fmla="*/ 71150 w 324164"/>
                        <a:gd name="connsiteY0" fmla="*/ 1571348 h 1571348"/>
                        <a:gd name="connsiteX1" fmla="*/ 26761 w 324164"/>
                        <a:gd name="connsiteY1" fmla="*/ 1207363 h 1571348"/>
                        <a:gd name="connsiteX2" fmla="*/ 231716 w 324164"/>
                        <a:gd name="connsiteY2" fmla="*/ 738246 h 1571348"/>
                        <a:gd name="connsiteX3" fmla="*/ 311615 w 324164"/>
                        <a:gd name="connsiteY3" fmla="*/ 612560 h 1571348"/>
                        <a:gd name="connsiteX4" fmla="*/ 239825 w 324164"/>
                        <a:gd name="connsiteY4" fmla="*/ 0 h 1571348"/>
                        <a:gd name="connsiteX0" fmla="*/ 71150 w 324162"/>
                        <a:gd name="connsiteY0" fmla="*/ 1571348 h 1571348"/>
                        <a:gd name="connsiteX1" fmla="*/ 26761 w 324162"/>
                        <a:gd name="connsiteY1" fmla="*/ 1207363 h 1571348"/>
                        <a:gd name="connsiteX2" fmla="*/ 231716 w 324162"/>
                        <a:gd name="connsiteY2" fmla="*/ 738246 h 1571348"/>
                        <a:gd name="connsiteX3" fmla="*/ 311616 w 324162"/>
                        <a:gd name="connsiteY3" fmla="*/ 331320 h 1571348"/>
                        <a:gd name="connsiteX4" fmla="*/ 239825 w 324162"/>
                        <a:gd name="connsiteY4" fmla="*/ 0 h 15713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4162" h="1571348">
                          <a:moveTo>
                            <a:pt x="71150" y="1571348"/>
                          </a:moveTo>
                          <a:cubicBezTo>
                            <a:pt x="26021" y="1447060"/>
                            <a:pt x="0" y="1346213"/>
                            <a:pt x="26761" y="1207363"/>
                          </a:cubicBezTo>
                          <a:cubicBezTo>
                            <a:pt x="53522" y="1068513"/>
                            <a:pt x="184240" y="884253"/>
                            <a:pt x="231716" y="738246"/>
                          </a:cubicBezTo>
                          <a:cubicBezTo>
                            <a:pt x="279192" y="592239"/>
                            <a:pt x="310265" y="454361"/>
                            <a:pt x="311616" y="331320"/>
                          </a:cubicBezTo>
                          <a:cubicBezTo>
                            <a:pt x="312968" y="208279"/>
                            <a:pt x="324163" y="233039"/>
                            <a:pt x="239825" y="0"/>
                          </a:cubicBezTo>
                        </a:path>
                      </a:pathLst>
                    </a:custGeom>
                    <a:noFill/>
                    <a:ln w="76200" cmpd="dbl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19" name="Полилиния 118"/>
                    <p:cNvSpPr/>
                    <p:nvPr/>
                  </p:nvSpPr>
                  <p:spPr>
                    <a:xfrm>
                      <a:off x="2909402" y="1212880"/>
                      <a:ext cx="1945906" cy="496527"/>
                    </a:xfrm>
                    <a:custGeom>
                      <a:avLst/>
                      <a:gdLst>
                        <a:gd name="connsiteX0" fmla="*/ 2486750 w 2486750"/>
                        <a:gd name="connsiteY0" fmla="*/ 711907 h 711907"/>
                        <a:gd name="connsiteX1" fmla="*/ 2229298 w 2486750"/>
                        <a:gd name="connsiteY1" fmla="*/ 347922 h 711907"/>
                        <a:gd name="connsiteX2" fmla="*/ 2229298 w 2486750"/>
                        <a:gd name="connsiteY2" fmla="*/ 347922 h 711907"/>
                        <a:gd name="connsiteX3" fmla="*/ 1785414 w 2486750"/>
                        <a:gd name="connsiteY3" fmla="*/ 37204 h 711907"/>
                        <a:gd name="connsiteX4" fmla="*/ 569173 w 2486750"/>
                        <a:gd name="connsiteY4" fmla="*/ 10571 h 711907"/>
                        <a:gd name="connsiteX5" fmla="*/ 36513 w 2486750"/>
                        <a:gd name="connsiteY5" fmla="*/ 81592 h 711907"/>
                        <a:gd name="connsiteX6" fmla="*/ 89779 w 2486750"/>
                        <a:gd name="connsiteY6" fmla="*/ 81592 h 7119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486750" h="711907">
                          <a:moveTo>
                            <a:pt x="2486750" y="711907"/>
                          </a:moveTo>
                          <a:lnTo>
                            <a:pt x="2229298" y="347922"/>
                          </a:lnTo>
                          <a:lnTo>
                            <a:pt x="2229298" y="347922"/>
                          </a:lnTo>
                          <a:cubicBezTo>
                            <a:pt x="2155317" y="296136"/>
                            <a:pt x="2062101" y="93429"/>
                            <a:pt x="1785414" y="37204"/>
                          </a:cubicBezTo>
                          <a:cubicBezTo>
                            <a:pt x="1508726" y="-19021"/>
                            <a:pt x="860656" y="3173"/>
                            <a:pt x="569173" y="10571"/>
                          </a:cubicBezTo>
                          <a:cubicBezTo>
                            <a:pt x="277690" y="17969"/>
                            <a:pt x="116412" y="69755"/>
                            <a:pt x="36513" y="81592"/>
                          </a:cubicBezTo>
                          <a:cubicBezTo>
                            <a:pt x="-43386" y="93429"/>
                            <a:pt x="23196" y="87510"/>
                            <a:pt x="89779" y="81592"/>
                          </a:cubicBezTo>
                        </a:path>
                      </a:pathLst>
                    </a:custGeom>
                    <a:noFill/>
                    <a:ln w="76200" cmpd="dbl">
                      <a:solidFill>
                        <a:srgbClr val="E4561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0" name="Полилиния 119"/>
                    <p:cNvSpPr/>
                    <p:nvPr/>
                  </p:nvSpPr>
                  <p:spPr>
                    <a:xfrm>
                      <a:off x="1785333" y="1272833"/>
                      <a:ext cx="1036228" cy="2725513"/>
                    </a:xfrm>
                    <a:custGeom>
                      <a:avLst/>
                      <a:gdLst>
                        <a:gd name="connsiteX0" fmla="*/ 843669 w 843669"/>
                        <a:gd name="connsiteY0" fmla="*/ 0 h 3027286"/>
                        <a:gd name="connsiteX1" fmla="*/ 577338 w 843669"/>
                        <a:gd name="connsiteY1" fmla="*/ 133165 h 3027286"/>
                        <a:gd name="connsiteX2" fmla="*/ 222232 w 843669"/>
                        <a:gd name="connsiteY2" fmla="*/ 417251 h 3027286"/>
                        <a:gd name="connsiteX3" fmla="*/ 18045 w 843669"/>
                        <a:gd name="connsiteY3" fmla="*/ 807868 h 3027286"/>
                        <a:gd name="connsiteX4" fmla="*/ 9168 w 843669"/>
                        <a:gd name="connsiteY4" fmla="*/ 1162975 h 3027286"/>
                        <a:gd name="connsiteX5" fmla="*/ 9168 w 843669"/>
                        <a:gd name="connsiteY5" fmla="*/ 1429305 h 3027286"/>
                        <a:gd name="connsiteX6" fmla="*/ 71311 w 843669"/>
                        <a:gd name="connsiteY6" fmla="*/ 1660125 h 3027286"/>
                        <a:gd name="connsiteX7" fmla="*/ 18045 w 843669"/>
                        <a:gd name="connsiteY7" fmla="*/ 1882066 h 3027286"/>
                        <a:gd name="connsiteX8" fmla="*/ 124577 w 843669"/>
                        <a:gd name="connsiteY8" fmla="*/ 2237173 h 3027286"/>
                        <a:gd name="connsiteX9" fmla="*/ 382030 w 843669"/>
                        <a:gd name="connsiteY9" fmla="*/ 2840855 h 3027286"/>
                        <a:gd name="connsiteX10" fmla="*/ 586216 w 843669"/>
                        <a:gd name="connsiteY10" fmla="*/ 3027286 h 3027286"/>
                        <a:gd name="connsiteX0" fmla="*/ 861135 w 861135"/>
                        <a:gd name="connsiteY0" fmla="*/ 0 h 3314783"/>
                        <a:gd name="connsiteX1" fmla="*/ 594804 w 861135"/>
                        <a:gd name="connsiteY1" fmla="*/ 133165 h 3314783"/>
                        <a:gd name="connsiteX2" fmla="*/ 239698 w 861135"/>
                        <a:gd name="connsiteY2" fmla="*/ 417251 h 3314783"/>
                        <a:gd name="connsiteX3" fmla="*/ 35511 w 861135"/>
                        <a:gd name="connsiteY3" fmla="*/ 807868 h 3314783"/>
                        <a:gd name="connsiteX4" fmla="*/ 26634 w 861135"/>
                        <a:gd name="connsiteY4" fmla="*/ 1162975 h 3314783"/>
                        <a:gd name="connsiteX5" fmla="*/ 26634 w 861135"/>
                        <a:gd name="connsiteY5" fmla="*/ 1429305 h 3314783"/>
                        <a:gd name="connsiteX6" fmla="*/ 88777 w 861135"/>
                        <a:gd name="connsiteY6" fmla="*/ 1660125 h 3314783"/>
                        <a:gd name="connsiteX7" fmla="*/ 35511 w 861135"/>
                        <a:gd name="connsiteY7" fmla="*/ 1882066 h 3314783"/>
                        <a:gd name="connsiteX8" fmla="*/ 142043 w 861135"/>
                        <a:gd name="connsiteY8" fmla="*/ 2237173 h 3314783"/>
                        <a:gd name="connsiteX9" fmla="*/ 399496 w 861135"/>
                        <a:gd name="connsiteY9" fmla="*/ 2840855 h 3314783"/>
                        <a:gd name="connsiteX10" fmla="*/ 603682 w 861135"/>
                        <a:gd name="connsiteY10" fmla="*/ 3314783 h 3314783"/>
                        <a:gd name="connsiteX0" fmla="*/ 861135 w 861135"/>
                        <a:gd name="connsiteY0" fmla="*/ 0 h 3314783"/>
                        <a:gd name="connsiteX1" fmla="*/ 594804 w 861135"/>
                        <a:gd name="connsiteY1" fmla="*/ 133165 h 3314783"/>
                        <a:gd name="connsiteX2" fmla="*/ 239698 w 861135"/>
                        <a:gd name="connsiteY2" fmla="*/ 417251 h 3314783"/>
                        <a:gd name="connsiteX3" fmla="*/ 35511 w 861135"/>
                        <a:gd name="connsiteY3" fmla="*/ 807868 h 3314783"/>
                        <a:gd name="connsiteX4" fmla="*/ 26634 w 861135"/>
                        <a:gd name="connsiteY4" fmla="*/ 1162975 h 3314783"/>
                        <a:gd name="connsiteX5" fmla="*/ 26634 w 861135"/>
                        <a:gd name="connsiteY5" fmla="*/ 1429305 h 3314783"/>
                        <a:gd name="connsiteX6" fmla="*/ 88777 w 861135"/>
                        <a:gd name="connsiteY6" fmla="*/ 1660125 h 3314783"/>
                        <a:gd name="connsiteX7" fmla="*/ 35511 w 861135"/>
                        <a:gd name="connsiteY7" fmla="*/ 1882066 h 3314783"/>
                        <a:gd name="connsiteX8" fmla="*/ 142043 w 861135"/>
                        <a:gd name="connsiteY8" fmla="*/ 2237173 h 3314783"/>
                        <a:gd name="connsiteX9" fmla="*/ 399496 w 861135"/>
                        <a:gd name="connsiteY9" fmla="*/ 2840855 h 3314783"/>
                        <a:gd name="connsiteX10" fmla="*/ 405110 w 861135"/>
                        <a:gd name="connsiteY10" fmla="*/ 3056546 h 3314783"/>
                        <a:gd name="connsiteX11" fmla="*/ 603682 w 861135"/>
                        <a:gd name="connsiteY11" fmla="*/ 3314783 h 3314783"/>
                        <a:gd name="connsiteX0" fmla="*/ 861135 w 861135"/>
                        <a:gd name="connsiteY0" fmla="*/ 0 h 3314783"/>
                        <a:gd name="connsiteX1" fmla="*/ 594804 w 861135"/>
                        <a:gd name="connsiteY1" fmla="*/ 133165 h 3314783"/>
                        <a:gd name="connsiteX2" fmla="*/ 239698 w 861135"/>
                        <a:gd name="connsiteY2" fmla="*/ 417251 h 3314783"/>
                        <a:gd name="connsiteX3" fmla="*/ 35511 w 861135"/>
                        <a:gd name="connsiteY3" fmla="*/ 807868 h 3314783"/>
                        <a:gd name="connsiteX4" fmla="*/ 26634 w 861135"/>
                        <a:gd name="connsiteY4" fmla="*/ 1162975 h 3314783"/>
                        <a:gd name="connsiteX5" fmla="*/ 26634 w 861135"/>
                        <a:gd name="connsiteY5" fmla="*/ 1429305 h 3314783"/>
                        <a:gd name="connsiteX6" fmla="*/ 88777 w 861135"/>
                        <a:gd name="connsiteY6" fmla="*/ 1660125 h 3314783"/>
                        <a:gd name="connsiteX7" fmla="*/ 35511 w 861135"/>
                        <a:gd name="connsiteY7" fmla="*/ 1882066 h 3314783"/>
                        <a:gd name="connsiteX8" fmla="*/ 142043 w 861135"/>
                        <a:gd name="connsiteY8" fmla="*/ 2237173 h 3314783"/>
                        <a:gd name="connsiteX9" fmla="*/ 284190 w 861135"/>
                        <a:gd name="connsiteY9" fmla="*/ 2840855 h 3314783"/>
                        <a:gd name="connsiteX10" fmla="*/ 405110 w 861135"/>
                        <a:gd name="connsiteY10" fmla="*/ 3056546 h 3314783"/>
                        <a:gd name="connsiteX11" fmla="*/ 603682 w 861135"/>
                        <a:gd name="connsiteY11" fmla="*/ 3314783 h 33147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861135" h="3314783">
                          <a:moveTo>
                            <a:pt x="861135" y="0"/>
                          </a:moveTo>
                          <a:cubicBezTo>
                            <a:pt x="779756" y="31811"/>
                            <a:pt x="698377" y="63623"/>
                            <a:pt x="594804" y="133165"/>
                          </a:cubicBezTo>
                          <a:cubicBezTo>
                            <a:pt x="491231" y="202707"/>
                            <a:pt x="332914" y="304800"/>
                            <a:pt x="239698" y="417251"/>
                          </a:cubicBezTo>
                          <a:cubicBezTo>
                            <a:pt x="146482" y="529702"/>
                            <a:pt x="71022" y="683581"/>
                            <a:pt x="35511" y="807868"/>
                          </a:cubicBezTo>
                          <a:cubicBezTo>
                            <a:pt x="0" y="932155"/>
                            <a:pt x="28113" y="1059402"/>
                            <a:pt x="26634" y="1162975"/>
                          </a:cubicBezTo>
                          <a:cubicBezTo>
                            <a:pt x="25155" y="1266548"/>
                            <a:pt x="16277" y="1346447"/>
                            <a:pt x="26634" y="1429305"/>
                          </a:cubicBezTo>
                          <a:cubicBezTo>
                            <a:pt x="36991" y="1512163"/>
                            <a:pt x="87298" y="1584665"/>
                            <a:pt x="88777" y="1660125"/>
                          </a:cubicBezTo>
                          <a:cubicBezTo>
                            <a:pt x="90256" y="1735585"/>
                            <a:pt x="26633" y="1785891"/>
                            <a:pt x="35511" y="1882066"/>
                          </a:cubicBezTo>
                          <a:cubicBezTo>
                            <a:pt x="44389" y="1978241"/>
                            <a:pt x="100597" y="2077375"/>
                            <a:pt x="142043" y="2237173"/>
                          </a:cubicBezTo>
                          <a:cubicBezTo>
                            <a:pt x="183489" y="2396971"/>
                            <a:pt x="240346" y="2704293"/>
                            <a:pt x="284190" y="2840855"/>
                          </a:cubicBezTo>
                          <a:cubicBezTo>
                            <a:pt x="328035" y="2977417"/>
                            <a:pt x="351861" y="2977558"/>
                            <a:pt x="405110" y="3056546"/>
                          </a:cubicBezTo>
                          <a:cubicBezTo>
                            <a:pt x="458359" y="3135534"/>
                            <a:pt x="570587" y="3239801"/>
                            <a:pt x="603682" y="3314783"/>
                          </a:cubicBezTo>
                        </a:path>
                      </a:pathLst>
                    </a:custGeom>
                    <a:noFill/>
                    <a:ln w="76200" cmpd="dbl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21" name="Овал 120"/>
                    <p:cNvSpPr/>
                    <p:nvPr/>
                  </p:nvSpPr>
                  <p:spPr bwMode="auto">
                    <a:xfrm>
                      <a:off x="2474663" y="4098266"/>
                      <a:ext cx="166749" cy="178319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rgbClr val="E1561C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83101" tIns="41550" rIns="83101" bIns="41550"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06" name="TextBox 1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69356" y="3385799"/>
                    <a:ext cx="624427" cy="2730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Юськи</a:t>
                    </a:r>
                  </a:p>
                </p:txBody>
              </p:sp>
              <p:sp>
                <p:nvSpPr>
                  <p:cNvPr id="107" name="TextBox 1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42636" y="3861126"/>
                    <a:ext cx="555574" cy="2730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Кены</a:t>
                    </a:r>
                  </a:p>
                </p:txBody>
              </p:sp>
              <p:sp>
                <p:nvSpPr>
                  <p:cNvPr id="108" name="TextBox 1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96261" y="850697"/>
                    <a:ext cx="1183327" cy="4437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Старое Михайловское</a:t>
                    </a:r>
                  </a:p>
                </p:txBody>
              </p:sp>
              <p:sp>
                <p:nvSpPr>
                  <p:cNvPr id="109" name="Text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793780" y="1009141"/>
                    <a:ext cx="858588" cy="2730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Вожойка</a:t>
                    </a:r>
                  </a:p>
                </p:txBody>
              </p:sp>
              <p:sp>
                <p:nvSpPr>
                  <p:cNvPr id="110" name="Text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47405" y="2435134"/>
                    <a:ext cx="861577" cy="2730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Пирогово</a:t>
                    </a:r>
                  </a:p>
                </p:txBody>
              </p:sp>
              <p:sp>
                <p:nvSpPr>
                  <p:cNvPr id="111" name="TextBox 1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559623" y="3148133"/>
                    <a:ext cx="726493" cy="27304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r>
                      <a:rPr lang="ru-RU" sz="1000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Лудзя</a:t>
                    </a:r>
                  </a:p>
                </p:txBody>
              </p:sp>
              <p:sp>
                <p:nvSpPr>
                  <p:cNvPr id="112" name="TextBox 1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01035" y="4336461"/>
                    <a:ext cx="852876" cy="324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300" b="1" i="1" u="sng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Казань</a:t>
                    </a:r>
                  </a:p>
                </p:txBody>
              </p:sp>
              <p:sp>
                <p:nvSpPr>
                  <p:cNvPr id="113" name="TextBox 1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35389" y="3861130"/>
                    <a:ext cx="1534987" cy="76795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300" b="1" i="1" u="sng" dirty="0" smtClean="0">
                        <a:latin typeface="Calibri" pitchFamily="34" charset="0"/>
                        <a:cs typeface="Tahoma" pitchFamily="34" charset="0"/>
                      </a:rPr>
                      <a:t>Сарапул</a:t>
                    </a:r>
                  </a:p>
                  <a:p>
                    <a:r>
                      <a:rPr lang="ru-RU" sz="1300" b="1" i="1" u="sng" dirty="0" smtClean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Уфа</a:t>
                    </a:r>
                    <a:endParaRPr lang="ru-RU" sz="1300" b="1" i="1" u="sng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endParaRPr>
                  </a:p>
                  <a:p>
                    <a:r>
                      <a:rPr lang="ru-RU" sz="1300" b="1" i="1" u="sng" dirty="0" smtClean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Екатеринбург</a:t>
                    </a:r>
                  </a:p>
                </p:txBody>
              </p:sp>
              <p:sp>
                <p:nvSpPr>
                  <p:cNvPr id="114" name="TextBox 1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25657" y="375370"/>
                    <a:ext cx="853101" cy="32424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300" b="1" i="1" u="sng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Пермь</a:t>
                    </a:r>
                  </a:p>
                </p:txBody>
              </p:sp>
              <p:sp>
                <p:nvSpPr>
                  <p:cNvPr id="115" name="TextBox 16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3249" y="375370"/>
                    <a:ext cx="853101" cy="54609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300" b="1" i="1" u="sng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Киров,</a:t>
                    </a:r>
                  </a:p>
                  <a:p>
                    <a:r>
                      <a:rPr lang="ru-RU" sz="1300" b="1" i="1" u="sng" dirty="0">
                        <a:solidFill>
                          <a:schemeClr val="tx1"/>
                        </a:solidFill>
                        <a:latin typeface="Calibri" pitchFamily="34" charset="0"/>
                        <a:cs typeface="Tahoma" pitchFamily="34" charset="0"/>
                      </a:rPr>
                      <a:t>Пермь</a:t>
                    </a:r>
                  </a:p>
                </p:txBody>
              </p:sp>
              <p:sp>
                <p:nvSpPr>
                  <p:cNvPr id="116" name="TextBox 16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62101" y="1722133"/>
                    <a:ext cx="1208239" cy="3413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ru-RU" sz="1400" b="1" dirty="0">
                        <a:solidFill>
                          <a:schemeClr val="tx1"/>
                        </a:solidFill>
                        <a:latin typeface="Tahoma" pitchFamily="34" charset="0"/>
                        <a:cs typeface="Tahoma" pitchFamily="34" charset="0"/>
                      </a:rPr>
                      <a:t>Ижевск</a:t>
                    </a:r>
                  </a:p>
                </p:txBody>
              </p:sp>
            </p:grpSp>
            <p:sp>
              <p:nvSpPr>
                <p:cNvPr id="98" name="TextBox 148"/>
                <p:cNvSpPr txBox="1">
                  <a:spLocks noChangeArrowheads="1"/>
                </p:cNvSpPr>
                <p:nvPr/>
              </p:nvSpPr>
              <p:spPr bwMode="auto">
                <a:xfrm rot="17295835">
                  <a:off x="7755237" y="1856601"/>
                  <a:ext cx="823524" cy="2771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000" b="1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13,9 км</a:t>
                  </a:r>
                </a:p>
              </p:txBody>
            </p:sp>
            <p:sp>
              <p:nvSpPr>
                <p:cNvPr id="99" name="Овал 98"/>
                <p:cNvSpPr/>
                <p:nvPr/>
              </p:nvSpPr>
              <p:spPr bwMode="auto">
                <a:xfrm>
                  <a:off x="8374007" y="1406269"/>
                  <a:ext cx="170260" cy="161707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E156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84" name="Группа 133"/>
              <p:cNvGrpSpPr>
                <a:grpSpLocks/>
              </p:cNvGrpSpPr>
              <p:nvPr/>
            </p:nvGrpSpPr>
            <p:grpSpPr bwMode="auto">
              <a:xfrm>
                <a:off x="5653835" y="556633"/>
                <a:ext cx="2910998" cy="2538599"/>
                <a:chOff x="5321608" y="793181"/>
                <a:chExt cx="3381555" cy="3264966"/>
              </a:xfrm>
            </p:grpSpPr>
            <p:sp>
              <p:nvSpPr>
                <p:cNvPr id="85" name="TextBox 134"/>
                <p:cNvSpPr txBox="1">
                  <a:spLocks noChangeArrowheads="1"/>
                </p:cNvSpPr>
                <p:nvPr/>
              </p:nvSpPr>
              <p:spPr bwMode="auto">
                <a:xfrm>
                  <a:off x="6671325" y="793181"/>
                  <a:ext cx="1008113" cy="24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tx1"/>
                      </a:solidFill>
                      <a:latin typeface="Calibri" pitchFamily="34" charset="0"/>
                    </a:rPr>
                    <a:t>II</a:t>
                  </a:r>
                  <a:r>
                    <a:rPr lang="ru-RU" sz="1000" b="1" dirty="0">
                      <a:solidFill>
                        <a:schemeClr val="tx1"/>
                      </a:solidFill>
                      <a:latin typeface="Calibri" pitchFamily="34" charset="0"/>
                    </a:rPr>
                    <a:t> участок</a:t>
                  </a:r>
                </a:p>
              </p:txBody>
            </p:sp>
            <p:sp>
              <p:nvSpPr>
                <p:cNvPr id="86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6471939" y="3428008"/>
                  <a:ext cx="1233933" cy="24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 b="1" dirty="0">
                      <a:solidFill>
                        <a:schemeClr val="tx1"/>
                      </a:solidFill>
                      <a:latin typeface="Calibri" pitchFamily="34" charset="0"/>
                    </a:rPr>
                    <a:t>III</a:t>
                  </a:r>
                  <a:r>
                    <a:rPr lang="ru-RU" sz="1000" b="1" dirty="0">
                      <a:solidFill>
                        <a:schemeClr val="tx1"/>
                      </a:solidFill>
                      <a:latin typeface="Calibri" pitchFamily="34" charset="0"/>
                    </a:rPr>
                    <a:t> участок</a:t>
                  </a:r>
                </a:p>
              </p:txBody>
            </p:sp>
            <p:sp>
              <p:nvSpPr>
                <p:cNvPr id="87" name="TextBox 136"/>
                <p:cNvSpPr txBox="1">
                  <a:spLocks noChangeArrowheads="1"/>
                </p:cNvSpPr>
                <p:nvPr/>
              </p:nvSpPr>
              <p:spPr bwMode="auto">
                <a:xfrm>
                  <a:off x="6430087" y="3810535"/>
                  <a:ext cx="793876" cy="24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000" b="1" dirty="0" smtClean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12,3 км</a:t>
                  </a:r>
                  <a:endParaRPr lang="ru-RU" sz="1000" b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88" name="TextBox 137"/>
                <p:cNvSpPr txBox="1">
                  <a:spLocks noChangeArrowheads="1"/>
                </p:cNvSpPr>
                <p:nvPr/>
              </p:nvSpPr>
              <p:spPr bwMode="auto">
                <a:xfrm rot="19323380">
                  <a:off x="8055091" y="3459478"/>
                  <a:ext cx="648072" cy="24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000" b="1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20 км</a:t>
                  </a:r>
                </a:p>
              </p:txBody>
            </p:sp>
            <p:sp>
              <p:nvSpPr>
                <p:cNvPr id="89" name="TextBox 138"/>
                <p:cNvSpPr txBox="1">
                  <a:spLocks noChangeArrowheads="1"/>
                </p:cNvSpPr>
                <p:nvPr/>
              </p:nvSpPr>
              <p:spPr bwMode="auto">
                <a:xfrm>
                  <a:off x="7475476" y="793195"/>
                  <a:ext cx="648073" cy="2476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000" b="1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30 км</a:t>
                  </a:r>
                </a:p>
              </p:txBody>
            </p:sp>
            <p:sp>
              <p:nvSpPr>
                <p:cNvPr id="90" name="TextBox 139"/>
                <p:cNvSpPr txBox="1">
                  <a:spLocks noChangeArrowheads="1"/>
                </p:cNvSpPr>
                <p:nvPr/>
              </p:nvSpPr>
              <p:spPr bwMode="auto">
                <a:xfrm>
                  <a:off x="7655266" y="1357408"/>
                  <a:ext cx="795783" cy="24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ru-RU" sz="1000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Италмас</a:t>
                  </a:r>
                </a:p>
              </p:txBody>
            </p:sp>
            <p:sp>
              <p:nvSpPr>
                <p:cNvPr id="91" name="TextBox 140"/>
                <p:cNvSpPr txBox="1">
                  <a:spLocks noChangeArrowheads="1"/>
                </p:cNvSpPr>
                <p:nvPr/>
              </p:nvSpPr>
              <p:spPr bwMode="auto">
                <a:xfrm>
                  <a:off x="7395056" y="2445532"/>
                  <a:ext cx="1021246" cy="24761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ru-RU" sz="1000" dirty="0">
                      <a:solidFill>
                        <a:schemeClr val="tx1"/>
                      </a:solidFill>
                      <a:latin typeface="Calibri" pitchFamily="34" charset="0"/>
                      <a:cs typeface="Tahoma" pitchFamily="34" charset="0"/>
                    </a:rPr>
                    <a:t>Завьялово</a:t>
                  </a:r>
                </a:p>
              </p:txBody>
            </p:sp>
            <p:sp>
              <p:nvSpPr>
                <p:cNvPr id="92" name="Овал 91"/>
                <p:cNvSpPr/>
                <p:nvPr/>
              </p:nvSpPr>
              <p:spPr bwMode="auto">
                <a:xfrm>
                  <a:off x="5944359" y="3447126"/>
                  <a:ext cx="171793" cy="160313"/>
                </a:xfrm>
                <a:prstGeom prst="ellips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3" name="Овал 92"/>
                <p:cNvSpPr/>
                <p:nvPr/>
              </p:nvSpPr>
              <p:spPr bwMode="auto">
                <a:xfrm>
                  <a:off x="5321608" y="2603741"/>
                  <a:ext cx="171793" cy="161707"/>
                </a:xfrm>
                <a:prstGeom prst="ellips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Овал 93"/>
                <p:cNvSpPr/>
                <p:nvPr/>
              </p:nvSpPr>
              <p:spPr bwMode="auto">
                <a:xfrm>
                  <a:off x="6338564" y="1021520"/>
                  <a:ext cx="171793" cy="161707"/>
                </a:xfrm>
                <a:prstGeom prst="ellipse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Овал 94"/>
                <p:cNvSpPr/>
                <p:nvPr/>
              </p:nvSpPr>
              <p:spPr bwMode="auto">
                <a:xfrm>
                  <a:off x="7395399" y="3631138"/>
                  <a:ext cx="171793" cy="16031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E156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Овал 95"/>
                <p:cNvSpPr/>
                <p:nvPr/>
              </p:nvSpPr>
              <p:spPr bwMode="auto">
                <a:xfrm>
                  <a:off x="8271238" y="2489431"/>
                  <a:ext cx="171793" cy="160313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E156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83101" tIns="41550" rIns="83101" bIns="41550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2" name="TextBox 125"/>
            <p:cNvSpPr txBox="1">
              <a:spLocks noChangeArrowheads="1"/>
            </p:cNvSpPr>
            <p:nvPr/>
          </p:nvSpPr>
          <p:spPr bwMode="auto">
            <a:xfrm rot="19561529">
              <a:off x="7639613" y="2401157"/>
              <a:ext cx="867829" cy="192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 b="1" dirty="0">
                  <a:solidFill>
                    <a:schemeClr val="tx1"/>
                  </a:solidFill>
                  <a:latin typeface="Calibri" pitchFamily="34" charset="0"/>
                </a:rPr>
                <a:t>I</a:t>
              </a:r>
              <a:r>
                <a:rPr lang="ru-RU" sz="1000" b="1" dirty="0">
                  <a:solidFill>
                    <a:schemeClr val="tx1"/>
                  </a:solidFill>
                  <a:latin typeface="Calibri" pitchFamily="34" charset="0"/>
                </a:rPr>
                <a:t> участок</a:t>
              </a:r>
            </a:p>
          </p:txBody>
        </p:sp>
      </p:grpSp>
      <p:grpSp>
        <p:nvGrpSpPr>
          <p:cNvPr id="122" name="Группа 172"/>
          <p:cNvGrpSpPr>
            <a:grpSpLocks/>
          </p:cNvGrpSpPr>
          <p:nvPr/>
        </p:nvGrpSpPr>
        <p:grpSpPr bwMode="auto">
          <a:xfrm>
            <a:off x="2143108" y="4286260"/>
            <a:ext cx="4572064" cy="842321"/>
            <a:chOff x="5434241" y="4015370"/>
            <a:chExt cx="3602255" cy="819477"/>
          </a:xfrm>
        </p:grpSpPr>
        <p:grpSp>
          <p:nvGrpSpPr>
            <p:cNvPr id="123" name="Группа 14"/>
            <p:cNvGrpSpPr>
              <a:grpSpLocks/>
            </p:cNvGrpSpPr>
            <p:nvPr/>
          </p:nvGrpSpPr>
          <p:grpSpPr bwMode="auto">
            <a:xfrm>
              <a:off x="5434241" y="4015370"/>
              <a:ext cx="3602255" cy="819477"/>
              <a:chOff x="5612048" y="3941728"/>
              <a:chExt cx="3602255" cy="819477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5612048" y="3941728"/>
                <a:ext cx="3602255" cy="819477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  <a:prstDash val="lgDash"/>
              </a:ln>
            </p:spPr>
            <p:txBody>
              <a:bodyPr>
                <a:spAutoFit/>
              </a:bodyPr>
              <a:lstStyle/>
              <a:p>
                <a:pPr>
                  <a:lnSpc>
                    <a:spcPts val="1560"/>
                  </a:lnSpc>
                  <a:spcAft>
                    <a:spcPts val="600"/>
                  </a:spcAft>
                  <a:defRPr/>
                </a:pPr>
                <a:r>
                  <a:rPr lang="ru-RU" sz="1300" b="1" i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           </a:t>
                </a:r>
                <a:r>
                  <a:rPr lang="en-US" sz="1300" b="1" i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    </a:t>
                </a:r>
                <a:r>
                  <a:rPr lang="ru-RU" sz="1300" b="1" i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существующая дорога,     транспортные развязки</a:t>
                </a:r>
              </a:p>
              <a:p>
                <a:pPr>
                  <a:lnSpc>
                    <a:spcPts val="1560"/>
                  </a:lnSpc>
                  <a:spcAft>
                    <a:spcPts val="600"/>
                  </a:spcAft>
                  <a:defRPr/>
                </a:pPr>
                <a:r>
                  <a:rPr lang="ru-RU" sz="110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           </a:t>
                </a:r>
                <a:r>
                  <a:rPr lang="ru-RU" sz="1300" b="1" i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планируемая дорога,       транспортные развязки</a:t>
                </a:r>
              </a:p>
              <a:p>
                <a:pPr>
                  <a:lnSpc>
                    <a:spcPts val="1560"/>
                  </a:lnSpc>
                  <a:spcAft>
                    <a:spcPts val="600"/>
                  </a:spcAft>
                  <a:defRPr/>
                </a:pPr>
                <a:r>
                  <a:rPr lang="ru-RU" sz="1100" dirty="0">
                    <a:solidFill>
                      <a:schemeClr val="tx1"/>
                    </a:solidFill>
                    <a:latin typeface="Tahoma" pitchFamily="34" charset="0"/>
                    <a:cs typeface="Tahoma" pitchFamily="34" charset="0"/>
                  </a:rPr>
                  <a:t>            </a:t>
                </a:r>
                <a:r>
                  <a:rPr lang="ru-RU" sz="1300" b="1" i="1" dirty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построенный </a:t>
                </a:r>
                <a:r>
                  <a:rPr lang="ru-RU" sz="1300" b="1" i="1" dirty="0" smtClean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участок автодороги </a:t>
                </a:r>
                <a:r>
                  <a:rPr lang="en-US" sz="1300" b="1" i="1" dirty="0" smtClean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II </a:t>
                </a:r>
                <a:r>
                  <a:rPr lang="ru-RU" sz="1300" b="1" i="1" dirty="0" smtClean="0">
                    <a:solidFill>
                      <a:schemeClr val="tx1"/>
                    </a:solidFill>
                    <a:latin typeface="Calibri" pitchFamily="34" charset="0"/>
                    <a:cs typeface="Tahoma" pitchFamily="34" charset="0"/>
                  </a:rPr>
                  <a:t>категории</a:t>
                </a:r>
                <a:endParaRPr lang="ru-RU" sz="1300" b="1" i="1" dirty="0">
                  <a:solidFill>
                    <a:schemeClr val="tx1"/>
                  </a:solidFill>
                  <a:latin typeface="Calibri" pitchFamily="34" charset="0"/>
                  <a:cs typeface="Tahoma" pitchFamily="34" charset="0"/>
                </a:endParaRPr>
              </a:p>
            </p:txBody>
          </p: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612048" y="4102781"/>
                <a:ext cx="359004" cy="0"/>
              </a:xfrm>
              <a:prstGeom prst="line">
                <a:avLst/>
              </a:prstGeom>
              <a:ln w="44450" cmpd="dbl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>
                <a:off x="5612048" y="4358731"/>
                <a:ext cx="359004" cy="0"/>
              </a:xfrm>
              <a:prstGeom prst="line">
                <a:avLst/>
              </a:prstGeom>
              <a:ln w="41275" cmpd="dbl">
                <a:solidFill>
                  <a:srgbClr val="E4561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4" name="Прямая соединительная линия 123"/>
            <p:cNvCxnSpPr/>
            <p:nvPr/>
          </p:nvCxnSpPr>
          <p:spPr>
            <a:xfrm>
              <a:off x="5434241" y="4710375"/>
              <a:ext cx="337709" cy="1850"/>
            </a:xfrm>
            <a:prstGeom prst="line">
              <a:avLst/>
            </a:prstGeom>
            <a:ln w="41275" cmpd="dbl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Овал 127"/>
          <p:cNvSpPr/>
          <p:nvPr/>
        </p:nvSpPr>
        <p:spPr bwMode="auto">
          <a:xfrm>
            <a:off x="4429124" y="4643452"/>
            <a:ext cx="122639" cy="124757"/>
          </a:xfrm>
          <a:prstGeom prst="ellipse">
            <a:avLst/>
          </a:prstGeom>
          <a:solidFill>
            <a:schemeClr val="bg1"/>
          </a:solidFill>
          <a:ln w="19050">
            <a:solidFill>
              <a:srgbClr val="E156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9" name="Овал 128"/>
          <p:cNvSpPr/>
          <p:nvPr/>
        </p:nvSpPr>
        <p:spPr bwMode="auto">
          <a:xfrm>
            <a:off x="4572000" y="4357700"/>
            <a:ext cx="122639" cy="124757"/>
          </a:xfrm>
          <a:prstGeom prst="ellips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3101" tIns="41550" rIns="83101" bIns="415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0" name="Блок-схема: узел 129"/>
          <p:cNvSpPr/>
          <p:nvPr/>
        </p:nvSpPr>
        <p:spPr>
          <a:xfrm>
            <a:off x="3857622" y="1928821"/>
            <a:ext cx="357190" cy="354864"/>
          </a:xfrm>
          <a:prstGeom prst="flowChartConnector">
            <a:avLst/>
          </a:prstGeom>
          <a:solidFill>
            <a:schemeClr val="bg1"/>
          </a:solidFill>
          <a:ln w="57150" cmpd="sng">
            <a:solidFill>
              <a:srgbClr val="E46C0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31" name="Прямая со стрелкой 5"/>
          <p:cNvCxnSpPr>
            <a:stCxn id="138" idx="3"/>
          </p:cNvCxnSpPr>
          <p:nvPr/>
        </p:nvCxnSpPr>
        <p:spPr>
          <a:xfrm rot="5400000">
            <a:off x="2846845" y="3956584"/>
            <a:ext cx="405420" cy="241254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rot="16200000" flipV="1">
            <a:off x="3189229" y="382620"/>
            <a:ext cx="357190" cy="163417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 rot="16200000" flipH="1">
            <a:off x="5018077" y="3859200"/>
            <a:ext cx="415925" cy="184150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stCxn id="136" idx="7"/>
          </p:cNvCxnSpPr>
          <p:nvPr/>
        </p:nvCxnSpPr>
        <p:spPr>
          <a:xfrm rot="5400000" flipH="1" flipV="1">
            <a:off x="5742508" y="701018"/>
            <a:ext cx="313157" cy="339871"/>
          </a:xfrm>
          <a:prstGeom prst="straightConnector1">
            <a:avLst/>
          </a:prstGeom>
          <a:ln w="38100">
            <a:solidFill>
              <a:srgbClr val="E4561C"/>
            </a:solidFill>
            <a:headEnd type="none"/>
            <a:tailEnd type="stealth" w="med" len="lg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5" name="Блок-схема: узел 134"/>
          <p:cNvSpPr/>
          <p:nvPr/>
        </p:nvSpPr>
        <p:spPr>
          <a:xfrm>
            <a:off x="3357554" y="571486"/>
            <a:ext cx="183957" cy="187137"/>
          </a:xfrm>
          <a:prstGeom prst="flowChartConnector">
            <a:avLst/>
          </a:prstGeom>
          <a:solidFill>
            <a:schemeClr val="bg1"/>
          </a:solidFill>
          <a:ln w="47625" cmpd="tri">
            <a:solidFill>
              <a:srgbClr val="E456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6" name="Блок-схема: узел 135"/>
          <p:cNvSpPr/>
          <p:nvPr/>
        </p:nvSpPr>
        <p:spPr>
          <a:xfrm>
            <a:off x="5572134" y="1000126"/>
            <a:ext cx="183957" cy="187136"/>
          </a:xfrm>
          <a:prstGeom prst="flowChartConnector">
            <a:avLst/>
          </a:prstGeom>
          <a:solidFill>
            <a:schemeClr val="bg1"/>
          </a:solidFill>
          <a:ln w="47625" cmpd="tri">
            <a:solidFill>
              <a:srgbClr val="E456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7" name="Блок-схема: узел 136"/>
          <p:cNvSpPr/>
          <p:nvPr/>
        </p:nvSpPr>
        <p:spPr>
          <a:xfrm>
            <a:off x="5003787" y="3599040"/>
            <a:ext cx="183958" cy="187136"/>
          </a:xfrm>
          <a:prstGeom prst="flowChartConnector">
            <a:avLst/>
          </a:prstGeom>
          <a:solidFill>
            <a:schemeClr val="bg1"/>
          </a:solidFill>
          <a:ln w="47625" cmpd="tri">
            <a:solidFill>
              <a:srgbClr val="E456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8" name="Блок-схема: узел 137"/>
          <p:cNvSpPr/>
          <p:nvPr/>
        </p:nvSpPr>
        <p:spPr>
          <a:xfrm>
            <a:off x="3143242" y="3714770"/>
            <a:ext cx="183957" cy="187136"/>
          </a:xfrm>
          <a:prstGeom prst="flowChartConnector">
            <a:avLst/>
          </a:prstGeom>
          <a:solidFill>
            <a:schemeClr val="bg1"/>
          </a:solidFill>
          <a:ln w="47625" cmpd="tri">
            <a:solidFill>
              <a:srgbClr val="E4561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50" name="Picture 5" descr="Герб Удмуртской Республики 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57706"/>
            <a:ext cx="70191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Picture 6" descr="Миндортранс Удмурт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57706"/>
            <a:ext cx="112256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660232" y="4706874"/>
            <a:ext cx="1944216" cy="437400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Aharoni" panose="02010803020104030203" pitchFamily="2" charset="-79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746708"/>
              </p:ext>
            </p:extLst>
          </p:nvPr>
        </p:nvGraphicFramePr>
        <p:xfrm>
          <a:off x="357159" y="696503"/>
          <a:ext cx="8337741" cy="34443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7519"/>
                <a:gridCol w="2618825"/>
                <a:gridCol w="5241397"/>
              </a:tblGrid>
              <a:tr h="273985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Основные</a:t>
                      </a:r>
                      <a:r>
                        <a:rPr lang="ru-RU" sz="9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параметры проекта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Значение</a:t>
                      </a:r>
                      <a:endParaRPr lang="ru-RU" sz="9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5296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1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Предмет проекта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Строительство, содержание (эксплуатация) путепроводов,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транспортных двухуровневых развязок, мостов, автомобильной дороги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и пунктов взимания платы</a:t>
                      </a:r>
                      <a:endParaRPr lang="ru-RU" sz="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Статус проекта 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Проект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находится на прединвестиционной стадии</a:t>
                      </a:r>
                      <a:endParaRPr lang="ru-RU" sz="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3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Форма реализации проекта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Концессионное соглашение,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в соответствии с Федеральным законом №115 – ФЗ «О концессионных соглашениях»</a:t>
                      </a:r>
                      <a:r>
                        <a:rPr lang="en-US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.</a:t>
                      </a:r>
                      <a:endParaRPr lang="ru-RU" sz="900" i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4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Участники проекта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1) Удмуртская Республика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(Концедент);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2) Частный инвестор (Концессионер).</a:t>
                      </a:r>
                      <a:endParaRPr lang="ru-RU" sz="9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128331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5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Объект соглашения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- Протяженность – 62,3 км;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Количество путепроводов – 2;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Количество развязок – 4;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Количество мостов – 2;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Категория дороги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– </a:t>
                      </a:r>
                      <a:r>
                        <a:rPr lang="en-US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I –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</a:t>
                      </a:r>
                      <a:r>
                        <a:rPr lang="en-US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II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Количество полос – 2-4;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Прогнозная интенсивность – 8000-10000 авт./сутки;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Расчетная скорость движения – 120 км/ч. </a:t>
                      </a:r>
                      <a:endParaRPr lang="ru-RU" sz="9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7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  <p:pic>
        <p:nvPicPr>
          <p:cNvPr id="18" name="Picture 5" descr="Герб Удмуртской Республики 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357706"/>
            <a:ext cx="70191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 descr="Миндортранс Удмурт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57706"/>
            <a:ext cx="112256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57158" y="0"/>
            <a:ext cx="1335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 проекте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643042" y="0"/>
            <a:ext cx="6357982" cy="338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>
              <a:buClr>
                <a:schemeClr val="accent6">
                  <a:lumMod val="75000"/>
                </a:schemeClr>
              </a:buClr>
            </a:pP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«СТРОИТЕЛЬСТВО Восточного  обхода  г.Ижевска»</a:t>
            </a:r>
            <a:endParaRPr lang="ru-RU" sz="1600" b="1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6965402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28597" y="964396"/>
          <a:ext cx="8337741" cy="25349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7519"/>
                <a:gridCol w="2618825"/>
                <a:gridCol w="5241397"/>
              </a:tblGrid>
              <a:tr h="271793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6</a:t>
                      </a:r>
                      <a:endParaRPr lang="ru-RU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Срок реализации проекта</a:t>
                      </a:r>
                      <a:endParaRPr lang="ru-RU" sz="9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1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2017 – 20</a:t>
                      </a:r>
                      <a:r>
                        <a:rPr lang="en-US" sz="900" b="0" i="1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46 </a:t>
                      </a:r>
                      <a:r>
                        <a:rPr lang="ru-RU" sz="900" b="0" i="0" u="none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ahoma" panose="020B0604030504040204" pitchFamily="34" charset="0"/>
                          <a:cs typeface="Arial" pitchFamily="34" charset="0"/>
                        </a:rPr>
                        <a:t>гг.</a:t>
                      </a:r>
                      <a:endParaRPr lang="ru-RU" sz="900" b="0" i="0" u="none" dirty="0" smtClean="0">
                        <a:solidFill>
                          <a:schemeClr val="tx1"/>
                        </a:solidFill>
                        <a:latin typeface="Arial" pitchFamily="34" charset="0"/>
                        <a:ea typeface="Tahoma" panose="020B0604030504040204" pitchFamily="34" charset="0"/>
                        <a:cs typeface="Arial" pitchFamily="34" charset="0"/>
                      </a:endParaRPr>
                    </a:p>
                  </a:txBody>
                  <a:tcPr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7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Периоды реализации проекта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2017 </a:t>
                      </a:r>
                      <a:r>
                        <a:rPr lang="ru-RU" sz="9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г</a:t>
                      </a:r>
                      <a:r>
                        <a:rPr lang="ru-RU" sz="600" b="1" i="1" dirty="0" smtClean="0">
                          <a:solidFill>
                            <a:schemeClr val="tx1"/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. </a:t>
                      </a: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– подготовка проекта;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2017 – 2020 </a:t>
                      </a:r>
                      <a:r>
                        <a:rPr lang="ru-RU" sz="9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гг. </a:t>
                      </a: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– строительство объекта;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2021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– 20</a:t>
                      </a:r>
                      <a:r>
                        <a:rPr lang="en-US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46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</a:t>
                      </a:r>
                      <a:r>
                        <a:rPr lang="ru-RU" sz="900" i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гг.</a:t>
                      </a:r>
                      <a:r>
                        <a:rPr lang="ru-RU" sz="600" i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– эксплуатация объекта.</a:t>
                      </a:r>
                      <a:endParaRPr lang="ru-RU" sz="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8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Объем финансирования</a:t>
                      </a:r>
                      <a:r>
                        <a:rPr lang="ru-RU" sz="9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капитальных затрат</a:t>
                      </a:r>
                      <a:endParaRPr lang="ru-RU" sz="9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57,8 млрд. рублей</a:t>
                      </a: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, из них</a:t>
                      </a:r>
                      <a:r>
                        <a:rPr lang="en-US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</a:t>
                      </a:r>
                      <a:r>
                        <a:rPr lang="en-US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2.0 </a:t>
                      </a: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млрд. рублей – инвестиции Удмуртской Республики;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35,0 млрд. рублей – средства федерального бюджета;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20,8 млрд. рублей – инвестиции Концессионера.</a:t>
                      </a:r>
                      <a:endParaRPr lang="ru-RU" sz="900" i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</a:tr>
              <a:tr h="1165860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9</a:t>
                      </a:r>
                      <a:endParaRPr lang="ru-RU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Объем</a:t>
                      </a:r>
                      <a:r>
                        <a:rPr lang="ru-RU" sz="9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финансирования операционных затрат</a:t>
                      </a:r>
                      <a:endParaRPr lang="ru-RU" sz="9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900" b="1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27,713 млрд. рублей</a:t>
                      </a: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, из них: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9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расходы на содержание а/д – 3,6 млрд. рублей;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расходы на ремонт а/д – 3,5 млрд. рублей;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расходы на капитальный ремонт а/д – 7,4 млрд. рублей;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расходы на содержание АСУДД – 0,4 млрд. рублей;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расходы на содержание СВП – 10,4 млрд. рублей;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управленческие расходы – 2,4 млрд. рублей;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900" i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/>
                          <a:ea typeface="Tahoma" panose="020B0604030504040204" pitchFamily="34" charset="0"/>
                          <a:cs typeface="Arial"/>
                        </a:rPr>
                        <a:t> расходы на страхование – 0,013 млрд. рублей.</a:t>
                      </a:r>
                      <a:endParaRPr lang="ru-RU" sz="90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/>
                        <a:ea typeface="Tahoma" panose="020B0604030504040204" pitchFamily="34" charset="0"/>
                        <a:cs typeface="Arial"/>
                      </a:endParaRPr>
                    </a:p>
                  </a:txBody>
                  <a:tcPr marT="34290" marB="34290" anchor="ctr"/>
                </a:tc>
              </a:tr>
            </a:tbl>
          </a:graphicData>
        </a:graphic>
      </p:graphicFrame>
      <p:pic>
        <p:nvPicPr>
          <p:cNvPr id="14" name="Изображение 5" descr="gchp_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  <p:pic>
        <p:nvPicPr>
          <p:cNvPr id="15" name="Picture 5" descr="Герб Удмуртской Республики 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357706"/>
            <a:ext cx="70191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Миндортранс Удмурт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57706"/>
            <a:ext cx="112256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0"/>
            <a:ext cx="1335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О проекте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/>
              <a:ea typeface="Tahoma" panose="020B0604030504040204" pitchFamily="34" charset="0"/>
              <a:cs typeface="Arial"/>
            </a:endParaRP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643042" y="0"/>
            <a:ext cx="6357982" cy="338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>
              <a:buClr>
                <a:schemeClr val="accent6">
                  <a:lumMod val="75000"/>
                </a:schemeClr>
              </a:buClr>
            </a:pP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«СТРОИТЕЛЬСТВО Восточного  обхода  г.Ижевска»</a:t>
            </a:r>
            <a:endParaRPr lang="ru-RU" sz="1600" b="1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357305637"/>
              </p:ext>
            </p:extLst>
          </p:nvPr>
        </p:nvGraphicFramePr>
        <p:xfrm>
          <a:off x="428596" y="589346"/>
          <a:ext cx="8572560" cy="455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7158" y="0"/>
            <a:ext cx="665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Социально-экономический эффект реализации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2285984" y="3143254"/>
            <a:ext cx="6726627" cy="610276"/>
            <a:chOff x="1842324" y="2357451"/>
            <a:chExt cx="6726627" cy="81370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842324" y="2357451"/>
              <a:ext cx="6726627" cy="81370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1913762" y="2452702"/>
              <a:ext cx="6512313" cy="500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Tahoma" panose="020B0604030504040204" pitchFamily="34" charset="0"/>
                  <a:cs typeface="Arial"/>
                </a:rPr>
                <a:t>-  прирост инвестиций в основной капитал.</a:t>
              </a:r>
              <a:endParaRPr lang="en-US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anose="020B0604030504040204" pitchFamily="34" charset="0"/>
                <a:cs typeface="Arial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anose="020B0604030504040204" pitchFamily="34" charset="0"/>
                <a:cs typeface="Arial"/>
              </a:endParaRPr>
            </a:p>
          </p:txBody>
        </p:sp>
      </p:grpSp>
      <p:sp>
        <p:nvSpPr>
          <p:cNvPr id="12" name="Прямая соединительная линия 11"/>
          <p:cNvSpPr/>
          <p:nvPr/>
        </p:nvSpPr>
        <p:spPr>
          <a:xfrm>
            <a:off x="2285984" y="3071816"/>
            <a:ext cx="673466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6" name="Группа 15"/>
          <p:cNvGrpSpPr/>
          <p:nvPr/>
        </p:nvGrpSpPr>
        <p:grpSpPr>
          <a:xfrm>
            <a:off x="2357422" y="4143386"/>
            <a:ext cx="6614954" cy="583469"/>
            <a:chOff x="1898228" y="3826879"/>
            <a:chExt cx="6614954" cy="92083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898228" y="3826879"/>
              <a:ext cx="6614954" cy="7779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1898228" y="3969755"/>
              <a:ext cx="6614954" cy="777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Tahoma" panose="020B0604030504040204" pitchFamily="34" charset="0"/>
                  <a:cs typeface="Arial"/>
                </a:rPr>
                <a:t>- </a:t>
              </a:r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Tahoma" panose="020B0604030504040204" pitchFamily="34" charset="0"/>
                  <a:cs typeface="Arial"/>
                </a:rPr>
                <a:t>р</a:t>
              </a:r>
              <a:r>
                <a:rPr lang="ru-RU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Tahoma" panose="020B0604030504040204" pitchFamily="34" charset="0"/>
                  <a:cs typeface="Arial"/>
                </a:rPr>
                <a:t>азгрузка улично – дорожной сети города Ижевска;</a:t>
              </a:r>
              <a:endParaRPr lang="ru-RU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anose="020B0604030504040204" pitchFamily="34" charset="0"/>
                <a:cs typeface="Arial"/>
              </a:endParaRPr>
            </a:p>
          </p:txBody>
        </p:sp>
      </p:grpSp>
      <p:sp>
        <p:nvSpPr>
          <p:cNvPr id="19" name="Прямая соединительная линия 18"/>
          <p:cNvSpPr/>
          <p:nvPr/>
        </p:nvSpPr>
        <p:spPr>
          <a:xfrm>
            <a:off x="2285984" y="4143386"/>
            <a:ext cx="673466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Прямая соединительная линия 19"/>
          <p:cNvSpPr/>
          <p:nvPr/>
        </p:nvSpPr>
        <p:spPr>
          <a:xfrm>
            <a:off x="2285984" y="4572014"/>
            <a:ext cx="6734660" cy="0"/>
          </a:xfrm>
          <a:prstGeom prst="line">
            <a:avLst/>
          </a:prstGeom>
        </p:spPr>
        <p:style>
          <a:lnRef idx="2">
            <a:schemeClr val="accent1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1" name="Группа 20"/>
          <p:cNvGrpSpPr/>
          <p:nvPr/>
        </p:nvGrpSpPr>
        <p:grpSpPr>
          <a:xfrm>
            <a:off x="2357422" y="4582792"/>
            <a:ext cx="6614954" cy="692807"/>
            <a:chOff x="1898228" y="3808928"/>
            <a:chExt cx="6614954" cy="923742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898228" y="3808928"/>
              <a:ext cx="6614954" cy="74761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Прямоугольник 22"/>
            <p:cNvSpPr/>
            <p:nvPr/>
          </p:nvSpPr>
          <p:spPr>
            <a:xfrm>
              <a:off x="1898228" y="3985060"/>
              <a:ext cx="6614954" cy="7476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/>
                  <a:ea typeface="Tahoma" panose="020B0604030504040204" pitchFamily="34" charset="0"/>
                  <a:cs typeface="Arial"/>
                </a:rPr>
                <a:t>- повышение показателей качества жизни населения.</a:t>
              </a:r>
              <a:endParaRPr lang="ru-RU" sz="1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Tahoma" panose="020B0604030504040204" pitchFamily="34" charset="0"/>
                <a:cs typeface="Arial"/>
              </a:endParaRPr>
            </a:p>
          </p:txBody>
        </p:sp>
      </p:grpSp>
      <p:sp>
        <p:nvSpPr>
          <p:cNvPr id="26" name="Заголовок 4"/>
          <p:cNvSpPr txBox="1">
            <a:spLocks/>
          </p:cNvSpPr>
          <p:nvPr/>
        </p:nvSpPr>
        <p:spPr>
          <a:xfrm>
            <a:off x="714348" y="285734"/>
            <a:ext cx="6357982" cy="338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>
              <a:buClr>
                <a:schemeClr val="accent6">
                  <a:lumMod val="75000"/>
                </a:schemeClr>
              </a:buClr>
            </a:pP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«СТРОИТЕЛЬСТВО Восточного  обхода  </a:t>
            </a:r>
            <a:r>
              <a:rPr lang="ru-RU" sz="12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</a:t>
            </a: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.Ижевска»</a:t>
            </a:r>
            <a:endParaRPr lang="ru-RU" sz="1600" b="1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" name="Изображение 5" descr="gchp_logo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00378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57158" y="71420"/>
            <a:ext cx="347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rial"/>
                <a:ea typeface="Tahoma" panose="020B0604030504040204" pitchFamily="34" charset="0"/>
                <a:cs typeface="Arial"/>
              </a:rPr>
              <a:t>Правовая структура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14282" y="642924"/>
            <a:ext cx="8643998" cy="1476254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В качестве механизма реализации проекта </a:t>
            </a:r>
            <a:r>
              <a:rPr lang="ru-RU" sz="13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предлагается заключение </a:t>
            </a:r>
            <a:r>
              <a:rPr lang="ru-RU" sz="1300" b="1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концессионного соглашения </a:t>
            </a:r>
            <a:r>
              <a:rPr lang="ru-RU" sz="13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 платой концедента </a:t>
            </a:r>
            <a:r>
              <a:rPr lang="ru-RU" sz="13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на эксплуатационной стадии, устанавливаемой в соответствии с нормами Федерального закона от 21.07.2005 </a:t>
            </a:r>
            <a:r>
              <a:rPr lang="en-US" sz="13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N 115-</a:t>
            </a:r>
            <a:r>
              <a:rPr lang="ru-RU" sz="13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ФЗ «О концессионных соглашениях</a:t>
            </a:r>
            <a:r>
              <a:rPr lang="ru-RU" sz="13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».</a:t>
            </a:r>
            <a:endParaRPr lang="ru-RU" sz="1300" b="1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0" indent="0" algn="just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Плата концедента </a:t>
            </a:r>
            <a:r>
              <a:rPr lang="ru-RU" sz="13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представляет собой плату за доступность автомобильной дороги для пользователей и соблюдение технико-эксплуатационных показателей автомобильной дороги. </a:t>
            </a:r>
          </a:p>
          <a:p>
            <a:pPr marL="0" indent="0" algn="just" fontAlgn="base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Плата концедента включает: </a:t>
            </a:r>
            <a:endParaRPr lang="ru-RU" sz="1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1" algn="just" fontAlgn="base">
              <a:spcAft>
                <a:spcPts val="400"/>
              </a:spcAft>
              <a:buBlip>
                <a:blip r:embed="rId2"/>
              </a:buBlip>
              <a:tabLst>
                <a:tab pos="457200" algn="l"/>
              </a:tabLst>
            </a:pPr>
            <a:r>
              <a:rPr lang="ru-RU" sz="13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возмещение расходов концессионера на создание объекта концессионного соглашения с учетом доходности на инвестированный собственный и заемный капитал</a:t>
            </a:r>
            <a:r>
              <a:rPr lang="en-US" sz="13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(инвестиционный платеж);</a:t>
            </a:r>
            <a:endParaRPr lang="ru-RU" sz="13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lvl="1" algn="just" fontAlgn="base">
              <a:spcAft>
                <a:spcPts val="400"/>
              </a:spcAft>
              <a:buBlip>
                <a:blip r:embed="rId2"/>
              </a:buBlip>
              <a:tabLst>
                <a:tab pos="457200" algn="l"/>
              </a:tabLst>
            </a:pPr>
            <a:r>
              <a:rPr lang="ru-RU" sz="13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плату на обеспечение надлежащего транспортно-эксплуатационного состояния автомобильной дороги и соблюдения требований безопасности дорожного </a:t>
            </a:r>
            <a:r>
              <a:rPr lang="ru-RU" sz="13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движения (эксплуатационный платеж).</a:t>
            </a:r>
            <a:endParaRPr lang="ru-RU" sz="13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428596" y="2089544"/>
            <a:ext cx="8283580" cy="2322408"/>
            <a:chOff x="718388" y="394336"/>
            <a:chExt cx="9570331" cy="3310114"/>
          </a:xfrm>
        </p:grpSpPr>
        <p:grpSp>
          <p:nvGrpSpPr>
            <p:cNvPr id="54" name="Группа 15"/>
            <p:cNvGrpSpPr/>
            <p:nvPr/>
          </p:nvGrpSpPr>
          <p:grpSpPr>
            <a:xfrm>
              <a:off x="718388" y="417999"/>
              <a:ext cx="9570328" cy="3286451"/>
              <a:chOff x="432695" y="499866"/>
              <a:chExt cx="10412365" cy="2913888"/>
            </a:xfrm>
          </p:grpSpPr>
          <p:sp>
            <p:nvSpPr>
              <p:cNvPr id="56" name="Блок-схема: магнитный диск 55"/>
              <p:cNvSpPr/>
              <p:nvPr/>
            </p:nvSpPr>
            <p:spPr>
              <a:xfrm>
                <a:off x="2780643" y="2133559"/>
                <a:ext cx="1421908" cy="935992"/>
              </a:xfrm>
              <a:prstGeom prst="flowChartMagneticDisk">
                <a:avLst/>
              </a:prstGeom>
              <a:solidFill>
                <a:srgbClr val="E1561C"/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57" name="Блок-схема: магнитный диск 56"/>
              <p:cNvSpPr/>
              <p:nvPr/>
            </p:nvSpPr>
            <p:spPr>
              <a:xfrm>
                <a:off x="2861110" y="926068"/>
                <a:ext cx="1341440" cy="281857"/>
              </a:xfrm>
              <a:prstGeom prst="flowChartMagneticDisk">
                <a:avLst/>
              </a:prstGeom>
              <a:solidFill>
                <a:srgbClr val="837E7E"/>
              </a:solidFill>
              <a:ln w="25400" cap="flat" cmpd="sng" algn="ctr">
                <a:solidFill>
                  <a:schemeClr val="bg1">
                    <a:lumMod val="95000"/>
                  </a:scheme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effectLst/>
                    <a:latin typeface="Calibri"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58" name="Прямоугольник 57"/>
              <p:cNvSpPr>
                <a:spLocks noChangeArrowheads="1"/>
              </p:cNvSpPr>
              <p:nvPr/>
            </p:nvSpPr>
            <p:spPr bwMode="auto">
              <a:xfrm>
                <a:off x="4837734" y="956225"/>
                <a:ext cx="6007326" cy="2115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>
                  <a:spcAft>
                    <a:spcPts val="0"/>
                  </a:spcAft>
                </a:pPr>
                <a:r>
                  <a:rPr lang="ru-RU" sz="1200" kern="1200" dirty="0">
                    <a:effectLst/>
                    <a:latin typeface="Tahoma"/>
                    <a:ea typeface="Tahoma"/>
                  </a:rPr>
                  <a:t>Доход на собственный капитал</a:t>
                </a:r>
                <a:endParaRPr lang="ru-RU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9" name="Прямоугольник 58"/>
              <p:cNvSpPr>
                <a:spLocks noChangeArrowheads="1"/>
              </p:cNvSpPr>
              <p:nvPr/>
            </p:nvSpPr>
            <p:spPr bwMode="auto">
              <a:xfrm>
                <a:off x="4888776" y="2216615"/>
                <a:ext cx="4823613" cy="755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marL="173990" indent="-173990">
                  <a:spcAft>
                    <a:spcPts val="0"/>
                  </a:spcAft>
                </a:pP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Содержание дороги</a:t>
                </a:r>
                <a:endParaRPr lang="ru-RU" sz="1200" dirty="0" smtClean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  <a:p>
                <a:pPr marL="173990" indent="-173990">
                  <a:spcAft>
                    <a:spcPts val="0"/>
                  </a:spcAft>
                </a:pP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Текущий и капитальный ремонты</a:t>
                </a:r>
              </a:p>
              <a:p>
                <a:pPr marL="173990" indent="-173990">
                  <a:spcAft>
                    <a:spcPts val="0"/>
                  </a:spcAft>
                </a:pPr>
                <a:r>
                  <a:rPr lang="ru-RU" sz="1200" dirty="0" smtClean="0"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Эксплуатация СВП и АСУДД</a:t>
                </a:r>
                <a:endParaRPr lang="ru-RU" sz="1200" kern="1200" dirty="0" smtClean="0">
                  <a:effectLst/>
                  <a:latin typeface="Arial" panose="020B0604020202020204" pitchFamily="34" charset="0"/>
                  <a:ea typeface="Tahoma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Прочие расходы (страхование,</a:t>
                </a:r>
                <a:r>
                  <a:rPr lang="ru-RU" sz="1200" dirty="0" smtClean="0"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р</a:t>
                </a: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асходы СПК и т.п.)</a:t>
                </a:r>
                <a:endParaRPr lang="ru-RU" sz="1200" dirty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60" name="Блок-схема: магнитный диск 59"/>
              <p:cNvSpPr/>
              <p:nvPr/>
            </p:nvSpPr>
            <p:spPr>
              <a:xfrm>
                <a:off x="2880955" y="584132"/>
                <a:ext cx="1301750" cy="257098"/>
              </a:xfrm>
              <a:prstGeom prst="flowChartMagneticDisk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125" tIns="45564" rIns="91125" bIns="45564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61" name="Стрелка вправо 60"/>
              <p:cNvSpPr/>
              <p:nvPr/>
            </p:nvSpPr>
            <p:spPr>
              <a:xfrm>
                <a:off x="4272578" y="623782"/>
                <a:ext cx="431800" cy="177800"/>
              </a:xfrm>
              <a:prstGeom prst="rightArrow">
                <a:avLst/>
              </a:prstGeom>
              <a:solidFill>
                <a:srgbClr val="4C4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125" tIns="45564" rIns="91125" bIns="45564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62" name="Стрелка вправо 61"/>
              <p:cNvSpPr/>
              <p:nvPr/>
            </p:nvSpPr>
            <p:spPr>
              <a:xfrm>
                <a:off x="4272578" y="978096"/>
                <a:ext cx="431800" cy="177800"/>
              </a:xfrm>
              <a:prstGeom prst="rightArrow">
                <a:avLst/>
              </a:prstGeom>
              <a:solidFill>
                <a:srgbClr val="4C4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125" tIns="45564" rIns="91125" bIns="45564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63" name="TextBox 34"/>
              <p:cNvSpPr txBox="1">
                <a:spLocks noChangeArrowheads="1"/>
              </p:cNvSpPr>
              <p:nvPr/>
            </p:nvSpPr>
            <p:spPr bwMode="auto">
              <a:xfrm>
                <a:off x="4724274" y="544484"/>
                <a:ext cx="6049394" cy="363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125" tIns="45564" rIns="91125" bIns="45564"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sz="1200" kern="1200" dirty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Возмещение </a:t>
                </a: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инвестирован</a:t>
                </a:r>
                <a:r>
                  <a:rPr lang="ru-RU" sz="1200" dirty="0" smtClean="0"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н</a:t>
                </a:r>
                <a:r>
                  <a:rPr lang="ru-RU" sz="1200" kern="1200" dirty="0" smtClean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ого собственного капитала</a:t>
                </a:r>
                <a:endParaRPr lang="ru-RU" sz="1200" dirty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64" name="Скругленный прямоугольник 63"/>
              <p:cNvSpPr/>
              <p:nvPr/>
            </p:nvSpPr>
            <p:spPr>
              <a:xfrm>
                <a:off x="2049037" y="1991033"/>
                <a:ext cx="628577" cy="14227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vert270" lIns="91125" tIns="45564" rIns="91125" bIns="45564" anchor="ctr"/>
              <a:lstStyle/>
              <a:p>
                <a:pPr algn="ctr">
                  <a:spcAft>
                    <a:spcPts val="0"/>
                  </a:spcAft>
                </a:pPr>
                <a:r>
                  <a:rPr lang="ru-RU" sz="1100" b="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Эксплуатац</a:t>
                </a:r>
                <a:r>
                  <a:rPr lang="ru-RU" sz="11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ионный</a:t>
                </a:r>
                <a:r>
                  <a:rPr lang="ru-RU" sz="1100" b="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 платеж</a:t>
                </a:r>
                <a:endParaRPr lang="ru-RU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65" name="Скругленный прямоугольник 64"/>
              <p:cNvSpPr/>
              <p:nvPr/>
            </p:nvSpPr>
            <p:spPr>
              <a:xfrm>
                <a:off x="2020974" y="499866"/>
                <a:ext cx="651847" cy="134571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vert="vert270" lIns="91125" tIns="45564" rIns="91125" bIns="45564" anchor="ctr"/>
              <a:lstStyle/>
              <a:p>
                <a:pPr algn="ctr">
                  <a:spcAft>
                    <a:spcPts val="0"/>
                  </a:spcAft>
                </a:pPr>
                <a:r>
                  <a:rPr lang="ru-RU" sz="1100" b="1" kern="1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Инвестиционный </a:t>
                </a:r>
                <a:r>
                  <a:rPr lang="ru-RU" sz="1100" b="1" kern="12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платеж</a:t>
                </a:r>
                <a:endParaRPr lang="ru-RU" sz="11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547270" y="1890195"/>
                <a:ext cx="10297790" cy="0"/>
              </a:xfrm>
              <a:prstGeom prst="line">
                <a:avLst/>
              </a:prstGeom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Стрелка вправо 66"/>
              <p:cNvSpPr/>
              <p:nvPr/>
            </p:nvSpPr>
            <p:spPr>
              <a:xfrm>
                <a:off x="4302362" y="2505375"/>
                <a:ext cx="431800" cy="177800"/>
              </a:xfrm>
              <a:prstGeom prst="rightArrow">
                <a:avLst/>
              </a:prstGeom>
              <a:solidFill>
                <a:srgbClr val="4C4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125" tIns="45564" rIns="91125" bIns="45564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  <p:sp>
            <p:nvSpPr>
              <p:cNvPr id="68" name="TextBox 64"/>
              <p:cNvSpPr txBox="1"/>
              <p:nvPr/>
            </p:nvSpPr>
            <p:spPr>
              <a:xfrm>
                <a:off x="432695" y="963719"/>
                <a:ext cx="1581342" cy="488413"/>
              </a:xfrm>
              <a:prstGeom prst="rect">
                <a:avLst/>
              </a:prstGeom>
              <a:noFill/>
            </p:spPr>
            <p:txBody>
              <a:bodyPr wrap="square" lIns="91125" tIns="45564" rIns="91125" bIns="45564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b="1" kern="1200" dirty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Возврат инвестиций</a:t>
                </a:r>
                <a:endParaRPr lang="ru-RU" sz="1200" dirty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5"/>
              <p:cNvSpPr txBox="1"/>
              <p:nvPr/>
            </p:nvSpPr>
            <p:spPr>
              <a:xfrm>
                <a:off x="432695" y="2142489"/>
                <a:ext cx="1760965" cy="1063475"/>
              </a:xfrm>
              <a:prstGeom prst="rect">
                <a:avLst/>
              </a:prstGeom>
              <a:noFill/>
            </p:spPr>
            <p:txBody>
              <a:bodyPr wrap="square" lIns="91125" tIns="45564" rIns="91125" bIns="45564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400" b="1" kern="1200" dirty="0">
                    <a:effectLst/>
                    <a:latin typeface="Arial" panose="020B0604020202020204" pitchFamily="34" charset="0"/>
                    <a:ea typeface="Tahoma"/>
                    <a:cs typeface="Arial" panose="020B0604020202020204" pitchFamily="34" charset="0"/>
                  </a:rPr>
                  <a:t>Плата за обеспечение надлежащего состояния</a:t>
                </a:r>
                <a:endParaRPr lang="ru-RU" sz="1400" dirty="0">
                  <a:effectLst/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70" name="Стрелка вправо 69"/>
              <p:cNvSpPr/>
              <p:nvPr/>
            </p:nvSpPr>
            <p:spPr>
              <a:xfrm>
                <a:off x="4272578" y="1361758"/>
                <a:ext cx="431800" cy="177800"/>
              </a:xfrm>
              <a:prstGeom prst="rightArrow">
                <a:avLst/>
              </a:prstGeom>
              <a:solidFill>
                <a:srgbClr val="4C45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125" tIns="45564" rIns="91125" bIns="45564" anchor="ctr"/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 dirty="0">
                    <a:solidFill>
                      <a:schemeClr val="tx1"/>
                    </a:solidFill>
                    <a:effectLst/>
                    <a:ea typeface="Times New Roman"/>
                    <a:cs typeface="Times New Roman"/>
                  </a:rPr>
                  <a:t> </a:t>
                </a:r>
              </a:p>
            </p:txBody>
          </p:sp>
        </p:grpSp>
        <p:cxnSp>
          <p:nvCxnSpPr>
            <p:cNvPr id="55" name="Прямая соединительная линия 54"/>
            <p:cNvCxnSpPr/>
            <p:nvPr/>
          </p:nvCxnSpPr>
          <p:spPr>
            <a:xfrm>
              <a:off x="803109" y="394336"/>
              <a:ext cx="9485610" cy="0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38"/>
          <p:cNvSpPr txBox="1">
            <a:spLocks noChangeArrowheads="1"/>
          </p:cNvSpPr>
          <p:nvPr/>
        </p:nvSpPr>
        <p:spPr bwMode="auto">
          <a:xfrm>
            <a:off x="3850637" y="2713525"/>
            <a:ext cx="3960440" cy="46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5" tIns="45564" rIns="91125" bIns="45564">
            <a:spAutoFit/>
          </a:bodyPr>
          <a:lstStyle/>
          <a:p>
            <a:pPr algn="just"/>
            <a:r>
              <a:rPr lang="ru-RU" sz="12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Возмещение затрат на обслуживание и возврат привлеченных заемных </a:t>
            </a:r>
            <a:r>
              <a:rPr lang="ru-RU" sz="12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средств</a:t>
            </a:r>
            <a:endParaRPr lang="ru-RU" sz="1200" dirty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</p:txBody>
      </p:sp>
      <p:sp>
        <p:nvSpPr>
          <p:cNvPr id="72" name="Блок-схема: магнитный диск 71"/>
          <p:cNvSpPr/>
          <p:nvPr/>
        </p:nvSpPr>
        <p:spPr>
          <a:xfrm>
            <a:off x="2376315" y="2791285"/>
            <a:ext cx="1051398" cy="222086"/>
          </a:xfrm>
          <a:prstGeom prst="flowChartMagneticDisk">
            <a:avLst/>
          </a:prstGeom>
          <a:solidFill>
            <a:srgbClr val="F68B1F"/>
          </a:solidFill>
          <a:ln w="25400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1005606"/>
            <a:endParaRPr lang="ru-RU" sz="2000" kern="0" dirty="0">
              <a:latin typeface="Arial"/>
            </a:endParaRPr>
          </a:p>
        </p:txBody>
      </p:sp>
      <p:sp>
        <p:nvSpPr>
          <p:cNvPr id="28" name="Заголовок 4"/>
          <p:cNvSpPr txBox="1">
            <a:spLocks/>
          </p:cNvSpPr>
          <p:nvPr/>
        </p:nvSpPr>
        <p:spPr>
          <a:xfrm>
            <a:off x="928662" y="375032"/>
            <a:ext cx="6357982" cy="338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>
              <a:buClr>
                <a:schemeClr val="accent6">
                  <a:lumMod val="75000"/>
                </a:schemeClr>
              </a:buClr>
            </a:pP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«СТРОИТЕЛЬСТВО Восточного  обхода  </a:t>
            </a:r>
            <a:r>
              <a:rPr lang="ru-RU" sz="12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</a:t>
            </a: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.Ижевска»</a:t>
            </a:r>
            <a:endParaRPr lang="ru-RU" sz="1600" b="1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4" name="Изображение 5" descr="gchp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  <p:pic>
        <p:nvPicPr>
          <p:cNvPr id="35" name="Picture 5" descr="Герб Удмуртской Республики 1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57706"/>
            <a:ext cx="701916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 descr="Миндортранс Удмурт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57706"/>
            <a:ext cx="1122564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950023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3691509" y="734830"/>
            <a:ext cx="1502327" cy="501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Концессионер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858016" y="1428742"/>
            <a:ext cx="1703571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Федеральный дорожный фонд 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7158" y="750081"/>
            <a:ext cx="1658582" cy="4864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Финансирующая организация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030475" y="750509"/>
            <a:ext cx="1340517" cy="501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Концедент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071670" y="5000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Долговое финансирование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00232" y="928676"/>
            <a:ext cx="178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Обслуживание  долга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6" name="Прямая со стрелкой 85"/>
          <p:cNvCxnSpPr>
            <a:stCxn id="68" idx="2"/>
            <a:endCxn id="62" idx="0"/>
          </p:cNvCxnSpPr>
          <p:nvPr/>
        </p:nvCxnSpPr>
        <p:spPr>
          <a:xfrm rot="16200000" flipH="1">
            <a:off x="7617018" y="1335958"/>
            <a:ext cx="176500" cy="9068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 rot="20822315">
            <a:off x="5155457" y="1236266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 за проезд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14744" y="1357304"/>
            <a:ext cx="1500198" cy="5034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Потребители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rot="10800000" flipV="1">
            <a:off x="5214942" y="1214428"/>
            <a:ext cx="1785950" cy="428628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214942" y="571486"/>
            <a:ext cx="1924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Арендная плата за з/у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0"/>
            <a:ext cx="377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632523"/>
                </a:solidFill>
                <a:latin typeface="Arial"/>
                <a:ea typeface="Tahoma" panose="020B0604030504040204" pitchFamily="34" charset="0"/>
                <a:cs typeface="Arial"/>
              </a:rPr>
              <a:t>Финансовая</a:t>
            </a:r>
            <a:r>
              <a:rPr lang="ru-RU" b="1" dirty="0">
                <a:solidFill>
                  <a:srgbClr val="632523"/>
                </a:solidFill>
                <a:latin typeface="Arial"/>
                <a:cs typeface="Arial"/>
              </a:rPr>
              <a:t> структура проекта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8" name="TextBox 2"/>
          <p:cNvSpPr txBox="1"/>
          <p:nvPr/>
        </p:nvSpPr>
        <p:spPr>
          <a:xfrm>
            <a:off x="3929058" y="1857370"/>
            <a:ext cx="5004432" cy="1954381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Объем капитальных затрат (в ценах соответствующих лет, с НДС) рассчитан на основе:</a:t>
            </a:r>
          </a:p>
          <a:p>
            <a:pPr marL="358775" indent="-176213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стоимости создания </a:t>
            </a:r>
            <a:r>
              <a:rPr lang="ru-RU" sz="11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объекта концессионного соглашения в </a:t>
            </a:r>
            <a:r>
              <a:rPr lang="ru-RU" sz="11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соответствии с данными обоснования инвестиций </a:t>
            </a:r>
            <a:r>
              <a:rPr lang="ru-RU" sz="11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(5</a:t>
            </a:r>
            <a:r>
              <a:rPr lang="en-US" sz="11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5</a:t>
            </a:r>
            <a:r>
              <a:rPr lang="ru-RU" sz="11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,</a:t>
            </a:r>
            <a:r>
              <a:rPr lang="en-US" sz="11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2</a:t>
            </a:r>
            <a:r>
              <a:rPr lang="ru-RU" sz="11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млрд. руб.);</a:t>
            </a:r>
          </a:p>
          <a:p>
            <a:pPr marL="358775" indent="-176213"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стоимости комплексного </a:t>
            </a:r>
            <a:r>
              <a:rPr lang="ru-RU" sz="11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обустройства объекта концессионного соглашения </a:t>
            </a:r>
            <a:r>
              <a:rPr lang="ru-RU" sz="11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системой взимания платы (СВП) и автоматизированной системы управления дорожным движением (АСУДД), определенных на основе федеральных объектов-аналогов </a:t>
            </a:r>
            <a:r>
              <a:rPr lang="ru-RU" sz="11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(</a:t>
            </a:r>
            <a:r>
              <a:rPr lang="en-US" sz="11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2,6</a:t>
            </a:r>
            <a:r>
              <a:rPr lang="ru-RU" sz="11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ru-RU" sz="11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млрд. руб.)</a:t>
            </a:r>
          </a:p>
          <a:p>
            <a:pPr algn="just">
              <a:spcAft>
                <a:spcPts val="600"/>
              </a:spcAft>
            </a:pPr>
            <a:r>
              <a:rPr lang="ru-RU" sz="1100" b="1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и подлежит дальнейшему уточнению/корректировке в процессе дальнейшей проработки проекта.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86314" y="3912394"/>
            <a:ext cx="4107163" cy="1231106"/>
          </a:xfrm>
          <a:prstGeom prst="rect">
            <a:avLst/>
          </a:prstGeom>
          <a:noFill/>
          <a:ln w="635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15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Стоимость привлечения заемного капитала частного инвестора (банковский кредит): 12% </a:t>
            </a:r>
          </a:p>
          <a:p>
            <a:pPr marL="171450" indent="-17145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15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Стоимость привлечения собственного капитала частного партнера (акционерный кредит): 18% </a:t>
            </a:r>
          </a:p>
          <a:p>
            <a:pPr marL="171450" indent="-17145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15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Управленческие расходы СПК: 2,5% от общих затрат по проекту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2844" y="4000510"/>
            <a:ext cx="4382091" cy="714960"/>
          </a:xfrm>
          <a:prstGeom prst="rect">
            <a:avLst/>
          </a:prstGeom>
          <a:noFill/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Сроки реализации проекта: 2017 – 2046 гг</a:t>
            </a:r>
            <a:r>
              <a:rPr lang="ru-RU" sz="115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., 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в т.ч.:</a:t>
            </a:r>
          </a:p>
          <a:p>
            <a:pPr marL="357188" indent="-87313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44500" algn="l"/>
              </a:tabLst>
            </a:pP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инвестиционная стадия: 2017 – </a:t>
            </a:r>
            <a:r>
              <a:rPr lang="ru-RU" sz="115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20</a:t>
            </a:r>
            <a:r>
              <a:rPr lang="en-US" sz="115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20</a:t>
            </a:r>
            <a:r>
              <a:rPr lang="ru-RU" sz="115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 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гг</a:t>
            </a:r>
            <a:r>
              <a:rPr lang="ru-RU" sz="115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.; </a:t>
            </a:r>
            <a:endParaRPr lang="ru-RU" sz="1150" dirty="0">
              <a:solidFill>
                <a:schemeClr val="tx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357188" indent="-87313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tabLst>
                <a:tab pos="444500" algn="l"/>
              </a:tabLst>
            </a:pP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эксплуатационная стадия: 2020 – 2046 </a:t>
            </a:r>
            <a:r>
              <a:rPr lang="ru-RU" sz="115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гг.</a:t>
            </a:r>
            <a:endParaRPr lang="ru-RU" sz="1150" dirty="0">
              <a:solidFill>
                <a:schemeClr val="tx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pPr marL="171450" indent="-171450" algn="just">
              <a:spcAft>
                <a:spcPts val="3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Протяженность </a:t>
            </a:r>
            <a:r>
              <a:rPr lang="ru-RU" sz="115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строительства Восточного обхода              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г. </a:t>
            </a:r>
            <a:r>
              <a:rPr lang="ru-RU" sz="1150" dirty="0" smtClean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Ижевска - </a:t>
            </a:r>
            <a:r>
              <a:rPr lang="ru-RU" sz="1150" dirty="0">
                <a:solidFill>
                  <a:schemeClr val="tx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62,3 км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57224" y="3786196"/>
            <a:ext cx="5067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Ключевые допущения по финансовому моделированию</a:t>
            </a:r>
          </a:p>
        </p:txBody>
      </p:sp>
      <p:graphicFrame>
        <p:nvGraphicFramePr>
          <p:cNvPr id="43" name="Диаграмма 42"/>
          <p:cNvGraphicFramePr/>
          <p:nvPr/>
        </p:nvGraphicFramePr>
        <p:xfrm>
          <a:off x="142844" y="1785932"/>
          <a:ext cx="3429024" cy="1952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" name="TextBox 1"/>
          <p:cNvSpPr txBox="1"/>
          <p:nvPr/>
        </p:nvSpPr>
        <p:spPr>
          <a:xfrm>
            <a:off x="1428728" y="2571750"/>
            <a:ext cx="857256" cy="3571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57,</a:t>
            </a:r>
            <a:r>
              <a:rPr lang="en-US" sz="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ctr"/>
            <a:r>
              <a:rPr lang="ru-RU" sz="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lang="ru-RU" sz="85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5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8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86050" y="2285998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федерального бюджета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en-US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,0</a:t>
            </a:r>
            <a:r>
              <a:rPr 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млрд. 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42976" y="139302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Средства бюджета</a:t>
            </a:r>
          </a:p>
          <a:p>
            <a:pPr algn="ctr"/>
            <a:r>
              <a:rPr 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Удмуртской Республики, 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,0</a:t>
            </a:r>
            <a:r>
              <a:rPr 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0" y="2303858"/>
            <a:ext cx="10894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Инвестиции Концессионера, </a:t>
            </a: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20,</a:t>
            </a:r>
            <a:r>
              <a:rPr lang="en-US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9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млрд</a:t>
            </a:r>
            <a:r>
              <a:rPr lang="ru-RU" sz="900" b="1" u="sng" dirty="0">
                <a:latin typeface="Arial" panose="020B0604020202020204" pitchFamily="34" charset="0"/>
                <a:cs typeface="Arial" panose="020B0604020202020204" pitchFamily="34" charset="0"/>
              </a:rPr>
              <a:t>. руб.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rot="10800000" flipV="1">
            <a:off x="2571736" y="2571750"/>
            <a:ext cx="357190" cy="5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785786" y="2786064"/>
            <a:ext cx="357190" cy="53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214942" y="1142990"/>
            <a:ext cx="1777703" cy="1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214942" y="857238"/>
            <a:ext cx="1924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Плата Концедента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Заголовок 4"/>
          <p:cNvSpPr txBox="1">
            <a:spLocks/>
          </p:cNvSpPr>
          <p:nvPr/>
        </p:nvSpPr>
        <p:spPr>
          <a:xfrm>
            <a:off x="928662" y="285734"/>
            <a:ext cx="6357982" cy="338504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1389" tIns="45695" rIns="91389" bIns="45695" rtlCol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830317">
              <a:buClr>
                <a:schemeClr val="accent6">
                  <a:lumMod val="75000"/>
                </a:schemeClr>
              </a:buClr>
            </a:pP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«СТРОИТЕЛЬСТВО Восточного  обхода  </a:t>
            </a:r>
            <a:r>
              <a:rPr lang="ru-RU" sz="12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г</a:t>
            </a:r>
            <a:r>
              <a:rPr lang="ru-RU" sz="1600" b="1" i="1" cap="all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.Ижевска»</a:t>
            </a:r>
            <a:endParaRPr lang="ru-RU" sz="1600" b="1" i="1" cap="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2071670" y="1214428"/>
            <a:ext cx="1571636" cy="1191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10800000">
            <a:off x="2071670" y="910817"/>
            <a:ext cx="1571636" cy="1191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rot="10800000">
            <a:off x="5214942" y="857238"/>
            <a:ext cx="1785950" cy="1191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Изображение 5" descr="gchp_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94656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B50D-7788-4B92-A5F1-BC691A317A33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Picture 2" descr="8_Схема развития транспортной инфраструктуры1 copy"/>
          <p:cNvPicPr>
            <a:picLocks noChangeAspect="1" noChangeArrowheads="1"/>
          </p:cNvPicPr>
          <p:nvPr/>
        </p:nvPicPr>
        <p:blipFill>
          <a:blip r:embed="rId2">
            <a:lum bright="86000" contrast="-76000"/>
          </a:blip>
          <a:srcRect/>
          <a:stretch>
            <a:fillRect/>
          </a:stretch>
        </p:blipFill>
        <p:spPr bwMode="auto">
          <a:xfrm>
            <a:off x="1643042" y="428610"/>
            <a:ext cx="6519562" cy="4369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252128"/>
              </p:ext>
            </p:extLst>
          </p:nvPr>
        </p:nvGraphicFramePr>
        <p:xfrm>
          <a:off x="0" y="3000378"/>
          <a:ext cx="9045723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lide Number Placeholder 5"/>
          <p:cNvSpPr txBox="1">
            <a:spLocks/>
          </p:cNvSpPr>
          <p:nvPr/>
        </p:nvSpPr>
        <p:spPr>
          <a:xfrm>
            <a:off x="8510065" y="2480528"/>
            <a:ext cx="535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138DEB-A6FC-7540-9F59-6A37FCB445B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7172"/>
            <a:ext cx="2750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EB8921"/>
              </a:buClr>
            </a:pPr>
            <a:r>
              <a:rPr lang="ru-RU" sz="11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Тарифы за проезд по </a:t>
            </a:r>
            <a:r>
              <a:rPr lang="ru-RU" sz="11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объекту концессионного соглашения</a:t>
            </a:r>
            <a:endParaRPr lang="ru-RU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858924"/>
              </p:ext>
            </p:extLst>
          </p:nvPr>
        </p:nvGraphicFramePr>
        <p:xfrm>
          <a:off x="5576586" y="750081"/>
          <a:ext cx="3567415" cy="76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315"/>
                <a:gridCol w="1698100"/>
              </a:tblGrid>
              <a:tr h="1964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endParaRPr lang="ru-RU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За весь срок Проекта</a:t>
                      </a:r>
                      <a:endParaRPr lang="ru-RU" sz="8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Легковые ТС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Грузовые ТС</a:t>
                      </a:r>
                    </a:p>
                  </a:txBody>
                  <a:tcPr marT="34290" marB="3429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ИТОГО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/>
                        <a:cs typeface="Arial" panose="020B0604020202020204" pitchFamily="34" charset="0"/>
                      </a:endParaRPr>
                    </a:p>
                  </a:txBody>
                  <a:tcPr marT="34290" marB="34290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156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115</a:t>
                      </a:r>
                      <a:endParaRPr lang="ru-RU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156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00694" y="357172"/>
            <a:ext cx="3467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spcAft>
                <a:spcPts val="600"/>
              </a:spcAft>
              <a:buClr>
                <a:srgbClr val="EB8921"/>
              </a:buClr>
              <a:defRPr sz="1050" b="1">
                <a:solidFill>
                  <a:srgbClr val="E1561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100" dirty="0">
                <a:solidFill>
                  <a:schemeClr val="tx1"/>
                </a:solidFill>
              </a:rPr>
              <a:t>Предварительный объем доходов от сбора платы (млрд. руб., в ценах текущих лет)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48194"/>
              </p:ext>
            </p:extLst>
          </p:nvPr>
        </p:nvGraphicFramePr>
        <p:xfrm>
          <a:off x="142844" y="750082"/>
          <a:ext cx="2728864" cy="746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463"/>
                <a:gridCol w="1505401"/>
              </a:tblGrid>
              <a:tr h="24051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Категория</a:t>
                      </a:r>
                      <a:endParaRPr lang="ru-RU" sz="7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ru-RU" sz="700" baseline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52833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Легковые ТС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2,5 руб./км (156 руб.)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Грузовые ТС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10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руб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/км (623</a:t>
                      </a: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руб.)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85720" y="2928940"/>
            <a:ext cx="8660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Соотношение доходов от сбора платы, платы концедента и потоков по возврату средств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3" y="1553759"/>
            <a:ext cx="86390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Показатели эффективности Проекта</a:t>
            </a:r>
            <a:endParaRPr lang="ru-RU" sz="12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41517"/>
              </p:ext>
            </p:extLst>
          </p:nvPr>
        </p:nvGraphicFramePr>
        <p:xfrm>
          <a:off x="214282" y="1821652"/>
          <a:ext cx="4213148" cy="7699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5858"/>
                <a:gridCol w="787290"/>
              </a:tblGrid>
              <a:tr h="219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3335" marB="1333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3335" marB="13335" anchor="ctr">
                    <a:solidFill>
                      <a:srgbClr val="0070C0"/>
                    </a:solidFill>
                  </a:tcPr>
                </a:tc>
              </a:tr>
              <a:tr h="310296">
                <a:tc>
                  <a:txBody>
                    <a:bodyPr/>
                    <a:lstStyle/>
                    <a:p>
                      <a:pPr marL="0" algn="just" defTabSz="4572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Внутренняя норма доходности проекта «в целом» </a:t>
                      </a:r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(IRR),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%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/>
                        <a:cs typeface="Arial" panose="020B0604020202020204" pitchFamily="34" charset="0"/>
                      </a:endParaRPr>
                    </a:p>
                  </a:txBody>
                  <a:tcPr marL="68580" marR="68580" marT="13335" marB="13335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3,54%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/>
                        <a:cs typeface="Arial" panose="020B0604020202020204" pitchFamily="34" charset="0"/>
                      </a:endParaRPr>
                    </a:p>
                  </a:txBody>
                  <a:tcPr marL="68580" marR="68580" marT="13335" marB="13335" anchor="ctr">
                    <a:lnB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978">
                <a:tc>
                  <a:txBody>
                    <a:bodyPr/>
                    <a:lstStyle/>
                    <a:p>
                      <a:pPr marL="0" marR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Период окупаемости проекта «в целом», (Р</a:t>
                      </a:r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P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), лет</a:t>
                      </a:r>
                    </a:p>
                  </a:txBody>
                  <a:tcPr marL="68580" marR="68580" marT="13335" marB="13335" anchor="ctr"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21,2</a:t>
                      </a:r>
                    </a:p>
                  </a:txBody>
                  <a:tcPr marL="68580" marR="68580" marT="13335" marB="13335" anchor="ctr">
                    <a:lnT w="31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78486" y="2625329"/>
            <a:ext cx="47655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7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Отношение </a:t>
            </a:r>
            <a:r>
              <a:rPr lang="ru-RU" sz="7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дисконтированных доходов от сбора платы к дисконтированным расходам по проекту </a:t>
            </a:r>
            <a:endParaRPr lang="en-US" sz="700" dirty="0" smtClean="0">
              <a:latin typeface="Arial" panose="020B0604020202020204" pitchFamily="34" charset="0"/>
              <a:ea typeface="Tahoma"/>
              <a:cs typeface="Arial" panose="020B0604020202020204" pitchFamily="34" charset="0"/>
            </a:endParaRPr>
          </a:p>
          <a:p>
            <a:r>
              <a:rPr lang="ru-RU" sz="700" dirty="0" smtClean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(плате </a:t>
            </a:r>
            <a:r>
              <a:rPr lang="ru-RU" sz="7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концедента)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1472" y="160736"/>
            <a:ext cx="6921820" cy="291604"/>
          </a:xfrm>
        </p:spPr>
        <p:txBody>
          <a:bodyPr>
            <a:noAutofit/>
          </a:bodyPr>
          <a:lstStyle/>
          <a:p>
            <a:pPr algn="l" defTabSz="830317"/>
            <a:r>
              <a:rPr lang="ru-RU" sz="1800" b="1" cap="all" dirty="0">
                <a:solidFill>
                  <a:srgbClr val="C00000"/>
                </a:solidFill>
                <a:latin typeface="Arial"/>
                <a:cs typeface="Arial"/>
              </a:rPr>
              <a:t>Основные финансовые характеристики Проекта: </a:t>
            </a:r>
            <a:endParaRPr lang="en-US" sz="1200" b="1" cap="all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357172"/>
            <a:ext cx="2222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EB8921"/>
              </a:buClr>
            </a:pPr>
            <a:r>
              <a:rPr lang="ru-RU" sz="11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Прогнозируемая интенсивность движения </a:t>
            </a:r>
            <a:endParaRPr lang="ru-RU" sz="11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380671"/>
              </p:ext>
            </p:extLst>
          </p:nvPr>
        </p:nvGraphicFramePr>
        <p:xfrm>
          <a:off x="3000364" y="750081"/>
          <a:ext cx="2425983" cy="745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1002"/>
                <a:gridCol w="1074981"/>
              </a:tblGrid>
              <a:tr h="2493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  <a:endParaRPr lang="ru-RU" sz="800" dirty="0"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800" baseline="0" dirty="0" smtClean="0"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Значение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49580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Физ.авт./сутки, тыс.</a:t>
                      </a:r>
                    </a:p>
                  </a:txBody>
                  <a:tcPr marT="34290" marB="3429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8 000 – 10000 </a:t>
                      </a:r>
                      <a:endParaRPr lang="ru-RU" sz="8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Box 1"/>
          <p:cNvSpPr txBox="1"/>
          <p:nvPr/>
        </p:nvSpPr>
        <p:spPr>
          <a:xfrm>
            <a:off x="642910" y="3929072"/>
            <a:ext cx="1368189" cy="21431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23,8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млрд. руб.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4500562" y="4000510"/>
            <a:ext cx="1368189" cy="214314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7,6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млрд. руб.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5286380" y="3214692"/>
            <a:ext cx="1428760" cy="242751"/>
          </a:xfrm>
          <a:prstGeom prst="rect">
            <a:avLst/>
          </a:prstGeom>
          <a:ln w="6350">
            <a:solidFill>
              <a:schemeClr val="tx1"/>
            </a:solidFill>
          </a:ln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млрд. руб.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388502"/>
              </p:ext>
            </p:extLst>
          </p:nvPr>
        </p:nvGraphicFramePr>
        <p:xfrm>
          <a:off x="4714877" y="1821651"/>
          <a:ext cx="3937225" cy="769910"/>
        </p:xfrm>
        <a:graphic>
          <a:graphicData uri="http://schemas.openxmlformats.org/drawingml/2006/table">
            <a:tbl>
              <a:tblPr/>
              <a:tblGrid>
                <a:gridCol w="3079500"/>
                <a:gridCol w="857725"/>
              </a:tblGrid>
              <a:tr h="2081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Показатель</a:t>
                      </a:r>
                    </a:p>
                  </a:txBody>
                  <a:tcPr marL="68580" marR="68580" marT="13335" marB="133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Значение</a:t>
                      </a:r>
                    </a:p>
                  </a:txBody>
                  <a:tcPr marL="68580" marR="68580" marT="13335" marB="133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235268">
                <a:tc>
                  <a:txBody>
                    <a:bodyPr/>
                    <a:lstStyle/>
                    <a:p>
                      <a:pPr marL="0" marR="0" lvl="0" indent="0" algn="just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IRR </a:t>
                      </a: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частного партнера, %</a:t>
                      </a:r>
                    </a:p>
                  </a:txBody>
                  <a:tcPr marL="68580" marR="68580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18%</a:t>
                      </a:r>
                      <a:endParaRPr lang="ru-RU" sz="8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/>
                        <a:cs typeface="Arial" panose="020B0604020202020204" pitchFamily="34" charset="0"/>
                      </a:endParaRPr>
                    </a:p>
                  </a:txBody>
                  <a:tcPr marL="68580" marR="68580" marT="13335" marB="133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51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Консолидированный коэффициент покрытия концедента*</a:t>
                      </a:r>
                    </a:p>
                  </a:txBody>
                  <a:tcPr marL="68580" marR="68580" marT="13335" marB="133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156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en-US" altLang="ru-RU" sz="800" b="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/>
                          <a:cs typeface="Arial" panose="020B0604020202020204" pitchFamily="34" charset="0"/>
                        </a:rPr>
                        <a:t>7</a:t>
                      </a:r>
                      <a:endParaRPr lang="ru-RU" altLang="ru-RU" sz="800" b="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/>
                        <a:cs typeface="Arial" panose="020B0604020202020204" pitchFamily="34" charset="0"/>
                      </a:endParaRPr>
                    </a:p>
                  </a:txBody>
                  <a:tcPr marL="68580" marR="68580" marT="13335" marB="1333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156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" name="Рисунок 27"/>
          <p:cNvPicPr/>
          <p:nvPr/>
        </p:nvPicPr>
        <p:blipFill>
          <a:blip r:embed="rId4"/>
          <a:srcRect l="48613" t="79826" r="4946" b="19498"/>
          <a:stretch>
            <a:fillRect/>
          </a:stretch>
        </p:blipFill>
        <p:spPr bwMode="auto">
          <a:xfrm>
            <a:off x="3643306" y="4857766"/>
            <a:ext cx="1785950" cy="14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3571868" y="4786328"/>
            <a:ext cx="1907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 Narrow" pitchFamily="34" charset="0"/>
                <a:cs typeface="Times New Roman" pitchFamily="18" charset="0"/>
              </a:rPr>
              <a:t>Эксплуатационный платеж (с НДС)</a:t>
            </a:r>
            <a:endParaRPr lang="ru-RU" sz="1000" dirty="0">
              <a:latin typeface="Arial Narrow" pitchFamily="34" charset="0"/>
              <a:cs typeface="Times New Roman" pitchFamily="18" charset="0"/>
            </a:endParaRPr>
          </a:p>
        </p:txBody>
      </p:sp>
      <p:cxnSp>
        <p:nvCxnSpPr>
          <p:cNvPr id="39" name="Прямая соединительная линия 38"/>
          <p:cNvCxnSpPr>
            <a:endCxn id="26" idx="2"/>
          </p:cNvCxnSpPr>
          <p:nvPr/>
        </p:nvCxnSpPr>
        <p:spPr>
          <a:xfrm rot="5400000" flipH="1" flipV="1">
            <a:off x="5832743" y="3625461"/>
            <a:ext cx="33603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5051359" y="4306968"/>
            <a:ext cx="18587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1152700" y="4276539"/>
            <a:ext cx="26789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Изображение 5" descr="gchp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214" y="87675"/>
            <a:ext cx="318243" cy="32383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8726</TotalTime>
  <Words>1464</Words>
  <Application>Microsoft Office PowerPoint</Application>
  <PresentationFormat>Экран (16:9)</PresentationFormat>
  <Paragraphs>333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финансовые характеристики Проекта: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Солнцев</dc:creator>
  <cp:lastModifiedBy>MMPC</cp:lastModifiedBy>
  <cp:revision>395</cp:revision>
  <cp:lastPrinted>2014-08-28T16:10:49Z</cp:lastPrinted>
  <dcterms:created xsi:type="dcterms:W3CDTF">2014-04-29T10:09:14Z</dcterms:created>
  <dcterms:modified xsi:type="dcterms:W3CDTF">2016-03-30T05:40:35Z</dcterms:modified>
</cp:coreProperties>
</file>