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321" r:id="rId3"/>
    <p:sldId id="297" r:id="rId4"/>
    <p:sldId id="299" r:id="rId5"/>
    <p:sldId id="300" r:id="rId6"/>
    <p:sldId id="314" r:id="rId7"/>
    <p:sldId id="316" r:id="rId8"/>
    <p:sldId id="301" r:id="rId9"/>
    <p:sldId id="303" r:id="rId10"/>
    <p:sldId id="305" r:id="rId11"/>
    <p:sldId id="308" r:id="rId12"/>
    <p:sldId id="310" r:id="rId13"/>
    <p:sldId id="311" r:id="rId14"/>
    <p:sldId id="307" r:id="rId15"/>
    <p:sldId id="317" r:id="rId16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DF4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>
        <p:scale>
          <a:sx n="80" d="100"/>
          <a:sy n="80" d="100"/>
        </p:scale>
        <p:origin x="-2670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BB6FBF5-FE9B-BC46-9EAD-06AB28376068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CD3D577-DE18-B148-9D92-3F8157BD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0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A53EB7DE-B0B8-4869-B684-D29606A8BBC8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BAD9C978-4E67-449C-A312-5A6D7D3EF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5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0C46B-60D7-4846-8EB9-F5A96C2FD04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55C-2FE7-2148-A84A-6A30613818F4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3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09F-86AF-934A-833C-273467F56F47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9819-23E3-9749-B269-DE56CE8E3DE2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729F-0FA9-C74E-8A3B-ABA934CFF578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B52-5D58-BC4E-8109-AEBB99F1C62E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7748-2351-024B-9B55-70ECA305E5EC}" type="datetime1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A7C1-0E7F-6241-A5C2-449C81B9D5D9}" type="datetime1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714D-1130-AC4A-A23F-F4A6DEBC4F38}" type="datetime1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1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E7F-B7B8-E24C-97FC-A985E1769B31}" type="datetime1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712-17D6-F744-B132-F7DEF5C9A57B}" type="datetime1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114-E7F1-6842-B8DB-163C654D7959}" type="datetime1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9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4004-59AA-9C40-A330-8A8A15078EB5}" type="datetime1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874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gi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6-03-09 в 12.4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54" y="0"/>
            <a:ext cx="4164247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" y="2892915"/>
            <a:ext cx="6228183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Концессионный проект 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строительству, реконструкции и эксплуатации автомобильных дорог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Пермь-Березники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020+639 - 022+390, 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Пермь-Березники 022+390-025+768 и 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обход г. Перми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000+000-009+753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п.к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007" y="4734211"/>
            <a:ext cx="9154007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endParaRPr lang="ru-RU" sz="1100" dirty="0">
              <a:solidFill>
                <a:schemeClr val="bg1"/>
              </a:solidFill>
              <a:latin typeface="ChaletE-LondonEighty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1151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инфраструктурный конгресс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gchp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04255"/>
            <a:ext cx="1194553" cy="974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012" y="1275607"/>
            <a:ext cx="5613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«Стресс-тест проектов, претендующих на финансирование из федерального дорожного фонда»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Изображение 4" descr="скачанные файлы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36023"/>
            <a:ext cx="2736304" cy="735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706" y="2361124"/>
            <a:ext cx="1457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rmgilmanov\Desktop\f6e8688213a9142f490babe529dd0c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0173"/>
            <a:ext cx="685800" cy="72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288186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реализации проекта</a:t>
            </a:r>
            <a:endParaRPr lang="ru-RU" sz="2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-57150"/>
            <a:ext cx="1475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_AvanteTck" pitchFamily="34" charset="-52"/>
              </a:rPr>
              <a:t>10</a:t>
            </a:r>
            <a:endParaRPr lang="ru-RU" sz="6000" dirty="0">
              <a:solidFill>
                <a:schemeClr val="bg1"/>
              </a:solidFill>
              <a:latin typeface="a_AvanteTck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226" y="1059582"/>
            <a:ext cx="88002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200000"/>
              </a:lnSpc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государственной программы Пермского края «Развитие транспортной системы»</a:t>
            </a:r>
          </a:p>
          <a:p>
            <a:pPr marL="321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увеличение протяженности автомобильных дорог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регионального и межмуниципального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значения</a:t>
            </a:r>
          </a:p>
          <a:p>
            <a:pPr marL="321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снижение доли автомобильных дорог регионального и межмуниципального значения, обслуживающих движение в режиме перегрузки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288186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проекта</a:t>
            </a:r>
            <a:endParaRPr lang="ru-RU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26" y="-57150"/>
            <a:ext cx="12568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_AvanteTck" pitchFamily="34" charset="-52"/>
              </a:rPr>
              <a:t>1</a:t>
            </a:r>
            <a:r>
              <a:rPr lang="ru-RU" sz="6000" dirty="0" smtClean="0">
                <a:solidFill>
                  <a:schemeClr val="bg1"/>
                </a:solidFill>
                <a:latin typeface="a_AvanteTck" pitchFamily="34" charset="-52"/>
              </a:rPr>
              <a:t>1</a:t>
            </a:r>
            <a:endParaRPr lang="ru-RU" sz="6000" dirty="0">
              <a:solidFill>
                <a:schemeClr val="bg1"/>
              </a:solidFill>
              <a:latin typeface="a_AvanteTck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951570"/>
            <a:ext cx="8812088" cy="415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200000"/>
              </a:lnSpc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обязательства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концессионеру земельных участков в аренду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концессионеру права владения и пользования на Объект концессионного соглашения на срок, не превышающий срок действия Концессионного соглашения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концессионеру существующей проектной документации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части расходов на создание Объекта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концессионеру Платы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период эксплуатации Объекта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иных обязательств, предусмотренных концессионным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288186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проекта</a:t>
            </a:r>
            <a:endParaRPr lang="ru-RU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26" y="-57150"/>
            <a:ext cx="1360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_AvanteTck" pitchFamily="34" charset="-52"/>
              </a:rPr>
              <a:t>1</a:t>
            </a:r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951570"/>
            <a:ext cx="888409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обязательства концессионера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реконструкцию и ввод в эксплуатацию Объекта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недостающей проектной документации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имеющейся проектной документации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концессионной платы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объекта концессионного соглашения: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платы с пользователей платного участка объекта в пользу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проезда транспортных средств по объекту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текущий ремонт объекта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Объекта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прекращения срока действия соглашения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иных обязательств, предусмотренных концессионным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288186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проекта</a:t>
            </a:r>
            <a:endParaRPr lang="ru-RU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26" y="-57150"/>
            <a:ext cx="12568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_AvanteTck" pitchFamily="34" charset="-52"/>
              </a:rPr>
              <a:t>13</a:t>
            </a:r>
            <a:endParaRPr lang="ru-RU" sz="6000" dirty="0">
              <a:solidFill>
                <a:schemeClr val="bg1"/>
              </a:solidFill>
              <a:latin typeface="a_AvanteTck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44284" y="2421414"/>
            <a:ext cx="173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реконструкция  объекта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7668344" y="3251123"/>
            <a:ext cx="0" cy="10154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63940" y="3643249"/>
            <a:ext cx="127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Долговое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29860" y="3713988"/>
            <a:ext cx="119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648349" y="2463738"/>
            <a:ext cx="5322917" cy="2583256"/>
            <a:chOff x="3648348" y="3284984"/>
            <a:chExt cx="5322917" cy="344434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404398" y="3284984"/>
              <a:ext cx="1566867" cy="101156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5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Концессионер</a:t>
              </a:r>
              <a:endParaRPr lang="ru-RU" sz="1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7204217" y="5715629"/>
              <a:ext cx="1767048" cy="957948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Финансирующая организация</a:t>
              </a:r>
              <a:endPara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3648348" y="5717765"/>
              <a:ext cx="1669740" cy="101156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Потребители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 rot="20416834">
            <a:off x="4512428" y="3510127"/>
            <a:ext cx="252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платы за проезд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77743" y="3298362"/>
            <a:ext cx="21890" cy="9401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68655" y="4266617"/>
            <a:ext cx="1669740" cy="75867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Росавтодор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043" y="3491812"/>
            <a:ext cx="1261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ежбюджетных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51520" y="783471"/>
            <a:ext cx="7488832" cy="2553154"/>
            <a:chOff x="133900" y="1168257"/>
            <a:chExt cx="7766597" cy="3189008"/>
          </a:xfrm>
        </p:grpSpPr>
        <p:sp>
          <p:nvSpPr>
            <p:cNvPr id="57" name="TextBox 56"/>
            <p:cNvSpPr txBox="1"/>
            <p:nvPr/>
          </p:nvSpPr>
          <p:spPr>
            <a:xfrm>
              <a:off x="1817975" y="3780624"/>
              <a:ext cx="1638852" cy="57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Софинансирование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расходов на создание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133900" y="1168257"/>
              <a:ext cx="7766597" cy="3139471"/>
              <a:chOff x="133900" y="1168257"/>
              <a:chExt cx="7766597" cy="313947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636900" y="2946548"/>
                <a:ext cx="1913328" cy="864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Право собственности </a:t>
                </a:r>
              </a:p>
              <a:p>
                <a:pPr algn="ctr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объект (обременение на период концессии)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Группа 77"/>
              <p:cNvGrpSpPr/>
              <p:nvPr/>
            </p:nvGrpSpPr>
            <p:grpSpPr>
              <a:xfrm>
                <a:off x="133900" y="1168257"/>
                <a:ext cx="7766597" cy="3139471"/>
                <a:chOff x="133900" y="1168257"/>
                <a:chExt cx="7766597" cy="3139471"/>
              </a:xfrm>
            </p:grpSpPr>
            <p:sp>
              <p:nvSpPr>
                <p:cNvPr id="40" name="Скругленный прямоугольник 39"/>
                <p:cNvSpPr/>
                <p:nvPr/>
              </p:nvSpPr>
              <p:spPr>
                <a:xfrm>
                  <a:off x="133900" y="3296168"/>
                  <a:ext cx="1566867" cy="1011560"/>
                </a:xfrm>
                <a:prstGeom prst="round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600" b="1" dirty="0" err="1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Концедент</a:t>
                  </a:r>
                  <a:endParaRPr lang="ru-RU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7" name="Группа 76"/>
                <p:cNvGrpSpPr/>
                <p:nvPr/>
              </p:nvGrpSpPr>
              <p:grpSpPr>
                <a:xfrm>
                  <a:off x="1259632" y="1168257"/>
                  <a:ext cx="6640865" cy="3128287"/>
                  <a:chOff x="1259632" y="1168257"/>
                  <a:chExt cx="6640865" cy="3128287"/>
                </a:xfrm>
              </p:grpSpPr>
              <p:sp>
                <p:nvSpPr>
                  <p:cNvPr id="11" name="Скругленный прямоугольник 10"/>
                  <p:cNvSpPr/>
                  <p:nvPr/>
                </p:nvSpPr>
                <p:spPr>
                  <a:xfrm>
                    <a:off x="3618605" y="3284984"/>
                    <a:ext cx="1801788" cy="1011560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5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Объект концессионного соглашения</a:t>
                    </a:r>
                    <a:endParaRPr lang="ru-RU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6" name="Группа 75"/>
                  <p:cNvGrpSpPr/>
                  <p:nvPr/>
                </p:nvGrpSpPr>
                <p:grpSpPr>
                  <a:xfrm>
                    <a:off x="1259632" y="1168257"/>
                    <a:ext cx="6640865" cy="2098731"/>
                    <a:chOff x="1259632" y="1168257"/>
                    <a:chExt cx="6640865" cy="2098731"/>
                  </a:xfrm>
                </p:grpSpPr>
                <p:grpSp>
                  <p:nvGrpSpPr>
                    <p:cNvPr id="75" name="Группа 74"/>
                    <p:cNvGrpSpPr/>
                    <p:nvPr/>
                  </p:nvGrpSpPr>
                  <p:grpSpPr>
                    <a:xfrm>
                      <a:off x="1259632" y="1168257"/>
                      <a:ext cx="6640865" cy="2098731"/>
                      <a:chOff x="1259632" y="1168257"/>
                      <a:chExt cx="6640865" cy="2098731"/>
                    </a:xfrm>
                  </p:grpSpPr>
                  <p:grpSp>
                    <p:nvGrpSpPr>
                      <p:cNvPr id="33" name="Группа 32"/>
                      <p:cNvGrpSpPr/>
                      <p:nvPr/>
                    </p:nvGrpSpPr>
                    <p:grpSpPr>
                      <a:xfrm>
                        <a:off x="1259632" y="1844824"/>
                        <a:ext cx="6640865" cy="1422164"/>
                        <a:chOff x="1039957" y="1647164"/>
                        <a:chExt cx="6640865" cy="1422164"/>
                      </a:xfrm>
                    </p:grpSpPr>
                    <p:cxnSp>
                      <p:nvCxnSpPr>
                        <p:cNvPr id="28" name="Прямая соединительная линия 27"/>
                        <p:cNvCxnSpPr/>
                        <p:nvPr/>
                      </p:nvCxnSpPr>
                      <p:spPr>
                        <a:xfrm>
                          <a:off x="7680822" y="1653399"/>
                          <a:ext cx="0" cy="1415929"/>
                        </a:xfrm>
                        <a:prstGeom prst="line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Прямая соединительная линия 29"/>
                        <p:cNvCxnSpPr/>
                        <p:nvPr/>
                      </p:nvCxnSpPr>
                      <p:spPr>
                        <a:xfrm>
                          <a:off x="1039957" y="1647164"/>
                          <a:ext cx="6640865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2427411" y="1168257"/>
                        <a:ext cx="4075979" cy="5766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Предоставление земельных участков</a:t>
                        </a:r>
                      </a:p>
                      <a:p>
                        <a:pPr algn="ctr"/>
                        <a:r>
                          <a:rPr lang="ru-RU" sz="1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Плата </a:t>
                        </a:r>
                        <a:r>
                          <a:rPr lang="ru-RU" sz="1200" dirty="0" err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концедента</a:t>
                        </a:r>
                        <a:endPara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2427410" y="1851058"/>
                      <a:ext cx="4075979" cy="576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Концессионная плата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аренду земельных участков</a:t>
                      </a:r>
                    </a:p>
                  </p:txBody>
                </p:sp>
              </p:grpSp>
            </p:grpSp>
          </p:grpSp>
          <p:cxnSp>
            <p:nvCxnSpPr>
              <p:cNvPr id="58" name="Прямая со стрелкой 57"/>
              <p:cNvCxnSpPr/>
              <p:nvPr/>
            </p:nvCxnSpPr>
            <p:spPr>
              <a:xfrm flipH="1">
                <a:off x="1769079" y="3813568"/>
                <a:ext cx="1736646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Прямая со стрелкой 60"/>
          <p:cNvCxnSpPr/>
          <p:nvPr/>
        </p:nvCxnSpPr>
        <p:spPr>
          <a:xfrm flipH="1">
            <a:off x="5557721" y="2893945"/>
            <a:ext cx="1736646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553598" y="2891217"/>
            <a:ext cx="1727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объекта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1700767" y="3309445"/>
            <a:ext cx="2818732" cy="9788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120213">
            <a:off x="2012983" y="3735583"/>
            <a:ext cx="2015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платы за проезд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336991" y="1330129"/>
            <a:ext cx="0" cy="11569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092810" y="1198969"/>
            <a:ext cx="0" cy="1264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92810" y="1198970"/>
            <a:ext cx="68635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956376" y="1198969"/>
            <a:ext cx="0" cy="12647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483220" y="3222408"/>
            <a:ext cx="2958495" cy="1055295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288186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рисков проекта</a:t>
            </a:r>
            <a:endParaRPr lang="ru-RU" sz="2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112295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26" y="-57150"/>
            <a:ext cx="12568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_AvanteTck" pitchFamily="34" charset="-52"/>
              </a:rPr>
              <a:t>14</a:t>
            </a:r>
            <a:endParaRPr lang="ru-RU" sz="6000" dirty="0">
              <a:solidFill>
                <a:schemeClr val="bg1"/>
              </a:solidFill>
              <a:latin typeface="a_AvanteTck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226" y="1059582"/>
            <a:ext cx="861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2466"/>
              </p:ext>
            </p:extLst>
          </p:nvPr>
        </p:nvGraphicFramePr>
        <p:xfrm>
          <a:off x="152401" y="951569"/>
          <a:ext cx="8839199" cy="40140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35423"/>
                <a:gridCol w="3816424"/>
                <a:gridCol w="1080120"/>
                <a:gridCol w="1107232"/>
              </a:tblGrid>
              <a:tr h="2514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риска, последствия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стороны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Концедент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Концессионер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2684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непредоставления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земельных участков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сроков реализации проекта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увеличения капитальных затрат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фактических затрат по проекту в ходе строительства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несвоевременного завершения работ (по вине концессионера)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сроков строительства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 окружающей среде в ходе строительства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увеличения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 на содержание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фактических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 на содержание и ремонт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5376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изменения законодательства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Существенное ухудшение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условий, на которые мог рассчитывать концессионер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гибели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 или частичная гибель или утрата объекта в ходе строительства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досрочного прекращения концессионного соглашения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при расторжении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✔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1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288186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проекта</a:t>
            </a:r>
            <a:endParaRPr lang="ru-RU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-22964" y="-67302"/>
            <a:ext cx="10406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_AvanteTck" pitchFamily="34" charset="-52"/>
              </a:rPr>
              <a:t>1</a:t>
            </a:r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0991" y="1123347"/>
            <a:ext cx="2719170" cy="9623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Пермского края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7670" y="2424227"/>
            <a:ext cx="2545812" cy="9623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Протяженность,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/</a:t>
            </a: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9,28 /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30911" y="1147357"/>
            <a:ext cx="2626195" cy="9623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лет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95487" y="1111450"/>
            <a:ext cx="2545811" cy="9623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грант, млн. руб.</a:t>
            </a:r>
          </a:p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11 747,8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2424228"/>
            <a:ext cx="2736304" cy="9623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вложения, млн руб.</a:t>
            </a:r>
          </a:p>
          <a:p>
            <a:pPr algn="ctr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309,7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1690" y="3712049"/>
            <a:ext cx="2719170" cy="9623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Трафик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2030 год)</a:t>
            </a:r>
          </a:p>
          <a:p>
            <a:pPr algn="ctr"/>
            <a:r>
              <a:rPr lang="ru-RU" sz="23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  <a:p>
            <a:pPr algn="ctr"/>
            <a:endParaRPr lang="ru-RU" sz="2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8218" y="2424229"/>
            <a:ext cx="2545811" cy="9623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инвестора, млн. руб.</a:t>
            </a:r>
          </a:p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2 561,9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90720" y="3712048"/>
            <a:ext cx="2721441" cy="9623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объекта, млн. руб.</a:t>
            </a:r>
          </a:p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2 494,5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95487" y="3712049"/>
            <a:ext cx="2545811" cy="9623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</a:p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11 402,0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5934383" y="2073798"/>
            <a:ext cx="521008" cy="3901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5" idx="1"/>
            <a:endCxn id="23" idx="3"/>
          </p:cNvCxnSpPr>
          <p:nvPr/>
        </p:nvCxnSpPr>
        <p:spPr>
          <a:xfrm flipH="1" flipV="1">
            <a:off x="6012161" y="2905402"/>
            <a:ext cx="27605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0" idx="0"/>
            <a:endCxn id="25" idx="2"/>
          </p:cNvCxnSpPr>
          <p:nvPr/>
        </p:nvCxnSpPr>
        <p:spPr>
          <a:xfrm flipH="1" flipV="1">
            <a:off x="7561123" y="3386577"/>
            <a:ext cx="7270" cy="3254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0" idx="1"/>
            <a:endCxn id="29" idx="3"/>
          </p:cNvCxnSpPr>
          <p:nvPr/>
        </p:nvCxnSpPr>
        <p:spPr>
          <a:xfrm flipH="1" flipV="1">
            <a:off x="6012161" y="4193223"/>
            <a:ext cx="28332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0" idx="2"/>
          </p:cNvCxnSpPr>
          <p:nvPr/>
        </p:nvCxnSpPr>
        <p:spPr>
          <a:xfrm>
            <a:off x="1620576" y="3386575"/>
            <a:ext cx="0" cy="32547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параметры проекта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_AvanteTck" pitchFamily="34" charset="-52"/>
              </a:rPr>
              <a:t>2</a:t>
            </a:r>
            <a:endParaRPr lang="ru-RU" sz="6000" dirty="0">
              <a:solidFill>
                <a:schemeClr val="bg1"/>
              </a:solidFill>
              <a:latin typeface="a_AvanteTck" pitchFamily="34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5576"/>
            <a:ext cx="8812088" cy="38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параметры проекта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1" y="941413"/>
            <a:ext cx="492365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проекта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мостового перехода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Чусовая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подъездов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мостовому  переходу и смежных участков автомобильной дороги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пунктов взимания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«Пермь - Березники», участок мостовой переход через </a:t>
            </a:r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Чусовая, км 22+157 – </a:t>
            </a:r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25+780 </a:t>
            </a:r>
            <a:endParaRPr lang="ru-RU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«Пермь - Березники», км 20+639 - </a:t>
            </a:r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22+157</a:t>
            </a:r>
          </a:p>
          <a:p>
            <a:pPr algn="just">
              <a:lnSpc>
                <a:spcPct val="160000"/>
              </a:lnSpc>
            </a:pPr>
            <a:r>
              <a:rPr 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«Восточный обход г. Перми</a:t>
            </a:r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000+000-009+753, 1 </a:t>
            </a:r>
            <a:r>
              <a:rPr lang="ru-RU" sz="1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п.к</a:t>
            </a:r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3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508105" y="941413"/>
            <a:ext cx="3388398" cy="4133780"/>
            <a:chOff x="5436095" y="1255217"/>
            <a:chExt cx="3240361" cy="551170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3" t="39933" r="40456" b="11166"/>
            <a:stretch/>
          </p:blipFill>
          <p:spPr bwMode="auto">
            <a:xfrm>
              <a:off x="5436095" y="1255217"/>
              <a:ext cx="3240361" cy="551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авая фигурная скобка 1"/>
            <p:cNvSpPr/>
            <p:nvPr/>
          </p:nvSpPr>
          <p:spPr>
            <a:xfrm rot="21154325">
              <a:off x="6876573" y="2180826"/>
              <a:ext cx="367251" cy="787370"/>
            </a:xfrm>
            <a:prstGeom prst="rightBrace">
              <a:avLst>
                <a:gd name="adj1" fmla="val 8333"/>
                <a:gd name="adj2" fmla="val 46379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авая фигурная скобка 10"/>
            <p:cNvSpPr/>
            <p:nvPr/>
          </p:nvSpPr>
          <p:spPr>
            <a:xfrm rot="21199987">
              <a:off x="6985073" y="2973498"/>
              <a:ext cx="329726" cy="463099"/>
            </a:xfrm>
            <a:prstGeom prst="rightBrace">
              <a:avLst>
                <a:gd name="adj1" fmla="val 8333"/>
                <a:gd name="adj2" fmla="val 40571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авая фигурная скобка 11"/>
            <p:cNvSpPr/>
            <p:nvPr/>
          </p:nvSpPr>
          <p:spPr>
            <a:xfrm rot="21136391">
              <a:off x="7117718" y="3407962"/>
              <a:ext cx="346589" cy="1102405"/>
            </a:xfrm>
            <a:prstGeom prst="rightBrace">
              <a:avLst>
                <a:gd name="adj1" fmla="val 8333"/>
                <a:gd name="adj2" fmla="val 47929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83666" y="2282400"/>
              <a:ext cx="1962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86000" y="2940098"/>
              <a:ext cx="28731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40270" y="3663490"/>
              <a:ext cx="28731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параметры проекта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028700"/>
            <a:ext cx="8812088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  <a:p>
            <a:pPr marL="321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Концессионное соглашение</a:t>
            </a:r>
          </a:p>
          <a:p>
            <a:pPr marL="36000" algn="just">
              <a:lnSpc>
                <a:spcPct val="150000"/>
              </a:lnSpc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реализации проекта: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Пермского края от 12.01.2016 г. № 2-п «О заключении концессионного соглашения по строительству, реконструкции и эксплуатации автомобильных дорог Пермь-Березники 020+639 - 022+390, Пермь-Березники 022+390-025+768 и Восточный обход г. Перми 000+000-009+753» 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транспорта Пермского края от 27.01. 2016 г.  № СЭД-44-01-02-15 «О проведении конкурса на право заключения концессионного соглашения по строительству, реконструкции и эксплуатации автомобильных дорог Пермь-Березники 020+639-022+390, Пермь-Березники 022+390-025+768 и Восточный обход г. Перми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000+000-009+753»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ct val="150000"/>
              </a:lnSpc>
              <a:defRPr/>
            </a:pPr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0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параметры проекта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028700"/>
            <a:ext cx="874008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">
              <a:lnSpc>
                <a:spcPct val="150000"/>
              </a:lnSpc>
              <a:defRPr/>
            </a:pP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Правительство Пермского края;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Концессионер:</a:t>
            </a:r>
          </a:p>
          <a:p>
            <a:pPr marL="0" lvl="4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российское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иностранное юридическое лицо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4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-индивидуальный предприниматель;</a:t>
            </a:r>
          </a:p>
          <a:p>
            <a:pPr marL="0" lvl="4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-лица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действующие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простого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товарищества.</a:t>
            </a:r>
          </a:p>
          <a:p>
            <a:pPr marL="36000" algn="just">
              <a:lnSpc>
                <a:spcPct val="150000"/>
              </a:lnSpc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36000" algn="just">
              <a:lnSpc>
                <a:spcPct val="150000"/>
              </a:lnSpc>
              <a:defRPr/>
            </a:pPr>
            <a:r>
              <a:rPr lang="ru-RU" sz="1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Размещено предложение о заключении концессионного соглашения в целях принятия заявок о готовности к участию в конкурсе на заключение концессионного соглашения на официальном сайте -  </a:t>
            </a:r>
            <a:r>
              <a:rPr lang="ru-RU" sz="1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www.torgi.gov.ru</a:t>
            </a:r>
            <a:endParaRPr lang="ru-RU" sz="1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6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22005"/>
              </p:ext>
            </p:extLst>
          </p:nvPr>
        </p:nvGraphicFramePr>
        <p:xfrm>
          <a:off x="146796" y="1059582"/>
          <a:ext cx="8812088" cy="356611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452059"/>
                <a:gridCol w="2298806"/>
                <a:gridCol w="1863288"/>
                <a:gridCol w="2197935"/>
              </a:tblGrid>
              <a:tr h="1334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реконструируемой автомобильной дороги «Пермь – Березники» – Мост через реку Чусовая,  022+390-025+768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реконструируемой автомобильной дороги «Пермь – Березники»  022+390-025+768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автомобильной дороги «Восточный обход города Перми» (II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очередь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000+000-009+753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п.к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</a:tr>
              <a:tr h="446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дороги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I-Б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30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335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сооружений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33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Расчетная </a:t>
                      </a: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км/ч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300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покрытия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Капитальное, асфальтобетонное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Капитальное, асфальтобетонное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Капитальное,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асфальтобетонное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7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68854"/>
              </p:ext>
            </p:extLst>
          </p:nvPr>
        </p:nvGraphicFramePr>
        <p:xfrm>
          <a:off x="152400" y="1059582"/>
          <a:ext cx="8812087" cy="362603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26744"/>
                <a:gridCol w="2161938"/>
                <a:gridCol w="1925470"/>
                <a:gridCol w="2197935"/>
              </a:tblGrid>
              <a:tr h="133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реконструируемой автомобильной дороги «Пермь – Березники» – Мост через реку Чусовая,  022+390-025+768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реконструируемой автомобильной дороги «Пермь – Березники»  022+390-025+768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автомобильной дороги «Восточный обход города Перми» (II очередь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000+000-009+753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п.к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</a:tr>
              <a:tr h="52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</a:t>
                      </a: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обочины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44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укрепленной части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обочины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0,75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35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разделительной полосы,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10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около моста)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 anchor="ctr"/>
                </a:tc>
              </a:tr>
              <a:tr h="44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Расчетные нагрузки на сооружения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А14, Н-1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А14, Н-1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  <a:tr h="44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Расчетные нагрузки на дорожное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покрытие, кН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15" marR="364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0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параметры проекта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028700"/>
            <a:ext cx="8611737" cy="108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концессионного соглашения –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даты подписания)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строительство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(41 месяц) 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-203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эксплуатация (до момента окончания соглашения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878" y="2270233"/>
            <a:ext cx="8849722" cy="661558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капитальных вложений – 14 309,7 млн. руб. </a:t>
            </a:r>
            <a:endParaRPr lang="en-US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эксплуатацию объекта – </a:t>
            </a:r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494,5</a:t>
            </a:r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003798"/>
            <a:ext cx="88392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defRPr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финансовой структуры проекта: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концедентом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Платы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платы за проезд осуществляется концессионером в пользу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(плата за проезд поступает в бюджет Пермского края)</a:t>
            </a:r>
          </a:p>
        </p:txBody>
      </p:sp>
    </p:spTree>
    <p:extLst>
      <p:ext uri="{BB962C8B-B14F-4D97-AF65-F5344CB8AC3E}">
        <p14:creationId xmlns:p14="http://schemas.microsoft.com/office/powerpoint/2010/main" val="42743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87674"/>
            <a:ext cx="936105" cy="763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6" y="0"/>
            <a:ext cx="7305478" cy="843097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параметры проекта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6116514" y="-3639"/>
            <a:ext cx="1174498" cy="843097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3000">
                <a:srgbClr val="C00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550" y="108657"/>
            <a:ext cx="0" cy="6185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1" y="-57150"/>
            <a:ext cx="612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_AvanteTck" pitchFamily="34" charset="-52"/>
              </a:rPr>
              <a:t>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887363"/>
            <a:ext cx="8812088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капитальных затрат: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грант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11 747,8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руб.:</a:t>
            </a:r>
          </a:p>
          <a:p>
            <a:pPr marL="1236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pPr marL="1236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1 747,8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          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инвестора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2 561,9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 </a:t>
            </a:r>
          </a:p>
          <a:p>
            <a:pPr marL="36000" algn="just">
              <a:lnSpc>
                <a:spcPct val="150000"/>
              </a:lnSpc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операционных затрат (эксплуатация объекта):</a:t>
            </a:r>
          </a:p>
          <a:p>
            <a:pPr marL="36000" algn="just"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11 402,0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выплачивается в форме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аннуитетного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 в период срока эксплуатации объекта концессионного соглашения</a:t>
            </a: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987824" y="3480230"/>
            <a:ext cx="1167408" cy="1863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64617" y="3494806"/>
            <a:ext cx="1321251" cy="1863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571" y="3759882"/>
            <a:ext cx="4572000" cy="135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defRPr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еуменьшаемая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собственных средств инвестора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долга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платежи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4617" y="3743429"/>
            <a:ext cx="4394325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уменьшаемая часть</a:t>
            </a:r>
          </a:p>
          <a:p>
            <a:pPr marL="321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расходы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инвестора на эксплуатацию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концессионного соглашения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собственные средства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10348</TotalTime>
  <Words>1098</Words>
  <Application>Microsoft Office PowerPoint</Application>
  <PresentationFormat>Экран (16:9)</PresentationFormat>
  <Paragraphs>244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Солнцев</dc:creator>
  <cp:lastModifiedBy>MMPC</cp:lastModifiedBy>
  <cp:revision>452</cp:revision>
  <cp:lastPrinted>2016-03-24T07:30:10Z</cp:lastPrinted>
  <dcterms:created xsi:type="dcterms:W3CDTF">2014-04-29T10:09:14Z</dcterms:created>
  <dcterms:modified xsi:type="dcterms:W3CDTF">2016-03-30T05:39:36Z</dcterms:modified>
</cp:coreProperties>
</file>