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321" r:id="rId2"/>
    <p:sldId id="312" r:id="rId3"/>
    <p:sldId id="318" r:id="rId4"/>
    <p:sldId id="32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kitenko Inessa" initials="NI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CCCC"/>
    <a:srgbClr val="516A89"/>
    <a:srgbClr val="E9EDF4"/>
    <a:srgbClr val="C4D1E6"/>
    <a:srgbClr val="D0D8E8"/>
    <a:srgbClr val="DCE6F2"/>
    <a:srgbClr val="DAE7F6"/>
    <a:srgbClr val="DAE7FF"/>
    <a:srgbClr val="F3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09" autoAdjust="0"/>
    <p:restoredTop sz="94654" autoAdjust="0"/>
  </p:normalViewPr>
  <p:slideViewPr>
    <p:cSldViewPr snapToObjects="1">
      <p:cViewPr>
        <p:scale>
          <a:sx n="121" d="100"/>
          <a:sy n="121" d="100"/>
        </p:scale>
        <p:origin x="-1380" y="114"/>
      </p:cViewPr>
      <p:guideLst>
        <p:guide orient="horz" pos="298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539654681719001E-2"/>
          <c:y val="4.8826498364179502E-2"/>
          <c:w val="0.92827281567213804"/>
          <c:h val="0.7160295177987210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Лист1!$A$2:$A$11</c:f>
              <c:strCache>
                <c:ptCount val="10"/>
                <c:pt idx="0">
                  <c:v>Платеж из бюджета</c:v>
                </c:pt>
                <c:pt idx="1">
                  <c:v>Софинан- сирование от подопечного</c:v>
                </c:pt>
                <c:pt idx="2">
                  <c:v>Всего выручка</c:v>
                </c:pt>
                <c:pt idx="3">
                  <c:v>ФОТ и соц. взносы</c:v>
                </c:pt>
                <c:pt idx="4">
                  <c:v>Питание, медикаменты, расх. мат</c:v>
                </c:pt>
                <c:pt idx="5">
                  <c:v>Комм. Расходы и содерж. зданий</c:v>
                </c:pt>
                <c:pt idx="6">
                  <c:v>Косвенные расходы Оператора</c:v>
                </c:pt>
                <c:pt idx="7">
                  <c:v>Возврат инвестиций в строительство</c:v>
                </c:pt>
                <c:pt idx="8">
                  <c:v>Налог на прибыль Оператора</c:v>
                </c:pt>
                <c:pt idx="9">
                  <c:v>Прибыль Оператора</c:v>
                </c:pt>
              </c:strCache>
            </c:strRef>
          </c:cat>
          <c:val>
            <c:numRef>
              <c:f>Лист1!$B$2:$B$11</c:f>
              <c:numCache>
                <c:formatCode>#,##0</c:formatCode>
                <c:ptCount val="10"/>
                <c:pt idx="0">
                  <c:v>0</c:v>
                </c:pt>
                <c:pt idx="1">
                  <c:v>68000.000000143307</c:v>
                </c:pt>
                <c:pt idx="2">
                  <c:v>0</c:v>
                </c:pt>
                <c:pt idx="3">
                  <c:v>54120.000000143293</c:v>
                </c:pt>
                <c:pt idx="4">
                  <c:v>36217.000000143293</c:v>
                </c:pt>
                <c:pt idx="5">
                  <c:v>32261.0000001433</c:v>
                </c:pt>
                <c:pt idx="6">
                  <c:v>27487.0000001433</c:v>
                </c:pt>
                <c:pt idx="7">
                  <c:v>5511.0000001432927</c:v>
                </c:pt>
                <c:pt idx="8">
                  <c:v>4408.8000001146338</c:v>
                </c:pt>
                <c:pt idx="9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808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8080">
                  <a:alpha val="47059"/>
                </a:srgb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0"/>
                  <c:y val="-0.386706856648462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7.85498302567189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-0.441087508364652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-0.14199392392560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0.1268881873377769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10440491250294E-16"/>
                  <c:y val="-5.135950439862400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7.85498302567191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10440491250294E-16"/>
                  <c:y val="-0.1480362185607400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5.135950439862400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"/>
                  <c:y val="-6.64652409864544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ln>
                      <a:noFill/>
                    </a:ln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Платеж из бюджета</c:v>
                </c:pt>
                <c:pt idx="1">
                  <c:v>Софинан- сирование от подопечного</c:v>
                </c:pt>
                <c:pt idx="2">
                  <c:v>Всего выручка</c:v>
                </c:pt>
                <c:pt idx="3">
                  <c:v>ФОТ и соц. взносы</c:v>
                </c:pt>
                <c:pt idx="4">
                  <c:v>Питание, медикаменты, расх. мат</c:v>
                </c:pt>
                <c:pt idx="5">
                  <c:v>Комм. Расходы и содерж. зданий</c:v>
                </c:pt>
                <c:pt idx="6">
                  <c:v>Косвенные расходы Оператора</c:v>
                </c:pt>
                <c:pt idx="7">
                  <c:v>Возврат инвестиций в строительство</c:v>
                </c:pt>
                <c:pt idx="8">
                  <c:v>Налог на прибыль Оператора</c:v>
                </c:pt>
                <c:pt idx="9">
                  <c:v>Прибыль Оператора</c:v>
                </c:pt>
              </c:strCache>
            </c:strRef>
          </c:cat>
          <c:val>
            <c:numRef>
              <c:f>Лист1!$C$2:$C$11</c:f>
              <c:numCache>
                <c:formatCode>#,##0</c:formatCode>
                <c:ptCount val="10"/>
                <c:pt idx="0">
                  <c:v>68000.000000143307</c:v>
                </c:pt>
                <c:pt idx="1">
                  <c:v>8000</c:v>
                </c:pt>
                <c:pt idx="2">
                  <c:v>76000.000000143307</c:v>
                </c:pt>
                <c:pt idx="3">
                  <c:v>21880</c:v>
                </c:pt>
                <c:pt idx="4">
                  <c:v>17903</c:v>
                </c:pt>
                <c:pt idx="5">
                  <c:v>3956</c:v>
                </c:pt>
                <c:pt idx="6">
                  <c:v>4774</c:v>
                </c:pt>
                <c:pt idx="7">
                  <c:v>21976</c:v>
                </c:pt>
                <c:pt idx="8">
                  <c:v>1102.2000000286589</c:v>
                </c:pt>
                <c:pt idx="9">
                  <c:v>4408.8000001146338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116245504"/>
        <c:axId val="107035968"/>
      </c:barChart>
      <c:catAx>
        <c:axId val="1162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tx1">
                <a:lumMod val="95000"/>
                <a:lumOff val="5000"/>
              </a:schemeClr>
            </a:solidFill>
            <a:round/>
          </a:ln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c:spPr>
        <c:txPr>
          <a:bodyPr rot="-54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7035968"/>
        <c:crosses val="autoZero"/>
        <c:auto val="1"/>
        <c:lblAlgn val="ctr"/>
        <c:lblOffset val="100"/>
        <c:noMultiLvlLbl val="0"/>
      </c:catAx>
      <c:valAx>
        <c:axId val="107035968"/>
        <c:scaling>
          <c:orientation val="minMax"/>
        </c:scaling>
        <c:delete val="1"/>
        <c:axPos val="l"/>
        <c:numFmt formatCode="#,##0" sourceLinked="0"/>
        <c:majorTickMark val="none"/>
        <c:minorTickMark val="none"/>
        <c:tickLblPos val="none"/>
        <c:crossAx val="116245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903960557558505E-2"/>
          <c:y val="1.88641943950555E-2"/>
          <c:w val="0.87999590057812505"/>
          <c:h val="0.808882072178764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chemeClr val="tx2">
                  <a:lumMod val="25000"/>
                  <a:lumOff val="75000"/>
                </a:schemeClr>
              </a:solidFill>
              <a:ln>
                <a:solidFill>
                  <a:schemeClr val="tx1"/>
                </a:solidFill>
              </a:ln>
              <a:effectLst/>
            </c:spPr>
          </c:dPt>
          <c:dLbls>
            <c:dLbl>
              <c:idx val="8"/>
              <c:layout>
                <c:manualLayout>
                  <c:x val="0"/>
                  <c:y val="-0.1931983411439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Полная стоимость</c:v>
                </c:pt>
                <c:pt idx="1">
                  <c:v>Гарантия заполняемости</c:v>
                </c:pt>
                <c:pt idx="2">
                  <c:v>Субсид. проц. ставки</c:v>
                </c:pt>
                <c:pt idx="3">
                  <c:v>Бесплатная земля</c:v>
                </c:pt>
                <c:pt idx="4">
                  <c:v>Нулевая ставка налога на прибыль</c:v>
                </c:pt>
                <c:pt idx="5">
                  <c:v>Нулевая ставка налога на имущество</c:v>
                </c:pt>
                <c:pt idx="6">
                  <c:v>Бесплатные ТУ</c:v>
                </c:pt>
                <c:pt idx="7">
                  <c:v>Софинанс. получателем услуги</c:v>
                </c:pt>
                <c:pt idx="8">
                  <c:v>Итоговая стоимость для бюджета</c:v>
                </c:pt>
              </c:strCache>
            </c:strRef>
          </c:cat>
          <c:val>
            <c:numRef>
              <c:f>Лист1!$B$2:$B$10</c:f>
              <c:numCache>
                <c:formatCode>0%</c:formatCode>
                <c:ptCount val="9"/>
                <c:pt idx="0">
                  <c:v>0</c:v>
                </c:pt>
                <c:pt idx="1">
                  <c:v>0.88172043010752699</c:v>
                </c:pt>
                <c:pt idx="2">
                  <c:v>0.77956989247311903</c:v>
                </c:pt>
                <c:pt idx="3">
                  <c:v>0.75698924731182904</c:v>
                </c:pt>
                <c:pt idx="4">
                  <c:v>0.71612903225806601</c:v>
                </c:pt>
                <c:pt idx="5">
                  <c:v>0.67849462365591495</c:v>
                </c:pt>
                <c:pt idx="6">
                  <c:v>0.65913978494623604</c:v>
                </c:pt>
                <c:pt idx="7">
                  <c:v>0.44408602150537602</c:v>
                </c:pt>
                <c:pt idx="8">
                  <c:v>0.44408602150537602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25000"/>
                  <a:lumOff val="75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3.7081554099871E-5"/>
                  <c:y val="-0.3922821357612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8340371462308E-2"/>
                      <c:h val="4.1090385824920743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7683573130705898E-3"/>
                  <c:y val="-7.69007335643848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867153167141803E-17"/>
                  <c:y val="-7.105305671247870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7867153167141803E-17"/>
                  <c:y val="-4.13542671631781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"/>
                  <c:y val="-4.64984784279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-4.67562335442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5734306334283704E-17"/>
                  <c:y val="-4.4235860452832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9.5734306334283704E-17"/>
                  <c:y val="-0.1051613646862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Полная стоимость</c:v>
                </c:pt>
                <c:pt idx="1">
                  <c:v>Гарантия заполняемости</c:v>
                </c:pt>
                <c:pt idx="2">
                  <c:v>Субсид. проц. ставки</c:v>
                </c:pt>
                <c:pt idx="3">
                  <c:v>Бесплатная земля</c:v>
                </c:pt>
                <c:pt idx="4">
                  <c:v>Нулевая ставка налога на прибыль</c:v>
                </c:pt>
                <c:pt idx="5">
                  <c:v>Нулевая ставка налога на имущество</c:v>
                </c:pt>
                <c:pt idx="6">
                  <c:v>Бесплатные ТУ</c:v>
                </c:pt>
                <c:pt idx="7">
                  <c:v>Софинанс. получателем услуги</c:v>
                </c:pt>
                <c:pt idx="8">
                  <c:v>Итоговая стоимость для бюджета</c:v>
                </c:pt>
              </c:strCache>
            </c:strRef>
          </c:cat>
          <c:val>
            <c:numRef>
              <c:f>Лист1!$C$2:$C$10</c:f>
              <c:numCache>
                <c:formatCode>0%</c:formatCode>
                <c:ptCount val="9"/>
                <c:pt idx="0">
                  <c:v>1</c:v>
                </c:pt>
                <c:pt idx="1">
                  <c:v>0.118279569892473</c:v>
                </c:pt>
                <c:pt idx="2">
                  <c:v>0.102150537634409</c:v>
                </c:pt>
                <c:pt idx="3">
                  <c:v>2.25806451612903E-2</c:v>
                </c:pt>
                <c:pt idx="4">
                  <c:v>4.0860215053763499E-2</c:v>
                </c:pt>
                <c:pt idx="5">
                  <c:v>3.7634408602150601E-2</c:v>
                </c:pt>
                <c:pt idx="6">
                  <c:v>1.9354838709677399E-2</c:v>
                </c:pt>
                <c:pt idx="7">
                  <c:v>0.21505376344086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8458368"/>
        <c:axId val="78296704"/>
      </c:barChart>
      <c:catAx>
        <c:axId val="11845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8296704"/>
        <c:crosses val="autoZero"/>
        <c:auto val="1"/>
        <c:lblAlgn val="ctr"/>
        <c:lblOffset val="100"/>
        <c:noMultiLvlLbl val="0"/>
      </c:catAx>
      <c:valAx>
        <c:axId val="78296704"/>
        <c:scaling>
          <c:orientation val="minMax"/>
          <c:max val="1.1900000000000011"/>
          <c:min val="0"/>
        </c:scaling>
        <c:delete val="1"/>
        <c:axPos val="l"/>
        <c:numFmt formatCode="0%" sourceLinked="0"/>
        <c:majorTickMark val="none"/>
        <c:minorTickMark val="none"/>
        <c:tickLblPos val="none"/>
        <c:crossAx val="11845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F7E02-4675-4D8A-B2E5-BB3A8AD9784E}" type="datetimeFigureOut">
              <a:rPr lang="ru-RU" smtClean="0"/>
              <a:pPr/>
              <a:t>19.03.2015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9BF81-C749-418B-96C0-210B07FF7FE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9155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2A221-699F-437E-8417-3D930DEAD6D6}" type="datetimeFigureOut">
              <a:rPr lang="ru-RU" smtClean="0"/>
              <a:pPr/>
              <a:t>19.03.2015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502D6-7DB8-40C3-84AD-89E661F457C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метки 7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883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3330-A554-6447-B93D-EAEB2E435D0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502D6-7DB8-40C3-84AD-89E661F457C3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3330-A554-6447-B93D-EAEB2E435D0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8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947C5-AAC4-4D74-9620-C64635A2527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134000" y="766800"/>
            <a:ext cx="7315200" cy="1584000"/>
          </a:xfrm>
          <a:noFill/>
        </p:spPr>
        <p:txBody>
          <a:bodyPr lIns="36000" tIns="36000" rIns="36000" bIns="36000" anchor="ctr" anchorCtr="0"/>
          <a:lstStyle>
            <a:lvl1pPr algn="r">
              <a:defRPr sz="3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134000" y="2844000"/>
            <a:ext cx="7315200" cy="687600"/>
          </a:xfrm>
        </p:spPr>
        <p:txBody>
          <a:bodyPr lIns="36000" tIns="36000" rIns="36000" bIns="36000" anchor="ctr"/>
          <a:lstStyle>
            <a:lvl1pPr marL="0" indent="0" algn="r">
              <a:buNone/>
              <a:defRPr sz="2000">
                <a:solidFill>
                  <a:srgbClr val="516A89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dirty="0" smtClean="0"/>
              <a:t>Образец подзаголовка</a:t>
            </a:r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128600" y="766800"/>
            <a:ext cx="7315200" cy="154800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134000" y="284400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rgbClr val="516A89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00000" y="766800"/>
            <a:ext cx="228600" cy="1548000"/>
          </a:xfrm>
          <a:prstGeom prst="rect">
            <a:avLst/>
          </a:prstGeom>
          <a:solidFill>
            <a:srgbClr val="516A89"/>
          </a:solidFill>
          <a:ln w="6350" cap="rnd" cmpd="sng" algn="ctr">
            <a:solidFill>
              <a:schemeClr val="accent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900000" y="2844000"/>
            <a:ext cx="228600" cy="691200"/>
          </a:xfrm>
          <a:prstGeom prst="rect">
            <a:avLst/>
          </a:prstGeom>
          <a:solidFill>
            <a:schemeClr val="accent2"/>
          </a:solidFill>
          <a:ln w="6350" cap="rnd" cmpd="sng" algn="ctr">
            <a:solidFill>
              <a:schemeClr val="accent2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516A89"/>
          </a:solidFill>
        </p:spPr>
        <p:txBody>
          <a:bodyPr/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r>
              <a:rPr lang="ru-RU" smtClean="0"/>
              <a:t>Февраль 2013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28000" y="6356350"/>
            <a:ext cx="3744000" cy="360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fld id="{FD53A032-876E-4199-9A94-E44EA0D1D9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 rot="5400000">
            <a:off x="5666227" y="3290022"/>
            <a:ext cx="6497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Рабочий</a:t>
            </a:r>
            <a:r>
              <a:rPr lang="ru-RU" baseline="0" dirty="0" smtClean="0">
                <a:solidFill>
                  <a:schemeClr val="bg1">
                    <a:lumMod val="75000"/>
                  </a:schemeClr>
                </a:solidFill>
              </a:rPr>
              <a:t> вариант – не для распространения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172000" y="274639"/>
            <a:ext cx="432000" cy="5154611"/>
          </a:xfrm>
          <a:solidFill>
            <a:srgbClr val="516A89"/>
          </a:solidFill>
        </p:spPr>
        <p:txBody>
          <a:bodyPr vert="eaVert"/>
          <a:lstStyle>
            <a:lvl1pPr>
              <a:tabLst>
                <a:tab pos="1524000" algn="l"/>
              </a:tabLst>
              <a:defRPr sz="26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7632000" cy="5851525"/>
          </a:xfrm>
        </p:spPr>
        <p:txBody>
          <a:bodyPr vert="eaVert"/>
          <a:lstStyle/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r>
              <a:rPr lang="ru-RU" smtClean="0"/>
              <a:t>Февраль 2013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28000" y="6356350"/>
            <a:ext cx="3744000" cy="36576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0000"/>
          </a:xfr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fld id="{57266A8E-CF49-4042-8859-83086DF1FF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5220000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TextBox 10"/>
          <p:cNvSpPr txBox="1"/>
          <p:nvPr userDrawn="1"/>
        </p:nvSpPr>
        <p:spPr>
          <a:xfrm rot="5400000">
            <a:off x="5666227" y="3290022"/>
            <a:ext cx="6497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Рабочий</a:t>
            </a:r>
            <a:r>
              <a:rPr lang="ru-RU" baseline="0" dirty="0" smtClean="0">
                <a:solidFill>
                  <a:schemeClr val="bg1">
                    <a:lumMod val="75000"/>
                  </a:schemeClr>
                </a:solidFill>
              </a:rPr>
              <a:t> вариант – не для распространения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516A89"/>
          </a:solidFill>
        </p:spPr>
        <p:txBody>
          <a:bodyPr/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r>
              <a:rPr lang="ru-RU" smtClean="0"/>
              <a:t>Февраль 2013</a:t>
            </a:r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28000" y="6356350"/>
            <a:ext cx="3744000" cy="360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fld id="{8CFF2F3C-C139-4757-B6B2-410AADACB0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0835" y="303213"/>
            <a:ext cx="7399633" cy="715962"/>
          </a:xfrm>
        </p:spPr>
        <p:txBody>
          <a:bodyPr anchor="t"/>
          <a:lstStyle>
            <a:lvl1pPr>
              <a:defRPr>
                <a:solidFill>
                  <a:srgbClr val="12128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633249" y="1524000"/>
            <a:ext cx="8095171" cy="4191000"/>
          </a:xfrm>
        </p:spPr>
        <p:txBody>
          <a:bodyPr/>
          <a:lstStyle>
            <a:lvl1pPr>
              <a:buFont typeface="Wingdings" pitchFamily="2" charset="2"/>
              <a:buChar char="§"/>
              <a:defRPr sz="1400"/>
            </a:lvl1pPr>
            <a:lvl2pPr>
              <a:defRPr sz="1400"/>
            </a:lvl2pPr>
            <a:lvl3pPr marL="1081088" indent="-358775">
              <a:buFont typeface="Courier New" pitchFamily="49" charset="0"/>
              <a:buChar char="o"/>
              <a:defRPr sz="1400"/>
            </a:lvl3pPr>
            <a:lvl4pPr marL="1614488" indent="-219075"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 bwMode="auto">
          <a:xfrm>
            <a:off x="285722" y="285734"/>
            <a:ext cx="7429551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12128E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ru-RU" dirty="0" smtClean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10712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2574" y="3367368"/>
            <a:ext cx="8670926" cy="671232"/>
          </a:xfrm>
        </p:spPr>
        <p:txBody>
          <a:bodyPr>
            <a:normAutofit/>
          </a:bodyPr>
          <a:lstStyle>
            <a:lvl1pPr algn="ctr">
              <a:defRPr sz="2800" baseline="0">
                <a:solidFill>
                  <a:srgbClr val="800000"/>
                </a:solidFill>
              </a:defRPr>
            </a:lvl1pPr>
          </a:lstStyle>
          <a:p>
            <a:r>
              <a:rPr lang="ru-RU" dirty="0" smtClean="0"/>
              <a:t>Напиши название 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32000" y="4864847"/>
            <a:ext cx="5080000" cy="748553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Кто подготовил и когда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05393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2000"/>
            <a:ext cx="7200000" cy="360000"/>
          </a:xfrm>
          <a:solidFill>
            <a:srgbClr val="516A89"/>
          </a:solidFill>
        </p:spPr>
        <p:txBody>
          <a:bodyPr>
            <a:no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8000" y="6357600"/>
            <a:ext cx="2304000" cy="360000"/>
          </a:xfrm>
          <a:prstGeom prst="rect">
            <a:avLst/>
          </a:prstGeom>
        </p:spPr>
        <p:txBody>
          <a:bodyPr anchor="ctr"/>
          <a:lstStyle>
            <a:lvl1pPr algn="r">
              <a:defRPr sz="1400" b="1">
                <a:solidFill>
                  <a:srgbClr val="516A89"/>
                </a:solidFill>
              </a:defRPr>
            </a:lvl1pPr>
          </a:lstStyle>
          <a:p>
            <a:r>
              <a:rPr lang="ru-RU" smtClean="0"/>
              <a:t>Февраль 2013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12000" y="6357958"/>
            <a:ext cx="1980000" cy="360000"/>
          </a:xfrm>
        </p:spPr>
        <p:txBody>
          <a:bodyPr anchor="ctr"/>
          <a:lstStyle>
            <a:lvl1pPr>
              <a:defRPr sz="1400" b="1">
                <a:solidFill>
                  <a:srgbClr val="516A89"/>
                </a:solidFill>
              </a:defRPr>
            </a:lvl1pPr>
          </a:lstStyle>
          <a:p>
            <a:fld id="{4D3F8241-32A4-4349-8A7E-95E6E9EF38F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864000"/>
            <a:ext cx="8229600" cy="5400000"/>
          </a:xfrm>
        </p:spPr>
        <p:txBody>
          <a:bodyPr/>
          <a:lstStyle>
            <a:lvl4pPr>
              <a:defRPr/>
            </a:lvl4pPr>
          </a:lstStyle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 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516A89"/>
          </a:solidFill>
        </p:spPr>
        <p:txBody>
          <a:bodyPr/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r>
              <a:rPr lang="ru-RU" smtClean="0"/>
              <a:t>Февраль 2013</a:t>
            </a:r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28000" y="6356350"/>
            <a:ext cx="3744000" cy="360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fld id="{8CFF2F3C-C139-4757-B6B2-410AADACB0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000108"/>
            <a:ext cx="7315200" cy="1643074"/>
          </a:xfrm>
          <a:noFill/>
        </p:spPr>
        <p:txBody>
          <a:bodyPr rIns="0" anchor="t" anchorCtr="0"/>
          <a:lstStyle>
            <a:lvl1pPr algn="l">
              <a:buNone/>
              <a:defRPr sz="3200" b="0" cap="none" baseline="0">
                <a:solidFill>
                  <a:schemeClr val="tx1"/>
                </a:solidFill>
                <a:latin typeface="+mn-lt"/>
              </a:defRPr>
            </a:lvl1pPr>
          </a:lstStyle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1538" y="4267200"/>
            <a:ext cx="7572428" cy="1143000"/>
          </a:xfrm>
        </p:spPr>
        <p:txBody>
          <a:bodyPr anchor="t" anchorCtr="0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endParaRPr kumimoji="0"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Февраль 2013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88000" y="6355080"/>
            <a:ext cx="3384000" cy="360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80000" y="6355080"/>
            <a:ext cx="1908000" cy="360000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57DD7AE3-763F-4D5D-A52E-9EFD64327D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1000108"/>
            <a:ext cx="7315200" cy="164160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1000108"/>
            <a:ext cx="228600" cy="1643074"/>
          </a:xfrm>
          <a:prstGeom prst="rect">
            <a:avLst/>
          </a:prstGeom>
          <a:solidFill>
            <a:srgbClr val="516A89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extBox 8"/>
          <p:cNvSpPr txBox="1"/>
          <p:nvPr userDrawn="1"/>
        </p:nvSpPr>
        <p:spPr>
          <a:xfrm rot="5400000">
            <a:off x="5666227" y="3290022"/>
            <a:ext cx="6497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Рабочий</a:t>
            </a:r>
            <a:r>
              <a:rPr lang="ru-RU" baseline="0" dirty="0" smtClean="0">
                <a:solidFill>
                  <a:schemeClr val="bg1">
                    <a:lumMod val="75000"/>
                  </a:schemeClr>
                </a:solidFill>
              </a:rPr>
              <a:t> вариант – не для распространения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2000"/>
            <a:ext cx="7200000" cy="360000"/>
          </a:xfrm>
          <a:solidFill>
            <a:srgbClr val="516A89"/>
          </a:solidFill>
        </p:spPr>
        <p:txBody>
          <a:bodyPr/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r>
              <a:rPr lang="ru-RU" smtClean="0"/>
              <a:t>Февраль 2013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628000" y="6356350"/>
            <a:ext cx="3744000" cy="360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0000"/>
          </a:xfr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fld id="{043D32B8-F5D3-4AEB-AA17-5E66560EBF4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4041648" cy="5299728"/>
          </a:xfrm>
        </p:spPr>
        <p:txBody>
          <a:bodyPr/>
          <a:lstStyle/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857232"/>
            <a:ext cx="4041648" cy="5296680"/>
          </a:xfrm>
        </p:spPr>
        <p:txBody>
          <a:bodyPr/>
          <a:lstStyle/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8" name="TextBox 7"/>
          <p:cNvSpPr txBox="1"/>
          <p:nvPr userDrawn="1"/>
        </p:nvSpPr>
        <p:spPr>
          <a:xfrm rot="5400000">
            <a:off x="5666227" y="3290022"/>
            <a:ext cx="6497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Рабочий</a:t>
            </a:r>
            <a:r>
              <a:rPr lang="ru-RU" baseline="0" dirty="0" smtClean="0">
                <a:solidFill>
                  <a:schemeClr val="bg1">
                    <a:lumMod val="75000"/>
                  </a:schemeClr>
                </a:solidFill>
              </a:rPr>
              <a:t> вариант – не для распространения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2000"/>
            <a:ext cx="7200000" cy="360000"/>
          </a:xfrm>
          <a:solidFill>
            <a:srgbClr val="516A89"/>
          </a:solidFill>
        </p:spPr>
        <p:txBody>
          <a:bodyPr anchor="ctr"/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785794"/>
            <a:ext cx="4040188" cy="357190"/>
          </a:xfrm>
          <a:noFill/>
          <a:ln>
            <a:noFill/>
          </a:ln>
        </p:spPr>
        <p:txBody>
          <a:bodyPr lIns="91440" anchor="ctr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3438" y="785794"/>
            <a:ext cx="4041775" cy="357190"/>
          </a:xfrm>
          <a:noFill/>
          <a:ln>
            <a:noFill/>
          </a:ln>
        </p:spPr>
        <p:txBody>
          <a:bodyPr lIns="91440" anchor="ctr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r>
              <a:rPr lang="ru-RU" smtClean="0"/>
              <a:t>Февраль 2013</a:t>
            </a:r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628000" y="6356350"/>
            <a:ext cx="3744000" cy="360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12000" y="6357958"/>
            <a:ext cx="1980000" cy="360000"/>
          </a:xfrm>
        </p:spPr>
        <p:txBody>
          <a:bodyPr anchor="ctr"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fld id="{F827716A-7C80-486D-B548-C0054B4EEE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1285860"/>
            <a:ext cx="4038600" cy="4886340"/>
          </a:xfrm>
        </p:spPr>
        <p:txBody>
          <a:bodyPr/>
          <a:lstStyle/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1285860"/>
            <a:ext cx="4038600" cy="4886340"/>
          </a:xfrm>
        </p:spPr>
        <p:txBody>
          <a:bodyPr/>
          <a:lstStyle/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solidFill>
            <a:srgbClr val="516A89"/>
          </a:solidFill>
        </p:spPr>
        <p:txBody>
          <a:bodyPr/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r>
              <a:rPr lang="ru-RU" smtClean="0"/>
              <a:t>Февраль 2013</a:t>
            </a:r>
            <a:endParaRPr lang="en-US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fld id="{8CFF2F3C-C139-4757-B6B2-410AADACB0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2628000" y="6356350"/>
            <a:ext cx="3744000" cy="360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r>
              <a:rPr lang="ru-RU" smtClean="0"/>
              <a:t>Февраль 2013</a:t>
            </a:r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628000" y="6356350"/>
            <a:ext cx="3744000" cy="360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0000"/>
          </a:xfrm>
        </p:spPr>
        <p:txBody>
          <a:bodyPr anchor="ctr"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fld id="{B2D3241A-261B-4D3F-9DE9-E8D00A746C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857232"/>
            <a:ext cx="2514600" cy="5429288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r>
              <a:rPr lang="ru-RU" smtClean="0"/>
              <a:t>Февраль 2013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628000" y="6356350"/>
            <a:ext cx="3744000" cy="36000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pPr algn="ctr"/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0000"/>
          </a:xfrm>
        </p:spPr>
        <p:txBody>
          <a:bodyPr anchor="ctr"/>
          <a:lstStyle>
            <a:lvl1pPr>
              <a:defRPr b="1">
                <a:solidFill>
                  <a:srgbClr val="516A89"/>
                </a:solidFill>
              </a:defRPr>
            </a:lvl1pPr>
          </a:lstStyle>
          <a:p>
            <a:fld id="{4262CAE6-6AD2-43F6-AECC-4998A8DA64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388165" y="3564000"/>
            <a:ext cx="558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5591204" cy="5429288"/>
          </a:xfrm>
        </p:spPr>
        <p:txBody>
          <a:bodyPr/>
          <a:lstStyle/>
          <a:p>
            <a:pPr lvl="0" eaLnBrk="1" latinLnBrk="0" hangingPunct="1"/>
            <a:r>
              <a:rPr lang="ru-RU" dirty="0" smtClean="0"/>
              <a:t>Образец текста</a:t>
            </a:r>
          </a:p>
          <a:p>
            <a:pPr lvl="1" eaLnBrk="1" latinLnBrk="0" hangingPunct="1"/>
            <a:r>
              <a:rPr lang="ru-RU" dirty="0" smtClean="0"/>
              <a:t>Второй уровень</a:t>
            </a:r>
          </a:p>
          <a:p>
            <a:pPr lvl="2" eaLnBrk="1" latinLnBrk="0" hangingPunct="1"/>
            <a:r>
              <a:rPr lang="ru-RU" dirty="0" smtClean="0"/>
              <a:t>Третий уровень</a:t>
            </a:r>
          </a:p>
          <a:p>
            <a:pPr lvl="3" eaLnBrk="1" latinLnBrk="0" hangingPunct="1"/>
            <a:r>
              <a:rPr lang="ru-RU" dirty="0" smtClean="0"/>
              <a:t>Четвертый уровень</a:t>
            </a:r>
          </a:p>
          <a:p>
            <a:pPr lvl="4" eaLnBrk="1" latinLnBrk="0" hangingPunct="1"/>
            <a:r>
              <a:rPr lang="ru-RU" dirty="0" smtClean="0"/>
              <a:t>Пятый уровень</a:t>
            </a:r>
            <a:endParaRPr kumimoji="0" lang="en-US" dirty="0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solidFill>
            <a:srgbClr val="516A89"/>
          </a:solidFill>
        </p:spPr>
        <p:txBody>
          <a:bodyPr/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3" name="TextBox 12"/>
          <p:cNvSpPr txBox="1"/>
          <p:nvPr userDrawn="1"/>
        </p:nvSpPr>
        <p:spPr>
          <a:xfrm rot="5400000">
            <a:off x="5666227" y="3290022"/>
            <a:ext cx="6497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Рабочий</a:t>
            </a:r>
            <a:r>
              <a:rPr lang="ru-RU" baseline="0" dirty="0" smtClean="0">
                <a:solidFill>
                  <a:schemeClr val="bg1">
                    <a:lumMod val="75000"/>
                  </a:schemeClr>
                </a:solidFill>
              </a:rPr>
              <a:t> вариант – не для распространения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2000"/>
            <a:ext cx="7200000" cy="360000"/>
          </a:xfrm>
          <a:prstGeom prst="rect">
            <a:avLst/>
          </a:prstGeom>
          <a:solidFill>
            <a:srgbClr val="516A89"/>
          </a:solidFill>
        </p:spPr>
        <p:txBody>
          <a:bodyPr vert="horz" lIns="36000" tIns="36000" rIns="36000" bIns="36000" anchor="ctr" anchorCtr="0">
            <a:noAutofit/>
          </a:bodyPr>
          <a:lstStyle/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864000"/>
            <a:ext cx="8229600" cy="5400000"/>
          </a:xfrm>
          <a:prstGeom prst="rect">
            <a:avLst/>
          </a:prstGeom>
        </p:spPr>
        <p:txBody>
          <a:bodyPr vert="horz" lIns="36000" tIns="36000" rIns="36000" bIns="36000">
            <a:normAutofit/>
          </a:bodyPr>
          <a:lstStyle/>
          <a:p>
            <a:pPr lvl="0" eaLnBrk="1" latinLnBrk="0" hangingPunct="1"/>
            <a:r>
              <a:rPr kumimoji="0" lang="ru-RU" dirty="0" smtClean="0"/>
              <a:t>Образец текста</a:t>
            </a:r>
          </a:p>
          <a:p>
            <a:pPr lvl="1" eaLnBrk="1" latinLnBrk="0" hangingPunct="1"/>
            <a:r>
              <a:rPr kumimoji="0" lang="ru-RU" dirty="0" smtClean="0"/>
              <a:t>Второй уровень</a:t>
            </a:r>
          </a:p>
          <a:p>
            <a:pPr lvl="2" eaLnBrk="1" latinLnBrk="0" hangingPunct="1"/>
            <a:r>
              <a:rPr kumimoji="0" lang="ru-RU" dirty="0" smtClean="0"/>
              <a:t>Третий уровень</a:t>
            </a:r>
          </a:p>
          <a:p>
            <a:pPr lvl="3" eaLnBrk="1" latinLnBrk="0" hangingPunct="1"/>
            <a:r>
              <a:rPr kumimoji="0" lang="ru-RU" dirty="0" smtClean="0"/>
              <a:t>Четвертый уровень</a:t>
            </a:r>
          </a:p>
          <a:p>
            <a:pPr lvl="4" eaLnBrk="1" latinLnBrk="0" hangingPunct="1"/>
            <a:r>
              <a:rPr kumimoji="0" lang="ru-RU" dirty="0" smtClean="0"/>
              <a:t>Пятый уровень</a:t>
            </a:r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0000"/>
          </a:xfrm>
          <a:prstGeom prst="rect">
            <a:avLst/>
          </a:prstGeom>
        </p:spPr>
        <p:txBody>
          <a:bodyPr vert="horz" anchor="ctr"/>
          <a:lstStyle>
            <a:lvl1pPr algn="l" eaLnBrk="1" latinLnBrk="0" hangingPunct="1">
              <a:defRPr kumimoji="0" sz="1400" b="0">
                <a:solidFill>
                  <a:srgbClr val="516A89"/>
                </a:solidFill>
              </a:defRPr>
            </a:lvl1pPr>
          </a:lstStyle>
          <a:p>
            <a:fld id="{8CFF2F3C-C139-4757-B6B2-410AADACB0A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8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4" r:id="rId10"/>
    <p:sldLayoutId id="2147483695" r:id="rId11"/>
    <p:sldLayoutId id="2147483709" r:id="rId12"/>
    <p:sldLayoutId id="2147483710" r:id="rId13"/>
    <p:sldLayoutId id="2147483711" r:id="rId14"/>
    <p:sldLayoutId id="2147483712" r:id="rId15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2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&#1084;&#1080;&#1088;&#1089;&#1090;&#1072;&#1088;&#1096;&#1077;&#1075;&#1086;&#1087;&#1086;&#1082;&#1086;&#1083;&#1077;&#1085;&#1080;&#1103;.&#1088;&#1092;/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3.jpeg"/><Relationship Id="rId11" Type="http://schemas.openxmlformats.org/officeDocument/2006/relationships/image" Target="../media/image8.png"/><Relationship Id="rId5" Type="http://schemas.openxmlformats.org/officeDocument/2006/relationships/image" Target="../media/image2.jpeg"/><Relationship Id="rId10" Type="http://schemas.openxmlformats.org/officeDocument/2006/relationships/image" Target="../media/image7.jpeg"/><Relationship Id="rId4" Type="http://schemas.openxmlformats.org/officeDocument/2006/relationships/hyperlink" Target="mailto:alexei.sidnev@mspokolenie.ru" TargetMode="External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74" y="3878542"/>
            <a:ext cx="8670926" cy="2392717"/>
          </a:xfrm>
          <a:noFill/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</a:pPr>
            <a:r>
              <a:rPr lang="ru-RU" sz="3600" dirty="0"/>
              <a:t>Дополнительные меры для привлечения инвестиций в социальную </a:t>
            </a:r>
            <a:r>
              <a:rPr lang="ru-RU" sz="3600" dirty="0" smtClean="0"/>
              <a:t>инфраструктуру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19 марта 2015 года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ru-RU" sz="1800" b="1" dirty="0" smtClean="0">
                <a:solidFill>
                  <a:schemeClr val="bg1">
                    <a:lumMod val="65000"/>
                  </a:schemeClr>
                </a:solidFill>
              </a:rPr>
              <a:t>А. В. Сиднев – Ассоциация НП «Мир старшего поколения»</a:t>
            </a:r>
            <a:br>
              <a:rPr lang="ru-RU" sz="18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800" b="1" dirty="0" smtClean="0">
                <a:solidFill>
                  <a:schemeClr val="bg1">
                    <a:lumMod val="65000"/>
                  </a:schemeClr>
                </a:solidFill>
                <a:hlinkClick r:id="rId3"/>
              </a:rPr>
              <a:t>www.</a:t>
            </a:r>
            <a:r>
              <a:rPr lang="ru-RU" sz="1800" b="1" dirty="0" err="1" smtClean="0">
                <a:solidFill>
                  <a:schemeClr val="bg1">
                    <a:lumMod val="65000"/>
                  </a:schemeClr>
                </a:solidFill>
                <a:hlinkClick r:id="rId3"/>
              </a:rPr>
              <a:t>мирстаршегопоколения.рф</a:t>
            </a:r>
            <a:r>
              <a:rPr lang="ru-RU" sz="1800" b="1" dirty="0" smtClean="0">
                <a:solidFill>
                  <a:schemeClr val="bg1">
                    <a:lumMod val="65000"/>
                  </a:schemeClr>
                </a:solidFill>
              </a:rPr>
              <a:t> • </a:t>
            </a:r>
            <a:r>
              <a:rPr lang="en-US" sz="1800" b="1" dirty="0" smtClean="0">
                <a:solidFill>
                  <a:schemeClr val="bg1">
                    <a:lumMod val="65000"/>
                  </a:schemeClr>
                </a:solidFill>
                <a:hlinkClick r:id="rId4"/>
              </a:rPr>
              <a:t>alexei.sidnev@mspokolenie.ru</a:t>
            </a:r>
            <a:endParaRPr lang="en-US" sz="18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5" name="Picture 4" descr="logo_blank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037" y="2410052"/>
            <a:ext cx="2672080" cy="1504496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282574" y="228600"/>
            <a:ext cx="8639176" cy="1517649"/>
            <a:chOff x="282574" y="520700"/>
            <a:chExt cx="8639176" cy="1517649"/>
          </a:xfrm>
        </p:grpSpPr>
        <p:sp>
          <p:nvSpPr>
            <p:cNvPr id="6" name="Rectangle 5"/>
            <p:cNvSpPr/>
            <p:nvPr/>
          </p:nvSpPr>
          <p:spPr>
            <a:xfrm flipV="1">
              <a:off x="282574" y="1968251"/>
              <a:ext cx="8639176" cy="700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pic>
          <p:nvPicPr>
            <p:cNvPr id="7" name="Picture 6" descr="EGO_7796_2.jp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2574" y="779791"/>
              <a:ext cx="1726565" cy="1149125"/>
            </a:xfrm>
            <a:prstGeom prst="rect">
              <a:avLst/>
            </a:prstGeom>
          </p:spPr>
        </p:pic>
        <p:pic>
          <p:nvPicPr>
            <p:cNvPr id="8" name="Picture 7" descr="EGO_7852.jpg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188835" y="781709"/>
              <a:ext cx="1726565" cy="1149125"/>
            </a:xfrm>
            <a:prstGeom prst="rect">
              <a:avLst/>
            </a:prstGeom>
          </p:spPr>
        </p:pic>
        <p:pic>
          <p:nvPicPr>
            <p:cNvPr id="9" name="Picture 8" descr="EGO_8284.jpg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09139" y="781709"/>
              <a:ext cx="1726565" cy="1149125"/>
            </a:xfrm>
            <a:prstGeom prst="rect">
              <a:avLst/>
            </a:prstGeom>
          </p:spPr>
        </p:pic>
        <p:pic>
          <p:nvPicPr>
            <p:cNvPr id="10" name="Picture 9" descr="EGO_8316.jpg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35704" y="779791"/>
              <a:ext cx="1726565" cy="1149125"/>
            </a:xfrm>
            <a:prstGeom prst="rect">
              <a:avLst/>
            </a:prstGeom>
          </p:spPr>
        </p:pic>
        <p:pic>
          <p:nvPicPr>
            <p:cNvPr id="11" name="Picture 10" descr="EGO_7883.jpg"/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62270" y="779791"/>
              <a:ext cx="1726565" cy="1149125"/>
            </a:xfrm>
            <a:prstGeom prst="rect">
              <a:avLst/>
            </a:prstGeom>
          </p:spPr>
        </p:pic>
        <p:sp>
          <p:nvSpPr>
            <p:cNvPr id="12" name="Rectangle 11"/>
            <p:cNvSpPr/>
            <p:nvPr/>
          </p:nvSpPr>
          <p:spPr>
            <a:xfrm>
              <a:off x="282574" y="520700"/>
              <a:ext cx="8620126" cy="228600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pic>
        <p:nvPicPr>
          <p:cNvPr id="3" name="Picture 2" descr="http://www.p3week.ru/images/logo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438" y="2123855"/>
            <a:ext cx="135255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7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638730"/>
          </a:xfrm>
          <a:noFill/>
        </p:spPr>
        <p:txBody>
          <a:bodyPr lIns="0">
            <a:noAutofit/>
          </a:bodyPr>
          <a:lstStyle/>
          <a:p>
            <a:r>
              <a:rPr lang="ru-RU" sz="2000" dirty="0">
                <a:solidFill>
                  <a:schemeClr val="tx2"/>
                </a:solidFill>
              </a:rPr>
              <a:t>Интерес инвесторов к инвестициям в социальную инфраструктуру увеличивается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F8241-32A4-4349-8A7E-95E6E9EF38FA}" type="slidenum">
              <a:rPr lang="en-US" b="0" smtClean="0"/>
              <a:pPr/>
              <a:t>2</a:t>
            </a:fld>
            <a:endParaRPr lang="en-US" b="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48779"/>
            <a:ext cx="8254800" cy="4724945"/>
          </a:xfrm>
        </p:spPr>
        <p:txBody>
          <a:bodyPr wrap="square" lIns="0" rIns="0">
            <a:noAutofit/>
          </a:bodyPr>
          <a:lstStyle/>
          <a:p>
            <a:pPr marL="0" indent="0" algn="just">
              <a:lnSpc>
                <a:spcPct val="88000"/>
              </a:lnSpc>
              <a:spcBef>
                <a:spcPts val="300"/>
              </a:spcBef>
              <a:buNone/>
            </a:pPr>
            <a:r>
              <a:rPr lang="ru-RU" sz="1400" b="1" dirty="0" smtClean="0"/>
              <a:t>Примеры реализуемых и заявленных проектов</a:t>
            </a:r>
          </a:p>
          <a:p>
            <a:pPr marL="0" indent="0" algn="just">
              <a:lnSpc>
                <a:spcPct val="88000"/>
              </a:lnSpc>
              <a:spcBef>
                <a:spcPts val="300"/>
              </a:spcBef>
              <a:buNone/>
            </a:pPr>
            <a:endParaRPr lang="ru-RU" sz="1400" b="1" dirty="0" smtClean="0"/>
          </a:p>
          <a:p>
            <a:pPr>
              <a:lnSpc>
                <a:spcPct val="88000"/>
              </a:lnSpc>
              <a:spcBef>
                <a:spcPts val="900"/>
              </a:spcBef>
              <a:buSzPct val="75000"/>
              <a:buFont typeface="Wingdings" pitchFamily="2" charset="2"/>
              <a:buChar char="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Благотворительный фонд </a:t>
            </a:r>
            <a:r>
              <a:rPr lang="ru-RU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Хэсид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Авраам начал строительство дома на 150 мест в Санкт-Петербурге</a:t>
            </a:r>
          </a:p>
          <a:p>
            <a:pPr>
              <a:lnSpc>
                <a:spcPct val="88000"/>
              </a:lnSpc>
              <a:spcBef>
                <a:spcPts val="900"/>
              </a:spcBef>
              <a:buSzPct val="75000"/>
              <a:buFont typeface="Wingdings" pitchFamily="2" charset="2"/>
              <a:buChar char="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ООО «Глубина» объявило о создании СП с французским оператором 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GDP </a:t>
            </a:r>
            <a:r>
              <a: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Vandome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для строительства и управления 50 домами престарелых</a:t>
            </a:r>
          </a:p>
          <a:p>
            <a:pPr>
              <a:lnSpc>
                <a:spcPct val="88000"/>
              </a:lnSpc>
              <a:spcBef>
                <a:spcPts val="900"/>
              </a:spcBef>
              <a:buSzPct val="75000"/>
              <a:buFont typeface="Wingdings" pitchFamily="2" charset="2"/>
              <a:buChar char="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ОАО «Третий возраст» планирует ввод в эксплуатацию премиальной резиденции </a:t>
            </a:r>
            <a:r>
              <a:rPr lang="ru-RU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ассистированного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проживания на 100 мест в Москве</a:t>
            </a:r>
          </a:p>
          <a:p>
            <a:pPr>
              <a:lnSpc>
                <a:spcPct val="88000"/>
              </a:lnSpc>
              <a:spcBef>
                <a:spcPts val="900"/>
              </a:spcBef>
              <a:buSzPct val="75000"/>
              <a:buFont typeface="Wingdings" pitchFamily="2" charset="2"/>
              <a:buChar char="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Группа О1 реализует проект гериатрического центра в Московской области (г. Истра)</a:t>
            </a:r>
          </a:p>
          <a:p>
            <a:pPr>
              <a:lnSpc>
                <a:spcPct val="88000"/>
              </a:lnSpc>
              <a:spcBef>
                <a:spcPts val="900"/>
              </a:spcBef>
              <a:buSzPct val="75000"/>
              <a:buFont typeface="Wingdings" pitchFamily="2" charset="2"/>
              <a:buChar char="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Компания </a:t>
            </a:r>
            <a:r>
              <a:rPr lang="ru-RU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Медси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привлекла архитекторов для строительства дома престарелых в Московской области</a:t>
            </a:r>
          </a:p>
          <a:p>
            <a:pPr>
              <a:lnSpc>
                <a:spcPct val="88000"/>
              </a:lnSpc>
              <a:spcBef>
                <a:spcPts val="900"/>
              </a:spcBef>
              <a:buSzPct val="75000"/>
              <a:buFont typeface="Wingdings" pitchFamily="2" charset="2"/>
              <a:buChar char=""/>
            </a:pP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Senior Group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реализует проект в Московской области (п. </a:t>
            </a:r>
            <a:r>
              <a:rPr lang="ru-RU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Малаховка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 на 180 мест</a:t>
            </a:r>
          </a:p>
          <a:p>
            <a:pPr>
              <a:lnSpc>
                <a:spcPct val="88000"/>
              </a:lnSpc>
              <a:spcBef>
                <a:spcPts val="900"/>
              </a:spcBef>
              <a:buSzPct val="75000"/>
              <a:buFont typeface="Wingdings" pitchFamily="2" charset="2"/>
              <a:buChar char=""/>
            </a:pP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Заявлены проекты в Татарстане, Белгородской области на этой неделе</a:t>
            </a:r>
          </a:p>
          <a:p>
            <a:pPr>
              <a:lnSpc>
                <a:spcPct val="88000"/>
              </a:lnSpc>
              <a:spcBef>
                <a:spcPts val="300"/>
              </a:spcBef>
              <a:buSzPct val="75000"/>
              <a:buFont typeface="Wingdings" pitchFamily="2" charset="2"/>
              <a:buChar char=""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70183" y="10918"/>
            <a:ext cx="7747222" cy="715962"/>
          </a:xfrm>
          <a:noFill/>
        </p:spPr>
        <p:txBody>
          <a:bodyPr vert="horz" lIns="68580" tIns="34290" rIns="68580" bIns="34290" rtlCol="0" anchor="ctr" anchorCtr="0">
            <a:normAutofit fontScale="90000"/>
          </a:bodyPr>
          <a:lstStyle/>
          <a:p>
            <a:r>
              <a:rPr lang="ru-RU" sz="2000" dirty="0" smtClean="0">
                <a:solidFill>
                  <a:schemeClr val="tx2"/>
                </a:solidFill>
              </a:rPr>
              <a:t>Основными расходами Концессионера будут являться расходы на персонал, на питание / медикаменты, а также оплата стоимости недвижимости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1444" y="925560"/>
            <a:ext cx="7155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</a:rPr>
              <a:t>Разбивка доходов и расходов по проекту в расчете на одного подопечного, рублей в месяц в ценах 2014 г., пример Московской области</a:t>
            </a:r>
            <a:endParaRPr lang="en-US" sz="1400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805074137"/>
              </p:ext>
            </p:extLst>
          </p:nvPr>
        </p:nvGraphicFramePr>
        <p:xfrm>
          <a:off x="389467" y="1862459"/>
          <a:ext cx="8432800" cy="4203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821266" y="1813427"/>
            <a:ext cx="1718733" cy="116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162579" y="1538790"/>
            <a:ext cx="11017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prstClr val="black"/>
                </a:solidFill>
              </a:rPr>
              <a:t>Выручка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3266854" y="1825069"/>
            <a:ext cx="470041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5118039" y="1538794"/>
            <a:ext cx="12692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prstClr val="black"/>
                </a:solidFill>
              </a:rPr>
              <a:t>Расходы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457200" y="720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Номер слайда 6"/>
          <p:cNvSpPr txBox="1">
            <a:spLocks/>
          </p:cNvSpPr>
          <p:nvPr/>
        </p:nvSpPr>
        <p:spPr>
          <a:xfrm>
            <a:off x="612000" y="6357958"/>
            <a:ext cx="1980000" cy="360000"/>
          </a:xfrm>
          <a:prstGeom prst="rect">
            <a:avLst/>
          </a:prstGeom>
        </p:spPr>
        <p:txBody>
          <a:bodyPr vert="horz" anchor="ctr"/>
          <a:lstStyle>
            <a:defPPr>
              <a:defRPr lang="ru-RU"/>
            </a:defPPr>
            <a:lvl1pPr>
              <a:defRPr kumimoji="0" sz="1400" b="0">
                <a:solidFill>
                  <a:srgbClr val="516A89"/>
                </a:solidFill>
              </a:defRPr>
            </a:lvl1pPr>
          </a:lstStyle>
          <a:p>
            <a:fld id="{4D3F8241-32A4-4349-8A7E-95E6E9EF38F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6" name="Line Callout 2 (Accent Bar) 15"/>
          <p:cNvSpPr/>
          <p:nvPr/>
        </p:nvSpPr>
        <p:spPr>
          <a:xfrm>
            <a:off x="5638800" y="2184400"/>
            <a:ext cx="2133600" cy="66675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7307"/>
              <a:gd name="adj6" fmla="val -8249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85725" indent="-85725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1 медсестра, спец. по уходу на 4 - 6 подопечных 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Другой тех. персонал</a:t>
            </a:r>
          </a:p>
          <a:p>
            <a:pPr marL="85725" indent="-85725">
              <a:buFont typeface="Arial" pitchFamily="34" charset="0"/>
              <a:buChar char="•"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7" name="Line Callout 2 (Accent Bar) 16"/>
          <p:cNvSpPr/>
          <p:nvPr/>
        </p:nvSpPr>
        <p:spPr>
          <a:xfrm>
            <a:off x="6900465" y="3028950"/>
            <a:ext cx="1921802" cy="66675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28264"/>
              <a:gd name="adj5" fmla="val 138316"/>
              <a:gd name="adj6" fmla="val -24393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85725" indent="-85725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Оплата стоимости здания (см. отдельный слайд)</a:t>
            </a:r>
          </a:p>
          <a:p>
            <a:pPr marL="85725" indent="-85725">
              <a:buFont typeface="Arial" pitchFamily="34" charset="0"/>
              <a:buChar char="•"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8" name="Line Callout 2 (Accent Bar) 17"/>
          <p:cNvSpPr/>
          <p:nvPr/>
        </p:nvSpPr>
        <p:spPr>
          <a:xfrm>
            <a:off x="4051238" y="4095750"/>
            <a:ext cx="2230951" cy="84455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0475"/>
              <a:gd name="adj6" fmla="val 702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85725" indent="-85725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Питание 6 600 </a:t>
            </a:r>
            <a:r>
              <a:rPr lang="ru-RU" sz="1200" dirty="0" err="1" smtClean="0">
                <a:solidFill>
                  <a:schemeClr val="tx1"/>
                </a:solidFill>
              </a:rPr>
              <a:t>руб</a:t>
            </a:r>
            <a:r>
              <a:rPr lang="ru-RU" sz="1200" dirty="0" smtClean="0">
                <a:solidFill>
                  <a:schemeClr val="tx1"/>
                </a:solidFill>
              </a:rPr>
              <a:t>/</a:t>
            </a:r>
            <a:r>
              <a:rPr lang="ru-RU" sz="1200" dirty="0" err="1" smtClean="0">
                <a:solidFill>
                  <a:schemeClr val="tx1"/>
                </a:solidFill>
              </a:rPr>
              <a:t>мес</a:t>
            </a:r>
            <a:endParaRPr lang="ru-RU" sz="1200" dirty="0" smtClean="0">
              <a:solidFill>
                <a:schemeClr val="tx1"/>
              </a:solidFill>
            </a:endParaRPr>
          </a:p>
          <a:p>
            <a:pPr marL="85725" indent="-85725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Медикаменты, услуги врачей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Мягкий инвентарь</a:t>
            </a:r>
          </a:p>
          <a:p>
            <a:pPr marL="85725" indent="-85725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Расходные материалы</a:t>
            </a:r>
          </a:p>
          <a:p>
            <a:pPr marL="85725" indent="-85725">
              <a:buFont typeface="Arial" pitchFamily="34" charset="0"/>
              <a:buChar char="•"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364636" y="6427760"/>
            <a:ext cx="697577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i="1" dirty="0" smtClean="0">
                <a:solidFill>
                  <a:schemeClr val="accent2"/>
                </a:solidFill>
              </a:rPr>
              <a:t>Примечание : Величина расходов основана на фактических расходах по действующим контрактам по оказанию услуг стационарного социального обслуживания для граждан геронтопсихиатрического профиля в г. Москве</a:t>
            </a:r>
            <a:endParaRPr lang="ru-RU" sz="1050" i="1" dirty="0"/>
          </a:p>
        </p:txBody>
      </p:sp>
    </p:spTree>
    <p:extLst>
      <p:ext uri="{BB962C8B-B14F-4D97-AF65-F5344CB8AC3E}">
        <p14:creationId xmlns:p14="http://schemas.microsoft.com/office/powerpoint/2010/main" val="345233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 animBg="1"/>
      <p:bldP spid="17" grpId="0" build="allAtOnce" animBg="1"/>
      <p:bldP spid="18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031656568"/>
              </p:ext>
            </p:extLst>
          </p:nvPr>
        </p:nvGraphicFramePr>
        <p:xfrm>
          <a:off x="277005" y="2025268"/>
          <a:ext cx="7523957" cy="4699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5790" y="373063"/>
            <a:ext cx="7965310" cy="785812"/>
          </a:xfrm>
        </p:spPr>
        <p:txBody>
          <a:bodyPr/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Использование налоговых льгот,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неденежных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стимулов и механизмов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соплатежа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гражданами позволит снизить стоимость услуг для бюджета на 56%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976093" y="1548898"/>
            <a:ext cx="7499691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buClr>
                <a:srgbClr val="0B1F65"/>
              </a:buClr>
            </a:pPr>
            <a:r>
              <a:rPr lang="ru-RU" sz="1400" b="1" dirty="0" smtClean="0"/>
              <a:t>Влияние льгот и </a:t>
            </a:r>
            <a:r>
              <a:rPr lang="ru-RU" sz="1400" b="1" dirty="0" err="1" smtClean="0"/>
              <a:t>соплатежа</a:t>
            </a:r>
            <a:r>
              <a:rPr lang="ru-RU" sz="1400" b="1" dirty="0" smtClean="0"/>
              <a:t> на итоговую ежемесячную стоимость места в негосударственном стационарном учреждении социального обслуживании для бюджета, в процентах от полной (коммерческой) стоимости</a:t>
            </a:r>
            <a:endParaRPr lang="ru-RU" sz="1400" baseline="30000" dirty="0"/>
          </a:p>
        </p:txBody>
      </p:sp>
      <p:sp>
        <p:nvSpPr>
          <p:cNvPr id="9" name="AutoShape 163"/>
          <p:cNvSpPr>
            <a:spLocks/>
          </p:cNvSpPr>
          <p:nvPr/>
        </p:nvSpPr>
        <p:spPr bwMode="auto">
          <a:xfrm rot="10800000">
            <a:off x="7445187" y="3815256"/>
            <a:ext cx="115491" cy="662151"/>
          </a:xfrm>
          <a:prstGeom prst="leftBrace">
            <a:avLst>
              <a:gd name="adj1" fmla="val 7714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Text Box 184"/>
          <p:cNvSpPr txBox="1">
            <a:spLocks noChangeArrowheads="1"/>
          </p:cNvSpPr>
          <p:nvPr/>
        </p:nvSpPr>
        <p:spPr bwMode="auto">
          <a:xfrm>
            <a:off x="7634199" y="3556166"/>
            <a:ext cx="1351540" cy="11054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100" b="1" i="1" dirty="0" smtClean="0"/>
              <a:t>Использование </a:t>
            </a:r>
            <a:r>
              <a:rPr lang="ru-RU" sz="1100" b="1" i="1" dirty="0" err="1" smtClean="0"/>
              <a:t>софинансирования</a:t>
            </a:r>
            <a:r>
              <a:rPr lang="ru-RU" sz="1100" b="1" i="1" dirty="0" smtClean="0"/>
              <a:t> гражданами снизит стоимость на 22%</a:t>
            </a:r>
            <a:endParaRPr lang="en-GB" sz="1100" b="1" i="1" dirty="0"/>
          </a:p>
        </p:txBody>
      </p:sp>
      <p:sp>
        <p:nvSpPr>
          <p:cNvPr id="8" name="AutoShape 163"/>
          <p:cNvSpPr>
            <a:spLocks/>
          </p:cNvSpPr>
          <p:nvPr/>
        </p:nvSpPr>
        <p:spPr bwMode="auto">
          <a:xfrm rot="10800000">
            <a:off x="6008554" y="2699475"/>
            <a:ext cx="115491" cy="1115780"/>
          </a:xfrm>
          <a:prstGeom prst="leftBrace">
            <a:avLst>
              <a:gd name="adj1" fmla="val 7714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Text Box 184"/>
          <p:cNvSpPr txBox="1">
            <a:spLocks noChangeArrowheads="1"/>
          </p:cNvSpPr>
          <p:nvPr/>
        </p:nvSpPr>
        <p:spPr bwMode="auto">
          <a:xfrm>
            <a:off x="6127474" y="2958567"/>
            <a:ext cx="1433205" cy="5975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100" b="1" i="1" dirty="0" smtClean="0"/>
              <a:t>Стимулирующие меры приведут к снижению на 34%</a:t>
            </a:r>
            <a:endParaRPr lang="en-GB" sz="1100" b="1" i="1" dirty="0"/>
          </a:p>
        </p:txBody>
      </p:sp>
    </p:spTree>
    <p:extLst>
      <p:ext uri="{BB962C8B-B14F-4D97-AF65-F5344CB8AC3E}">
        <p14:creationId xmlns:p14="http://schemas.microsoft.com/office/powerpoint/2010/main" val="42829526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14128</TotalTime>
  <Words>332</Words>
  <Application>Microsoft Office PowerPoint</Application>
  <PresentationFormat>Экран (4:3)</PresentationFormat>
  <Paragraphs>52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Начальная</vt:lpstr>
      <vt:lpstr>Дополнительные меры для привлечения инвестиций в социальную инфраструктуру 19 марта 2015 года  А. В. Сиднев – Ассоциация НП «Мир старшего поколения» www.мирстаршегопоколения.рф • alexei.sidnev@mspokolenie.ru</vt:lpstr>
      <vt:lpstr>Интерес инвесторов к инвестициям в социальную инфраструктуру увеличивается</vt:lpstr>
      <vt:lpstr>Основными расходами Концессионера будут являться расходы на персонал, на питание / медикаменты, а также оплата стоимости недвижимости</vt:lpstr>
      <vt:lpstr>Использование налоговых льгот, неденежных стимулов и механизмов соплатежа гражданами позволит снизить стоимость услуг для бюджета на 56%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Инвестирование средств в проекты строительства и эксплуатации объектов малой генерации</dc:title>
  <dc:creator>Nikitenko Inessa</dc:creator>
  <cp:lastModifiedBy>user</cp:lastModifiedBy>
  <cp:revision>1371</cp:revision>
  <dcterms:created xsi:type="dcterms:W3CDTF">2011-06-03T06:02:18Z</dcterms:created>
  <dcterms:modified xsi:type="dcterms:W3CDTF">2015-03-19T06:09:07Z</dcterms:modified>
</cp:coreProperties>
</file>