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2" r:id="rId3"/>
    <p:sldId id="433" r:id="rId4"/>
    <p:sldId id="428" r:id="rId5"/>
    <p:sldId id="429" r:id="rId6"/>
    <p:sldId id="434" r:id="rId7"/>
    <p:sldId id="443" r:id="rId8"/>
    <p:sldId id="444" r:id="rId9"/>
    <p:sldId id="435" r:id="rId10"/>
    <p:sldId id="445" r:id="rId11"/>
    <p:sldId id="441" r:id="rId12"/>
    <p:sldId id="439" r:id="rId13"/>
    <p:sldId id="437" r:id="rId14"/>
    <p:sldId id="438" r:id="rId15"/>
    <p:sldId id="267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8000"/>
    <a:srgbClr val="A1FDC4"/>
    <a:srgbClr val="FF9999"/>
    <a:srgbClr val="FF6600"/>
    <a:srgbClr val="990099"/>
    <a:srgbClr val="99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665" autoAdjust="0"/>
    <p:restoredTop sz="56690" autoAdjust="0"/>
  </p:normalViewPr>
  <p:slideViewPr>
    <p:cSldViewPr>
      <p:cViewPr>
        <p:scale>
          <a:sx n="87" d="100"/>
          <a:sy n="87" d="100"/>
        </p:scale>
        <p:origin x="-38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8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F4D4F-3B2A-4488-9CEA-DC18539F29C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59197-0C80-472B-B91C-659C03A576E3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ru-RU" sz="2200" dirty="0" smtClean="0"/>
            <a:t>    Социальная защита – 3 проекта</a:t>
          </a:r>
          <a:endParaRPr lang="ru-RU" sz="2200" dirty="0"/>
        </a:p>
      </dgm:t>
    </dgm:pt>
    <dgm:pt modelId="{30095160-4488-478A-8FAB-CE48158898D9}" type="parTrans" cxnId="{AA7DCB86-0A90-461D-9CD9-C1F82A5AE3F7}">
      <dgm:prSet/>
      <dgm:spPr/>
      <dgm:t>
        <a:bodyPr/>
        <a:lstStyle/>
        <a:p>
          <a:endParaRPr lang="ru-RU"/>
        </a:p>
      </dgm:t>
    </dgm:pt>
    <dgm:pt modelId="{1CEE7E80-F968-41BF-AE95-2CDF2FADDB7D}" type="sibTrans" cxnId="{AA7DCB86-0A90-461D-9CD9-C1F82A5AE3F7}">
      <dgm:prSet/>
      <dgm:spPr/>
      <dgm:t>
        <a:bodyPr/>
        <a:lstStyle/>
        <a:p>
          <a:endParaRPr lang="ru-RU"/>
        </a:p>
      </dgm:t>
    </dgm:pt>
    <dgm:pt modelId="{7918E8D3-7F0C-4C71-B5E6-3DDB247E51F4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ru-RU" sz="2200" dirty="0" smtClean="0"/>
            <a:t>    Образование  - </a:t>
          </a:r>
          <a:r>
            <a:rPr lang="ru-RU" sz="2200" smtClean="0"/>
            <a:t>4 </a:t>
          </a:r>
          <a:r>
            <a:rPr lang="ru-RU" sz="2200" smtClean="0"/>
            <a:t>проекта</a:t>
          </a:r>
          <a:endParaRPr lang="ru-RU" sz="2200" dirty="0"/>
        </a:p>
      </dgm:t>
    </dgm:pt>
    <dgm:pt modelId="{3DE1DCD5-2C64-48CD-BC55-BC2E5686DDF9}" type="parTrans" cxnId="{9D53747E-8F7D-4CDB-ADF4-8B5B23CA21AA}">
      <dgm:prSet/>
      <dgm:spPr/>
      <dgm:t>
        <a:bodyPr/>
        <a:lstStyle/>
        <a:p>
          <a:endParaRPr lang="ru-RU"/>
        </a:p>
      </dgm:t>
    </dgm:pt>
    <dgm:pt modelId="{90134FFD-9B33-4784-B6CD-E433312FC97A}" type="sibTrans" cxnId="{9D53747E-8F7D-4CDB-ADF4-8B5B23CA21AA}">
      <dgm:prSet/>
      <dgm:spPr/>
      <dgm:t>
        <a:bodyPr/>
        <a:lstStyle/>
        <a:p>
          <a:endParaRPr lang="ru-RU"/>
        </a:p>
      </dgm:t>
    </dgm:pt>
    <dgm:pt modelId="{83AA9021-3A37-4172-B314-494CC0A1356C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ru-RU" sz="2200" dirty="0" smtClean="0"/>
            <a:t>    Здравоохранение – 2 </a:t>
          </a:r>
          <a:r>
            <a:rPr lang="ru-RU" sz="2200" dirty="0" smtClean="0"/>
            <a:t>проекта</a:t>
          </a:r>
          <a:endParaRPr lang="ru-RU" sz="2200" dirty="0"/>
        </a:p>
      </dgm:t>
    </dgm:pt>
    <dgm:pt modelId="{CAB0960F-E289-4A15-957D-3790159BEF90}" type="parTrans" cxnId="{531E60F5-BFE1-473B-9C07-11051FB3F287}">
      <dgm:prSet/>
      <dgm:spPr/>
      <dgm:t>
        <a:bodyPr/>
        <a:lstStyle/>
        <a:p>
          <a:endParaRPr lang="ru-RU"/>
        </a:p>
      </dgm:t>
    </dgm:pt>
    <dgm:pt modelId="{55BB56E2-1E1E-49B7-B0E3-1BA5F7500B84}" type="sibTrans" cxnId="{531E60F5-BFE1-473B-9C07-11051FB3F287}">
      <dgm:prSet/>
      <dgm:spPr/>
      <dgm:t>
        <a:bodyPr/>
        <a:lstStyle/>
        <a:p>
          <a:endParaRPr lang="ru-RU"/>
        </a:p>
      </dgm:t>
    </dgm:pt>
    <dgm:pt modelId="{8462BCE0-EC9B-481B-95DE-7275EDD7107B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ru-RU" sz="2200" dirty="0" smtClean="0"/>
            <a:t>    Культура– 1 проект</a:t>
          </a:r>
          <a:endParaRPr lang="ru-RU" sz="2200" dirty="0"/>
        </a:p>
      </dgm:t>
    </dgm:pt>
    <dgm:pt modelId="{3A0F6490-3C07-4DBF-AAE9-5DCE88CC4580}" type="sibTrans" cxnId="{973DD436-1D63-46A7-B433-27B559B5A377}">
      <dgm:prSet/>
      <dgm:spPr/>
      <dgm:t>
        <a:bodyPr/>
        <a:lstStyle/>
        <a:p>
          <a:endParaRPr lang="ru-RU"/>
        </a:p>
      </dgm:t>
    </dgm:pt>
    <dgm:pt modelId="{B2BF2AE7-B8FB-410A-95B8-5A1A39EF30A7}" type="parTrans" cxnId="{973DD436-1D63-46A7-B433-27B559B5A377}">
      <dgm:prSet/>
      <dgm:spPr/>
      <dgm:t>
        <a:bodyPr/>
        <a:lstStyle/>
        <a:p>
          <a:endParaRPr lang="ru-RU"/>
        </a:p>
      </dgm:t>
    </dgm:pt>
    <dgm:pt modelId="{BDD7F984-9DE5-4200-97B8-EF979DD0E08D}">
      <dgm:prSet custT="1"/>
      <dgm:spPr/>
      <dgm:t>
        <a:bodyPr/>
        <a:lstStyle/>
        <a:p>
          <a:pPr algn="l"/>
          <a:r>
            <a:rPr lang="ru-RU" sz="2200" dirty="0" smtClean="0"/>
            <a:t>   Физкультура и спорт – 1 проект</a:t>
          </a:r>
          <a:endParaRPr lang="ru-RU" sz="2200" dirty="0"/>
        </a:p>
      </dgm:t>
    </dgm:pt>
    <dgm:pt modelId="{DC23C3D9-3550-496B-A697-88FCFE7AC016}" type="parTrans" cxnId="{23B0E5FE-8815-4BE8-ACF5-83FECEFBEE20}">
      <dgm:prSet/>
      <dgm:spPr/>
      <dgm:t>
        <a:bodyPr/>
        <a:lstStyle/>
        <a:p>
          <a:endParaRPr lang="ru-RU"/>
        </a:p>
      </dgm:t>
    </dgm:pt>
    <dgm:pt modelId="{70088405-C386-484A-8385-75BEA640A4F5}" type="sibTrans" cxnId="{23B0E5FE-8815-4BE8-ACF5-83FECEFBEE20}">
      <dgm:prSet/>
      <dgm:spPr/>
      <dgm:t>
        <a:bodyPr/>
        <a:lstStyle/>
        <a:p>
          <a:endParaRPr lang="ru-RU"/>
        </a:p>
      </dgm:t>
    </dgm:pt>
    <dgm:pt modelId="{5F964718-9F52-4F3C-A0B5-3C15ABA6244F}" type="pres">
      <dgm:prSet presAssocID="{8DBF4D4F-3B2A-4488-9CEA-DC18539F29C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22F87A8-39C7-4442-B422-6EF8E3530F58}" type="pres">
      <dgm:prSet presAssocID="{8DBF4D4F-3B2A-4488-9CEA-DC18539F29CB}" presName="pyramid" presStyleLbl="node1" presStyleIdx="0" presStyleCnt="1" custScaleX="179102" custScaleY="100000" custLinFactNeighborX="-5213" custLinFactNeighborY="-336"/>
      <dgm:spPr>
        <a:solidFill>
          <a:schemeClr val="bg2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08585EE-E9DB-4D6E-9F5C-A0F16310D790}" type="pres">
      <dgm:prSet presAssocID="{8DBF4D4F-3B2A-4488-9CEA-DC18539F29CB}" presName="theList" presStyleCnt="0"/>
      <dgm:spPr/>
    </dgm:pt>
    <dgm:pt modelId="{18DC1E1B-6C5B-48C8-B310-19D8D414F2A9}" type="pres">
      <dgm:prSet presAssocID="{DA259197-0C80-472B-B91C-659C03A576E3}" presName="aNode" presStyleLbl="fgAcc1" presStyleIdx="0" presStyleCnt="5" custScaleX="173392" custLinFactNeighborX="6901" custLinFactNeighborY="-45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A1CB-1854-45EB-B01B-456BB2ED8DDB}" type="pres">
      <dgm:prSet presAssocID="{DA259197-0C80-472B-B91C-659C03A576E3}" presName="aSpace" presStyleCnt="0"/>
      <dgm:spPr/>
    </dgm:pt>
    <dgm:pt modelId="{B0C54CD0-4B62-45FB-B45B-F4FAB63946D2}" type="pres">
      <dgm:prSet presAssocID="{8462BCE0-EC9B-481B-95DE-7275EDD7107B}" presName="aNode" presStyleLbl="fgAcc1" presStyleIdx="1" presStyleCnt="5" custScaleX="172296" custScaleY="94541" custLinFactNeighborX="7852" custLinFactNeighborY="3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25C9D-D259-465E-BD13-8A54F632CA41}" type="pres">
      <dgm:prSet presAssocID="{8462BCE0-EC9B-481B-95DE-7275EDD7107B}" presName="aSpace" presStyleCnt="0"/>
      <dgm:spPr/>
    </dgm:pt>
    <dgm:pt modelId="{42629035-1AC5-4A66-BB81-93E5F33B8ADB}" type="pres">
      <dgm:prSet presAssocID="{7918E8D3-7F0C-4C71-B5E6-3DDB247E51F4}" presName="aNode" presStyleLbl="fgAcc1" presStyleIdx="2" presStyleCnt="5" custScaleX="173079" custLinFactNeighborX="7201" custLinFactNeighborY="-42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548D2-83C3-4002-A804-00075F03926E}" type="pres">
      <dgm:prSet presAssocID="{7918E8D3-7F0C-4C71-B5E6-3DDB247E51F4}" presName="aSpace" presStyleCnt="0"/>
      <dgm:spPr/>
    </dgm:pt>
    <dgm:pt modelId="{AB0BC588-8199-4F41-8A1C-706B0A5755C3}" type="pres">
      <dgm:prSet presAssocID="{83AA9021-3A37-4172-B314-494CC0A1356C}" presName="aNode" presStyleLbl="fgAcc1" presStyleIdx="3" presStyleCnt="5" custScaleX="172033" custLinFactNeighborX="7724" custLinFactNeighborY="24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7B894-6D52-4E9F-B09C-20BC2D029BFD}" type="pres">
      <dgm:prSet presAssocID="{83AA9021-3A37-4172-B314-494CC0A1356C}" presName="aSpace" presStyleCnt="0"/>
      <dgm:spPr/>
    </dgm:pt>
    <dgm:pt modelId="{2C46B641-4DF9-44D0-A9D2-059A1959F9E3}" type="pres">
      <dgm:prSet presAssocID="{BDD7F984-9DE5-4200-97B8-EF979DD0E08D}" presName="aNode" presStyleLbl="fgAcc1" presStyleIdx="4" presStyleCnt="5" custScaleX="172508" custLinFactY="7225" custLinFactNeighborX="82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BA2E0-D4E7-4698-8F12-E1F7C0C9F3D6}" type="pres">
      <dgm:prSet presAssocID="{BDD7F984-9DE5-4200-97B8-EF979DD0E08D}" presName="aSpace" presStyleCnt="0"/>
      <dgm:spPr/>
    </dgm:pt>
  </dgm:ptLst>
  <dgm:cxnLst>
    <dgm:cxn modelId="{9D53747E-8F7D-4CDB-ADF4-8B5B23CA21AA}" srcId="{8DBF4D4F-3B2A-4488-9CEA-DC18539F29CB}" destId="{7918E8D3-7F0C-4C71-B5E6-3DDB247E51F4}" srcOrd="2" destOrd="0" parTransId="{3DE1DCD5-2C64-48CD-BC55-BC2E5686DDF9}" sibTransId="{90134FFD-9B33-4784-B6CD-E433312FC97A}"/>
    <dgm:cxn modelId="{66FC84A2-6314-4836-8157-8F32E41777F1}" type="presOf" srcId="{7918E8D3-7F0C-4C71-B5E6-3DDB247E51F4}" destId="{42629035-1AC5-4A66-BB81-93E5F33B8ADB}" srcOrd="0" destOrd="0" presId="urn:microsoft.com/office/officeart/2005/8/layout/pyramid2"/>
    <dgm:cxn modelId="{23B0E5FE-8815-4BE8-ACF5-83FECEFBEE20}" srcId="{8DBF4D4F-3B2A-4488-9CEA-DC18539F29CB}" destId="{BDD7F984-9DE5-4200-97B8-EF979DD0E08D}" srcOrd="4" destOrd="0" parTransId="{DC23C3D9-3550-496B-A697-88FCFE7AC016}" sibTransId="{70088405-C386-484A-8385-75BEA640A4F5}"/>
    <dgm:cxn modelId="{853F9052-E027-4883-9E0E-C523E6637625}" type="presOf" srcId="{DA259197-0C80-472B-B91C-659C03A576E3}" destId="{18DC1E1B-6C5B-48C8-B310-19D8D414F2A9}" srcOrd="0" destOrd="0" presId="urn:microsoft.com/office/officeart/2005/8/layout/pyramid2"/>
    <dgm:cxn modelId="{C8052D63-E8D9-46AB-AAEA-12A26B0EB443}" type="presOf" srcId="{BDD7F984-9DE5-4200-97B8-EF979DD0E08D}" destId="{2C46B641-4DF9-44D0-A9D2-059A1959F9E3}" srcOrd="0" destOrd="0" presId="urn:microsoft.com/office/officeart/2005/8/layout/pyramid2"/>
    <dgm:cxn modelId="{8DC24931-A5E0-4219-8AD9-5CBA19C6F170}" type="presOf" srcId="{8DBF4D4F-3B2A-4488-9CEA-DC18539F29CB}" destId="{5F964718-9F52-4F3C-A0B5-3C15ABA6244F}" srcOrd="0" destOrd="0" presId="urn:microsoft.com/office/officeart/2005/8/layout/pyramid2"/>
    <dgm:cxn modelId="{531E60F5-BFE1-473B-9C07-11051FB3F287}" srcId="{8DBF4D4F-3B2A-4488-9CEA-DC18539F29CB}" destId="{83AA9021-3A37-4172-B314-494CC0A1356C}" srcOrd="3" destOrd="0" parTransId="{CAB0960F-E289-4A15-957D-3790159BEF90}" sibTransId="{55BB56E2-1E1E-49B7-B0E3-1BA5F7500B84}"/>
    <dgm:cxn modelId="{AA7DCB86-0A90-461D-9CD9-C1F82A5AE3F7}" srcId="{8DBF4D4F-3B2A-4488-9CEA-DC18539F29CB}" destId="{DA259197-0C80-472B-B91C-659C03A576E3}" srcOrd="0" destOrd="0" parTransId="{30095160-4488-478A-8FAB-CE48158898D9}" sibTransId="{1CEE7E80-F968-41BF-AE95-2CDF2FADDB7D}"/>
    <dgm:cxn modelId="{9ED3AD71-E071-4D3B-B895-7F3D39DD6721}" type="presOf" srcId="{8462BCE0-EC9B-481B-95DE-7275EDD7107B}" destId="{B0C54CD0-4B62-45FB-B45B-F4FAB63946D2}" srcOrd="0" destOrd="0" presId="urn:microsoft.com/office/officeart/2005/8/layout/pyramid2"/>
    <dgm:cxn modelId="{973DD436-1D63-46A7-B433-27B559B5A377}" srcId="{8DBF4D4F-3B2A-4488-9CEA-DC18539F29CB}" destId="{8462BCE0-EC9B-481B-95DE-7275EDD7107B}" srcOrd="1" destOrd="0" parTransId="{B2BF2AE7-B8FB-410A-95B8-5A1A39EF30A7}" sibTransId="{3A0F6490-3C07-4DBF-AAE9-5DCE88CC4580}"/>
    <dgm:cxn modelId="{B7282480-2E3A-4794-B294-709189AD6688}" type="presOf" srcId="{83AA9021-3A37-4172-B314-494CC0A1356C}" destId="{AB0BC588-8199-4F41-8A1C-706B0A5755C3}" srcOrd="0" destOrd="0" presId="urn:microsoft.com/office/officeart/2005/8/layout/pyramid2"/>
    <dgm:cxn modelId="{F92C8627-37B9-453E-A3D7-5798BDA60A3B}" type="presParOf" srcId="{5F964718-9F52-4F3C-A0B5-3C15ABA6244F}" destId="{A22F87A8-39C7-4442-B422-6EF8E3530F58}" srcOrd="0" destOrd="0" presId="urn:microsoft.com/office/officeart/2005/8/layout/pyramid2"/>
    <dgm:cxn modelId="{02A4787D-4A6D-4BDC-BA8A-907F4BACD11F}" type="presParOf" srcId="{5F964718-9F52-4F3C-A0B5-3C15ABA6244F}" destId="{308585EE-E9DB-4D6E-9F5C-A0F16310D790}" srcOrd="1" destOrd="0" presId="urn:microsoft.com/office/officeart/2005/8/layout/pyramid2"/>
    <dgm:cxn modelId="{8EB7B7F5-A240-42FD-B1F8-3E0956B58C36}" type="presParOf" srcId="{308585EE-E9DB-4D6E-9F5C-A0F16310D790}" destId="{18DC1E1B-6C5B-48C8-B310-19D8D414F2A9}" srcOrd="0" destOrd="0" presId="urn:microsoft.com/office/officeart/2005/8/layout/pyramid2"/>
    <dgm:cxn modelId="{0C25A39D-ED62-4918-BAFA-FB2222220F30}" type="presParOf" srcId="{308585EE-E9DB-4D6E-9F5C-A0F16310D790}" destId="{5733A1CB-1854-45EB-B01B-456BB2ED8DDB}" srcOrd="1" destOrd="0" presId="urn:microsoft.com/office/officeart/2005/8/layout/pyramid2"/>
    <dgm:cxn modelId="{AF718194-343A-43A2-A3E5-558E4AD0144F}" type="presParOf" srcId="{308585EE-E9DB-4D6E-9F5C-A0F16310D790}" destId="{B0C54CD0-4B62-45FB-B45B-F4FAB63946D2}" srcOrd="2" destOrd="0" presId="urn:microsoft.com/office/officeart/2005/8/layout/pyramid2"/>
    <dgm:cxn modelId="{5703FAF7-704E-4606-887C-7895F6F6F951}" type="presParOf" srcId="{308585EE-E9DB-4D6E-9F5C-A0F16310D790}" destId="{B1925C9D-D259-465E-BD13-8A54F632CA41}" srcOrd="3" destOrd="0" presId="urn:microsoft.com/office/officeart/2005/8/layout/pyramid2"/>
    <dgm:cxn modelId="{0D60BE1A-6D3E-41F6-B14F-F882EB07D221}" type="presParOf" srcId="{308585EE-E9DB-4D6E-9F5C-A0F16310D790}" destId="{42629035-1AC5-4A66-BB81-93E5F33B8ADB}" srcOrd="4" destOrd="0" presId="urn:microsoft.com/office/officeart/2005/8/layout/pyramid2"/>
    <dgm:cxn modelId="{278C82B9-94B5-47CE-BB07-F5FBA6E56F3E}" type="presParOf" srcId="{308585EE-E9DB-4D6E-9F5C-A0F16310D790}" destId="{207548D2-83C3-4002-A804-00075F03926E}" srcOrd="5" destOrd="0" presId="urn:microsoft.com/office/officeart/2005/8/layout/pyramid2"/>
    <dgm:cxn modelId="{AFF6AABF-A769-483C-964E-A47EC8EF3B08}" type="presParOf" srcId="{308585EE-E9DB-4D6E-9F5C-A0F16310D790}" destId="{AB0BC588-8199-4F41-8A1C-706B0A5755C3}" srcOrd="6" destOrd="0" presId="urn:microsoft.com/office/officeart/2005/8/layout/pyramid2"/>
    <dgm:cxn modelId="{619665E1-0525-4408-A97D-12D4DAEF2724}" type="presParOf" srcId="{308585EE-E9DB-4D6E-9F5C-A0F16310D790}" destId="{A527B894-6D52-4E9F-B09C-20BC2D029BFD}" srcOrd="7" destOrd="0" presId="urn:microsoft.com/office/officeart/2005/8/layout/pyramid2"/>
    <dgm:cxn modelId="{79793932-3573-44D7-8CE0-1000981CF0B4}" type="presParOf" srcId="{308585EE-E9DB-4D6E-9F5C-A0F16310D790}" destId="{2C46B641-4DF9-44D0-A9D2-059A1959F9E3}" srcOrd="8" destOrd="0" presId="urn:microsoft.com/office/officeart/2005/8/layout/pyramid2"/>
    <dgm:cxn modelId="{0A3C15F2-20EB-424B-B9AA-6550D51FBC55}" type="presParOf" srcId="{308585EE-E9DB-4D6E-9F5C-A0F16310D790}" destId="{19DBA2E0-D4E7-4698-8F12-E1F7C0C9F3D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F4ACE-9BA2-4226-8F41-3681BA3E4B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28AC1-A28E-422F-9A60-2FEB02F33E0A}" type="pres">
      <dgm:prSet presAssocID="{D10F4ACE-9BA2-4226-8F41-3681BA3E4B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B9838-94C0-4EDD-BA24-0E51FCDE49C0}" type="presOf" srcId="{D10F4ACE-9BA2-4226-8F41-3681BA3E4B16}" destId="{19628AC1-A28E-422F-9A60-2FEB02F33E0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35DC2D-E103-4FB4-AC69-857D218FAC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4EFF4-B7BD-43B7-85A8-43B3130A634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общероссийского форума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«Реализация проектов ГЧП в социальной защите»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CF60F-25A6-4A63-BD9E-EFC6581F522E}" type="parTrans" cxnId="{4AC2F5D1-4EDB-43D7-AE7A-8B95C65B3324}">
      <dgm:prSet/>
      <dgm:spPr/>
      <dgm:t>
        <a:bodyPr/>
        <a:lstStyle/>
        <a:p>
          <a:endParaRPr lang="ru-RU"/>
        </a:p>
      </dgm:t>
    </dgm:pt>
    <dgm:pt modelId="{C829D644-9E53-465E-8558-76C769541DCE}" type="sibTrans" cxnId="{4AC2F5D1-4EDB-43D7-AE7A-8B95C65B3324}">
      <dgm:prSet/>
      <dgm:spPr/>
      <dgm:t>
        <a:bodyPr/>
        <a:lstStyle/>
        <a:p>
          <a:endParaRPr lang="ru-RU"/>
        </a:p>
      </dgm:t>
    </dgm:pt>
    <dgm:pt modelId="{323CDAA3-D497-4F1D-8586-24AC747E2AA1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 на реализацию проектов ГЧП      за счет средств федерального бюджета РФ</a:t>
          </a:r>
        </a:p>
      </dgm:t>
    </dgm:pt>
    <dgm:pt modelId="{9FD210AB-2FD1-44FA-9E6B-FBE2D88A777D}" type="parTrans" cxnId="{9082AFE1-4B3C-4EF5-B81F-F79EEC2E9A78}">
      <dgm:prSet/>
      <dgm:spPr/>
      <dgm:t>
        <a:bodyPr/>
        <a:lstStyle/>
        <a:p>
          <a:endParaRPr lang="ru-RU"/>
        </a:p>
      </dgm:t>
    </dgm:pt>
    <dgm:pt modelId="{AF569A96-8E4A-4EF7-BDCB-899C8903FAF4}" type="sibTrans" cxnId="{9082AFE1-4B3C-4EF5-B81F-F79EEC2E9A78}">
      <dgm:prSet/>
      <dgm:spPr/>
      <dgm:t>
        <a:bodyPr/>
        <a:lstStyle/>
        <a:p>
          <a:endParaRPr lang="ru-RU"/>
        </a:p>
      </dgm:t>
    </dgm:pt>
    <dgm:pt modelId="{380F9241-EBA9-4E87-B426-B78C2D25404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банка проектов для реализации в рамках  ГЧП</a:t>
          </a:r>
        </a:p>
      </dgm:t>
    </dgm:pt>
    <dgm:pt modelId="{DE099B66-67F1-4BDA-8AFC-60991F7318F4}" type="parTrans" cxnId="{D8C388A0-088E-4329-88D9-108C43F8BDE4}">
      <dgm:prSet/>
      <dgm:spPr/>
      <dgm:t>
        <a:bodyPr/>
        <a:lstStyle/>
        <a:p>
          <a:endParaRPr lang="ru-RU"/>
        </a:p>
      </dgm:t>
    </dgm:pt>
    <dgm:pt modelId="{F48FB54A-2B51-40B8-80CC-5BAAF1BDD428}" type="sibTrans" cxnId="{D8C388A0-088E-4329-88D9-108C43F8BDE4}">
      <dgm:prSet/>
      <dgm:spPr/>
      <dgm:t>
        <a:bodyPr/>
        <a:lstStyle/>
        <a:p>
          <a:endParaRPr lang="ru-RU"/>
        </a:p>
      </dgm:t>
    </dgm:pt>
    <dgm:pt modelId="{AA8F695E-C6DD-4A7F-A6F7-0D0276FC325C}" type="pres">
      <dgm:prSet presAssocID="{1035DC2D-E103-4FB4-AC69-857D218FAC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3E617D-6E94-4CFF-AEA7-4BE0291FDCAF}" type="pres">
      <dgm:prSet presAssocID="{8674EFF4-B7BD-43B7-85A8-43B3130A6349}" presName="parentLin" presStyleCnt="0"/>
      <dgm:spPr/>
    </dgm:pt>
    <dgm:pt modelId="{7C9C340A-60D3-4788-A4FB-A033C29FF304}" type="pres">
      <dgm:prSet presAssocID="{8674EFF4-B7BD-43B7-85A8-43B3130A63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388C09-DD4E-419D-8402-809BC2AC48E8}" type="pres">
      <dgm:prSet presAssocID="{8674EFF4-B7BD-43B7-85A8-43B3130A6349}" presName="parentText" presStyleLbl="node1" presStyleIdx="0" presStyleCnt="3" custScaleX="142857" custScaleY="174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4C6A3-6D07-4E72-B05A-F93627C628E9}" type="pres">
      <dgm:prSet presAssocID="{8674EFF4-B7BD-43B7-85A8-43B3130A6349}" presName="negativeSpace" presStyleCnt="0"/>
      <dgm:spPr/>
    </dgm:pt>
    <dgm:pt modelId="{D3B5FC18-2CEF-48A0-B7B7-5F40313E2FB5}" type="pres">
      <dgm:prSet presAssocID="{8674EFF4-B7BD-43B7-85A8-43B3130A6349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DF6A2DD2-3402-4B17-B464-C4E1435D4140}" type="pres">
      <dgm:prSet presAssocID="{C829D644-9E53-465E-8558-76C769541DCE}" presName="spaceBetweenRectangles" presStyleCnt="0"/>
      <dgm:spPr/>
    </dgm:pt>
    <dgm:pt modelId="{150E6961-D752-45FF-B092-F5414A61DDC0}" type="pres">
      <dgm:prSet presAssocID="{323CDAA3-D497-4F1D-8586-24AC747E2AA1}" presName="parentLin" presStyleCnt="0"/>
      <dgm:spPr/>
    </dgm:pt>
    <dgm:pt modelId="{8EC727B0-3645-4090-94EB-938FC7A2C1F5}" type="pres">
      <dgm:prSet presAssocID="{323CDAA3-D497-4F1D-8586-24AC747E2A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3D730D-88AA-4BD1-94AF-B7ADE26A0F10}" type="pres">
      <dgm:prSet presAssocID="{323CDAA3-D497-4F1D-8586-24AC747E2AA1}" presName="parentText" presStyleLbl="node1" presStyleIdx="1" presStyleCnt="3" custScaleX="142857" custScaleY="184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644EB-079C-4E69-9A03-386E0EE84E50}" type="pres">
      <dgm:prSet presAssocID="{323CDAA3-D497-4F1D-8586-24AC747E2AA1}" presName="negativeSpace" presStyleCnt="0"/>
      <dgm:spPr/>
    </dgm:pt>
    <dgm:pt modelId="{25C15431-DE95-4582-BD51-ECE208BEE435}" type="pres">
      <dgm:prSet presAssocID="{323CDAA3-D497-4F1D-8586-24AC747E2AA1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0D7B0F4F-67E7-4E05-93BB-CD3DB53553C7}" type="pres">
      <dgm:prSet presAssocID="{AF569A96-8E4A-4EF7-BDCB-899C8903FAF4}" presName="spaceBetweenRectangles" presStyleCnt="0"/>
      <dgm:spPr/>
    </dgm:pt>
    <dgm:pt modelId="{9AC946C2-8065-4CD9-BFC3-57F3E6B2F677}" type="pres">
      <dgm:prSet presAssocID="{380F9241-EBA9-4E87-B426-B78C2D25404B}" presName="parentLin" presStyleCnt="0"/>
      <dgm:spPr/>
    </dgm:pt>
    <dgm:pt modelId="{BE629717-D3E5-457A-B84D-4DA6DDADCF34}" type="pres">
      <dgm:prSet presAssocID="{380F9241-EBA9-4E87-B426-B78C2D25404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56E32A4-2958-4FCF-9824-47768CB5798C}" type="pres">
      <dgm:prSet presAssocID="{380F9241-EBA9-4E87-B426-B78C2D25404B}" presName="parentText" presStyleLbl="node1" presStyleIdx="2" presStyleCnt="3" custScaleX="142931" custScaleY="168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F0291-7486-4249-8118-6985D4A704E9}" type="pres">
      <dgm:prSet presAssocID="{380F9241-EBA9-4E87-B426-B78C2D25404B}" presName="negativeSpace" presStyleCnt="0"/>
      <dgm:spPr/>
    </dgm:pt>
    <dgm:pt modelId="{F6B76043-0C86-4D51-9F77-4FCAD36ABA97}" type="pres">
      <dgm:prSet presAssocID="{380F9241-EBA9-4E87-B426-B78C2D25404B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2CF06AD1-24C9-447C-B778-9629E5BA4EED}" type="presOf" srcId="{1035DC2D-E103-4FB4-AC69-857D218FACAD}" destId="{AA8F695E-C6DD-4A7F-A6F7-0D0276FC325C}" srcOrd="0" destOrd="0" presId="urn:microsoft.com/office/officeart/2005/8/layout/list1"/>
    <dgm:cxn modelId="{64977CC3-29D5-4F0D-B999-84BFCCBB0976}" type="presOf" srcId="{323CDAA3-D497-4F1D-8586-24AC747E2AA1}" destId="{8D3D730D-88AA-4BD1-94AF-B7ADE26A0F10}" srcOrd="1" destOrd="0" presId="urn:microsoft.com/office/officeart/2005/8/layout/list1"/>
    <dgm:cxn modelId="{B387C3B2-7F46-497F-AFB1-621BEE7F42B5}" type="presOf" srcId="{323CDAA3-D497-4F1D-8586-24AC747E2AA1}" destId="{8EC727B0-3645-4090-94EB-938FC7A2C1F5}" srcOrd="0" destOrd="0" presId="urn:microsoft.com/office/officeart/2005/8/layout/list1"/>
    <dgm:cxn modelId="{A4A2ACA2-5666-4705-8CDD-E3FD471B6CB5}" type="presOf" srcId="{8674EFF4-B7BD-43B7-85A8-43B3130A6349}" destId="{90388C09-DD4E-419D-8402-809BC2AC48E8}" srcOrd="1" destOrd="0" presId="urn:microsoft.com/office/officeart/2005/8/layout/list1"/>
    <dgm:cxn modelId="{D8C388A0-088E-4329-88D9-108C43F8BDE4}" srcId="{1035DC2D-E103-4FB4-AC69-857D218FACAD}" destId="{380F9241-EBA9-4E87-B426-B78C2D25404B}" srcOrd="2" destOrd="0" parTransId="{DE099B66-67F1-4BDA-8AFC-60991F7318F4}" sibTransId="{F48FB54A-2B51-40B8-80CC-5BAAF1BDD428}"/>
    <dgm:cxn modelId="{6AFC33AC-468B-4C82-B59C-723D7D8CAA4F}" type="presOf" srcId="{8674EFF4-B7BD-43B7-85A8-43B3130A6349}" destId="{7C9C340A-60D3-4788-A4FB-A033C29FF304}" srcOrd="0" destOrd="0" presId="urn:microsoft.com/office/officeart/2005/8/layout/list1"/>
    <dgm:cxn modelId="{9082AFE1-4B3C-4EF5-B81F-F79EEC2E9A78}" srcId="{1035DC2D-E103-4FB4-AC69-857D218FACAD}" destId="{323CDAA3-D497-4F1D-8586-24AC747E2AA1}" srcOrd="1" destOrd="0" parTransId="{9FD210AB-2FD1-44FA-9E6B-FBE2D88A777D}" sibTransId="{AF569A96-8E4A-4EF7-BDCB-899C8903FAF4}"/>
    <dgm:cxn modelId="{C7E5952E-8AF6-4595-A56F-3906C4A3735C}" type="presOf" srcId="{380F9241-EBA9-4E87-B426-B78C2D25404B}" destId="{BE629717-D3E5-457A-B84D-4DA6DDADCF34}" srcOrd="0" destOrd="0" presId="urn:microsoft.com/office/officeart/2005/8/layout/list1"/>
    <dgm:cxn modelId="{4AC2F5D1-4EDB-43D7-AE7A-8B95C65B3324}" srcId="{1035DC2D-E103-4FB4-AC69-857D218FACAD}" destId="{8674EFF4-B7BD-43B7-85A8-43B3130A6349}" srcOrd="0" destOrd="0" parTransId="{30FCF60F-25A6-4A63-BD9E-EFC6581F522E}" sibTransId="{C829D644-9E53-465E-8558-76C769541DCE}"/>
    <dgm:cxn modelId="{A644B2CC-D7B5-4CD5-B52F-481EEAD14EFE}" type="presOf" srcId="{380F9241-EBA9-4E87-B426-B78C2D25404B}" destId="{156E32A4-2958-4FCF-9824-47768CB5798C}" srcOrd="1" destOrd="0" presId="urn:microsoft.com/office/officeart/2005/8/layout/list1"/>
    <dgm:cxn modelId="{6FDF615D-0F33-483B-87E3-4CBA50E21CC5}" type="presParOf" srcId="{AA8F695E-C6DD-4A7F-A6F7-0D0276FC325C}" destId="{6A3E617D-6E94-4CFF-AEA7-4BE0291FDCAF}" srcOrd="0" destOrd="0" presId="urn:microsoft.com/office/officeart/2005/8/layout/list1"/>
    <dgm:cxn modelId="{022C4401-4E77-43EF-AB25-9E9769B15443}" type="presParOf" srcId="{6A3E617D-6E94-4CFF-AEA7-4BE0291FDCAF}" destId="{7C9C340A-60D3-4788-A4FB-A033C29FF304}" srcOrd="0" destOrd="0" presId="urn:microsoft.com/office/officeart/2005/8/layout/list1"/>
    <dgm:cxn modelId="{22BF4A05-4565-478B-9326-0C0FE87AE72B}" type="presParOf" srcId="{6A3E617D-6E94-4CFF-AEA7-4BE0291FDCAF}" destId="{90388C09-DD4E-419D-8402-809BC2AC48E8}" srcOrd="1" destOrd="0" presId="urn:microsoft.com/office/officeart/2005/8/layout/list1"/>
    <dgm:cxn modelId="{2FEC4D16-06B3-48E1-8C21-0155EEF11EDA}" type="presParOf" srcId="{AA8F695E-C6DD-4A7F-A6F7-0D0276FC325C}" destId="{0BC4C6A3-6D07-4E72-B05A-F93627C628E9}" srcOrd="1" destOrd="0" presId="urn:microsoft.com/office/officeart/2005/8/layout/list1"/>
    <dgm:cxn modelId="{89F96881-3704-49A2-919C-6D8FCED5AF46}" type="presParOf" srcId="{AA8F695E-C6DD-4A7F-A6F7-0D0276FC325C}" destId="{D3B5FC18-2CEF-48A0-B7B7-5F40313E2FB5}" srcOrd="2" destOrd="0" presId="urn:microsoft.com/office/officeart/2005/8/layout/list1"/>
    <dgm:cxn modelId="{B237C946-65F7-4CDB-A9CA-4594A57782F5}" type="presParOf" srcId="{AA8F695E-C6DD-4A7F-A6F7-0D0276FC325C}" destId="{DF6A2DD2-3402-4B17-B464-C4E1435D4140}" srcOrd="3" destOrd="0" presId="urn:microsoft.com/office/officeart/2005/8/layout/list1"/>
    <dgm:cxn modelId="{02529F85-B896-4255-9F63-7EDC6F0EBCEE}" type="presParOf" srcId="{AA8F695E-C6DD-4A7F-A6F7-0D0276FC325C}" destId="{150E6961-D752-45FF-B092-F5414A61DDC0}" srcOrd="4" destOrd="0" presId="urn:microsoft.com/office/officeart/2005/8/layout/list1"/>
    <dgm:cxn modelId="{499523A2-F3F8-4491-85B4-95E306ADBEAE}" type="presParOf" srcId="{150E6961-D752-45FF-B092-F5414A61DDC0}" destId="{8EC727B0-3645-4090-94EB-938FC7A2C1F5}" srcOrd="0" destOrd="0" presId="urn:microsoft.com/office/officeart/2005/8/layout/list1"/>
    <dgm:cxn modelId="{9A5D164A-8C61-4CFE-87D2-192B6674C713}" type="presParOf" srcId="{150E6961-D752-45FF-B092-F5414A61DDC0}" destId="{8D3D730D-88AA-4BD1-94AF-B7ADE26A0F10}" srcOrd="1" destOrd="0" presId="urn:microsoft.com/office/officeart/2005/8/layout/list1"/>
    <dgm:cxn modelId="{0BEC9707-3846-4F06-A5FD-753D528A84C5}" type="presParOf" srcId="{AA8F695E-C6DD-4A7F-A6F7-0D0276FC325C}" destId="{48C644EB-079C-4E69-9A03-386E0EE84E50}" srcOrd="5" destOrd="0" presId="urn:microsoft.com/office/officeart/2005/8/layout/list1"/>
    <dgm:cxn modelId="{D45B541D-71D2-460B-8FF1-30BE1EBA82E3}" type="presParOf" srcId="{AA8F695E-C6DD-4A7F-A6F7-0D0276FC325C}" destId="{25C15431-DE95-4582-BD51-ECE208BEE435}" srcOrd="6" destOrd="0" presId="urn:microsoft.com/office/officeart/2005/8/layout/list1"/>
    <dgm:cxn modelId="{C48F0942-CF0D-4C5E-8C31-3B7B2424AA98}" type="presParOf" srcId="{AA8F695E-C6DD-4A7F-A6F7-0D0276FC325C}" destId="{0D7B0F4F-67E7-4E05-93BB-CD3DB53553C7}" srcOrd="7" destOrd="0" presId="urn:microsoft.com/office/officeart/2005/8/layout/list1"/>
    <dgm:cxn modelId="{4366335D-83FB-478F-A6F9-F597D6E0E854}" type="presParOf" srcId="{AA8F695E-C6DD-4A7F-A6F7-0D0276FC325C}" destId="{9AC946C2-8065-4CD9-BFC3-57F3E6B2F677}" srcOrd="8" destOrd="0" presId="urn:microsoft.com/office/officeart/2005/8/layout/list1"/>
    <dgm:cxn modelId="{36D33EC3-BD3E-49D3-868F-8FF3A8A93D22}" type="presParOf" srcId="{9AC946C2-8065-4CD9-BFC3-57F3E6B2F677}" destId="{BE629717-D3E5-457A-B84D-4DA6DDADCF34}" srcOrd="0" destOrd="0" presId="urn:microsoft.com/office/officeart/2005/8/layout/list1"/>
    <dgm:cxn modelId="{4E96B14F-B29D-4560-BFF6-3F3B2188841E}" type="presParOf" srcId="{9AC946C2-8065-4CD9-BFC3-57F3E6B2F677}" destId="{156E32A4-2958-4FCF-9824-47768CB5798C}" srcOrd="1" destOrd="0" presId="urn:microsoft.com/office/officeart/2005/8/layout/list1"/>
    <dgm:cxn modelId="{1B92BC10-2C5E-4D3C-B7CD-343EB183E15E}" type="presParOf" srcId="{AA8F695E-C6DD-4A7F-A6F7-0D0276FC325C}" destId="{31CF0291-7486-4249-8118-6985D4A704E9}" srcOrd="9" destOrd="0" presId="urn:microsoft.com/office/officeart/2005/8/layout/list1"/>
    <dgm:cxn modelId="{683D5821-14A9-40D2-8B84-43A92C5626BD}" type="presParOf" srcId="{AA8F695E-C6DD-4A7F-A6F7-0D0276FC325C}" destId="{F6B76043-0C86-4D51-9F77-4FCAD36ABA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F87A8-39C7-4442-B422-6EF8E3530F58}">
      <dsp:nvSpPr>
        <dsp:cNvPr id="0" name=""/>
        <dsp:cNvSpPr/>
      </dsp:nvSpPr>
      <dsp:spPr>
        <a:xfrm>
          <a:off x="230458" y="0"/>
          <a:ext cx="8411160" cy="4696296"/>
        </a:xfrm>
        <a:prstGeom prst="triangle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C1E1B-6C5B-48C8-B310-19D8D414F2A9}">
      <dsp:nvSpPr>
        <dsp:cNvPr id="0" name=""/>
        <dsp:cNvSpPr/>
      </dsp:nvSpPr>
      <dsp:spPr>
        <a:xfrm>
          <a:off x="3771336" y="432048"/>
          <a:ext cx="5292951" cy="6741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 Социальная защита – 3 проекта</a:t>
          </a:r>
          <a:endParaRPr lang="ru-RU" sz="2200" kern="1200" dirty="0"/>
        </a:p>
      </dsp:txBody>
      <dsp:txXfrm>
        <a:off x="3804247" y="464959"/>
        <a:ext cx="5227129" cy="608353"/>
      </dsp:txXfrm>
    </dsp:sp>
    <dsp:sp modelId="{B0C54CD0-4B62-45FB-B45B-F4FAB63946D2}">
      <dsp:nvSpPr>
        <dsp:cNvPr id="0" name=""/>
        <dsp:cNvSpPr/>
      </dsp:nvSpPr>
      <dsp:spPr>
        <a:xfrm>
          <a:off x="3817094" y="1231730"/>
          <a:ext cx="5259494" cy="6373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 Культура– 1 проект</a:t>
          </a:r>
          <a:endParaRPr lang="ru-RU" sz="2200" kern="1200" dirty="0"/>
        </a:p>
      </dsp:txBody>
      <dsp:txXfrm>
        <a:off x="3848208" y="1262844"/>
        <a:ext cx="5197266" cy="575144"/>
      </dsp:txXfrm>
    </dsp:sp>
    <dsp:sp modelId="{42629035-1AC5-4A66-BB81-93E5F33B8ADB}">
      <dsp:nvSpPr>
        <dsp:cNvPr id="0" name=""/>
        <dsp:cNvSpPr/>
      </dsp:nvSpPr>
      <dsp:spPr>
        <a:xfrm>
          <a:off x="3785271" y="1915072"/>
          <a:ext cx="5283396" cy="6741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 Образование  - </a:t>
          </a:r>
          <a:r>
            <a:rPr lang="ru-RU" sz="2200" kern="1200" smtClean="0"/>
            <a:t>4 </a:t>
          </a:r>
          <a:r>
            <a:rPr lang="ru-RU" sz="2200" kern="1200" smtClean="0"/>
            <a:t>проекта</a:t>
          </a:r>
          <a:endParaRPr lang="ru-RU" sz="2200" kern="1200" dirty="0"/>
        </a:p>
      </dsp:txBody>
      <dsp:txXfrm>
        <a:off x="3818182" y="1947983"/>
        <a:ext cx="5217574" cy="608353"/>
      </dsp:txXfrm>
    </dsp:sp>
    <dsp:sp modelId="{AB0BC588-8199-4F41-8A1C-706B0A5755C3}">
      <dsp:nvSpPr>
        <dsp:cNvPr id="0" name=""/>
        <dsp:cNvSpPr/>
      </dsp:nvSpPr>
      <dsp:spPr>
        <a:xfrm>
          <a:off x="3817201" y="2729316"/>
          <a:ext cx="5251466" cy="6741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 Здравоохранение – 2 </a:t>
          </a:r>
          <a:r>
            <a:rPr lang="ru-RU" sz="2200" kern="1200" dirty="0" smtClean="0"/>
            <a:t>проекта</a:t>
          </a:r>
          <a:endParaRPr lang="ru-RU" sz="2200" kern="1200" dirty="0"/>
        </a:p>
      </dsp:txBody>
      <dsp:txXfrm>
        <a:off x="3850112" y="2762227"/>
        <a:ext cx="5185644" cy="608353"/>
      </dsp:txXfrm>
    </dsp:sp>
    <dsp:sp modelId="{2C46B641-4DF9-44D0-A9D2-059A1959F9E3}">
      <dsp:nvSpPr>
        <dsp:cNvPr id="0" name=""/>
        <dsp:cNvSpPr/>
      </dsp:nvSpPr>
      <dsp:spPr>
        <a:xfrm>
          <a:off x="3825977" y="3600398"/>
          <a:ext cx="5265966" cy="6741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Физкультура и спорт – 1 проект</a:t>
          </a:r>
          <a:endParaRPr lang="ru-RU" sz="2200" kern="1200" dirty="0"/>
        </a:p>
      </dsp:txBody>
      <dsp:txXfrm>
        <a:off x="3858888" y="3633309"/>
        <a:ext cx="5200144" cy="60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5FC18-2CEF-48A0-B7B7-5F40313E2FB5}">
      <dsp:nvSpPr>
        <dsp:cNvPr id="0" name=""/>
        <dsp:cNvSpPr/>
      </dsp:nvSpPr>
      <dsp:spPr>
        <a:xfrm>
          <a:off x="0" y="819428"/>
          <a:ext cx="81642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88C09-DD4E-419D-8402-809BC2AC48E8}">
      <dsp:nvSpPr>
        <dsp:cNvPr id="0" name=""/>
        <dsp:cNvSpPr/>
      </dsp:nvSpPr>
      <dsp:spPr>
        <a:xfrm>
          <a:off x="388679" y="46450"/>
          <a:ext cx="7773583" cy="108293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6013" tIns="0" rIns="21601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общероссийского форума 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«Реализация проектов ГЧП в социальной защите»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44" y="99315"/>
        <a:ext cx="7667853" cy="977208"/>
      </dsp:txXfrm>
    </dsp:sp>
    <dsp:sp modelId="{25C15431-DE95-4582-BD51-ECE208BEE435}">
      <dsp:nvSpPr>
        <dsp:cNvPr id="0" name=""/>
        <dsp:cNvSpPr/>
      </dsp:nvSpPr>
      <dsp:spPr>
        <a:xfrm>
          <a:off x="0" y="2294847"/>
          <a:ext cx="81642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D730D-88AA-4BD1-94AF-B7ADE26A0F10}">
      <dsp:nvSpPr>
        <dsp:cNvPr id="0" name=""/>
        <dsp:cNvSpPr/>
      </dsp:nvSpPr>
      <dsp:spPr>
        <a:xfrm>
          <a:off x="388679" y="1462028"/>
          <a:ext cx="7773583" cy="114277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6013" tIns="0" rIns="21601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2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 на реализацию проектов ГЧП      за счет средств федерального бюджета РФ</a:t>
          </a:r>
        </a:p>
      </dsp:txBody>
      <dsp:txXfrm>
        <a:off x="444465" y="1517814"/>
        <a:ext cx="7662011" cy="1031207"/>
      </dsp:txXfrm>
    </dsp:sp>
    <dsp:sp modelId="{F6B76043-0C86-4D51-9F77-4FCAD36ABA97}">
      <dsp:nvSpPr>
        <dsp:cNvPr id="0" name=""/>
        <dsp:cNvSpPr/>
      </dsp:nvSpPr>
      <dsp:spPr>
        <a:xfrm>
          <a:off x="0" y="3672821"/>
          <a:ext cx="816426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32A4-2958-4FCF-9824-47768CB5798C}">
      <dsp:nvSpPr>
        <dsp:cNvPr id="0" name=""/>
        <dsp:cNvSpPr/>
      </dsp:nvSpPr>
      <dsp:spPr>
        <a:xfrm>
          <a:off x="388280" y="2937447"/>
          <a:ext cx="7769633" cy="104533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6013" tIns="0" rIns="21601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банка проектов для реализации в рамках  ГЧП</a:t>
          </a:r>
        </a:p>
      </dsp:txBody>
      <dsp:txXfrm>
        <a:off x="439309" y="2988476"/>
        <a:ext cx="7667575" cy="94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F47F3D-573A-446B-932C-F944D961B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9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C1F7F4-7FD6-492C-9E26-2D6593346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7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431F19-625E-437D-B826-4B538807FC2B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983DC0-F176-4DD6-AB3C-6D703FA15F47}" type="slidenum">
              <a:rPr lang="ru-RU" altLang="ru-RU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1D5211-1916-46F6-89CC-84247D2D1534}" type="slidenum">
              <a:rPr lang="ru-RU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9EF50F-B49D-451A-A9D7-51F330E5A2DA}" type="slidenum">
              <a:rPr lang="ru-RU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6257-5530-4CF2-84E6-FC2F736D0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6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F07C-0E47-4BB2-9C25-FA6FED63A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3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E910F-CA13-47B6-AA04-DE596574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7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9F2B-CA05-4692-A097-622A4EF7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2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135C-3398-46C1-B11C-5865FBF11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2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FDA0-1430-46C5-88A1-F212241E3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4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6964-A8B6-46C8-8B63-20313DE15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F67C-275E-4671-8E3C-EEA39DF94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2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A69C-9643-46A8-B918-207E02270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7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EAF1-103D-45FE-ABAC-251C030F9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0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6CFF-2B85-4EBD-A2C3-CF689D067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0973-259F-4C63-9604-6CF503257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73CB00-94FF-4040-B587-07817A092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2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8248650" cy="2736850"/>
          </a:xfrm>
        </p:spPr>
        <p:txBody>
          <a:bodyPr/>
          <a:lstStyle/>
          <a:p>
            <a:r>
              <a:rPr lang="ru-RU" altLang="ru-RU" sz="4000" b="1" u="sng" dirty="0" smtClean="0">
                <a:solidFill>
                  <a:srgbClr val="000000"/>
                </a:solidFill>
                <a:latin typeface="Times New Roman" pitchFamily="18" charset="0"/>
              </a:rPr>
              <a:t>Реализация проектов </a:t>
            </a:r>
            <a:br>
              <a:rPr lang="ru-RU" altLang="ru-RU" sz="4000" b="1" u="sng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4000" b="1" u="sng" dirty="0" smtClean="0">
                <a:solidFill>
                  <a:srgbClr val="000000"/>
                </a:solidFill>
                <a:latin typeface="Times New Roman" pitchFamily="18" charset="0"/>
              </a:rPr>
              <a:t>с использованием механизмов государственно-частного партнерства в социальной защите Республики Коми</a:t>
            </a:r>
            <a:endParaRPr lang="ru-RU" altLang="ru-RU" b="1" dirty="0" smtClean="0">
              <a:latin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625" y="5373688"/>
            <a:ext cx="8215313" cy="158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 Box 33"/>
          <p:cNvSpPr txBox="1">
            <a:spLocks noChangeArrowheads="1"/>
          </p:cNvSpPr>
          <p:nvPr/>
        </p:nvSpPr>
        <p:spPr bwMode="auto">
          <a:xfrm>
            <a:off x="425450" y="5346700"/>
            <a:ext cx="7200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200" b="1">
                <a:latin typeface="Times New Roman" pitchFamily="18" charset="0"/>
              </a:rPr>
              <a:t>Докладчик – министр труда и социальной защиты Республики Коми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Семяшкин Илья Васильевич</a:t>
            </a:r>
          </a:p>
        </p:txBody>
      </p:sp>
      <p:graphicFrame>
        <p:nvGraphicFramePr>
          <p:cNvPr id="2054" name="Object 32"/>
          <p:cNvGraphicFramePr>
            <a:graphicFrameLocks noChangeAspect="1"/>
          </p:cNvGraphicFramePr>
          <p:nvPr/>
        </p:nvGraphicFramePr>
        <p:xfrm>
          <a:off x="8101013" y="5821363"/>
          <a:ext cx="8636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4" imgW="3448431" imgH="3205734" progId="Visio.Drawing.11">
                  <p:embed/>
                </p:oleObj>
              </mc:Choice>
              <mc:Fallback>
                <p:oleObj r:id="rId4" imgW="3448431" imgH="3205734" progId="Visio.Drawing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5821363"/>
                        <a:ext cx="8636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875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39725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9" y="190194"/>
            <a:ext cx="7961312" cy="154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0" y="6597650"/>
            <a:ext cx="323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3" y="1700808"/>
            <a:ext cx="7287367" cy="478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6205" y="2812286"/>
            <a:ext cx="216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(Поэтажный план)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57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875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39725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800"/>
            <a:ext cx="7961312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0" y="6597650"/>
            <a:ext cx="323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nv002\Documents\СОЦ.ОБСЛУЖИВАНИЕ\Негосударственный сектор\ГЧП\Съезд\20141003_084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38" y="3717032"/>
            <a:ext cx="4526450" cy="300372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nv002\Documents\СОЦ.ОБСЛУЖИВАНИЕ\Негосударственный сектор\ГЧП\Съезд\20141003_0845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3" y="1860550"/>
            <a:ext cx="4056369" cy="304227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98884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3732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Ввод в эксплуатацию 26.10.2014г.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60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87624" y="333375"/>
            <a:ext cx="7926214" cy="1439863"/>
          </a:xfrm>
        </p:spPr>
        <p:txBody>
          <a:bodyPr/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Проекты государственно-частного партнерства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Республике Коми на 2015 год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(пул социальных проектов)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588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50825"/>
            <a:ext cx="427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09595938"/>
              </p:ext>
            </p:extLst>
          </p:nvPr>
        </p:nvGraphicFramePr>
        <p:xfrm>
          <a:off x="-37185" y="1700808"/>
          <a:ext cx="9361713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6021288"/>
            <a:ext cx="7054850" cy="6478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проектов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61913" y="6580188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7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619250" y="515938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Экономическая эффективность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реализуемых в «социальной защите» проектов ГЧП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3"/>
            <a:ext cx="64071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22263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888" y="1989138"/>
            <a:ext cx="8280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рассрочка долговой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для республиканского бюджета Республики Коми на 5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и ввода в эксплуатацию               в 1,5 раза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стоимости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на 30%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рабочих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– до 30 человек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бюджет средств от аренды земельного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          и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концессионной платы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на рынок социальных услуг частного бизнеса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1304" y="6597650"/>
            <a:ext cx="323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595438" y="560388"/>
            <a:ext cx="684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ПРЕДЛОЖЕНИЯ: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3"/>
            <a:ext cx="64071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22263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0006529"/>
              </p:ext>
            </p:extLst>
          </p:nvPr>
        </p:nvGraphicFramePr>
        <p:xfrm>
          <a:off x="323528" y="1628800"/>
          <a:ext cx="8711406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0" y="6546850"/>
            <a:ext cx="32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eaLnBrk="1" hangingPunct="1"/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7526656"/>
              </p:ext>
            </p:extLst>
          </p:nvPr>
        </p:nvGraphicFramePr>
        <p:xfrm>
          <a:off x="395536" y="2060848"/>
          <a:ext cx="8164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85800" y="2271713"/>
            <a:ext cx="7918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1"/>
          <p:cNvSpPr txBox="1">
            <a:spLocks noChangeArrowheads="1"/>
          </p:cNvSpPr>
          <p:nvPr/>
        </p:nvSpPr>
        <p:spPr bwMode="auto">
          <a:xfrm>
            <a:off x="1609725" y="303213"/>
            <a:ext cx="604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Сеть государственных учреждений системы социальной защиты населения Республики Коми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00338" y="20638"/>
            <a:ext cx="6408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Республики Коми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96863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" y="1552010"/>
            <a:ext cx="5256584" cy="528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3078" name="Прямоугольник 3"/>
          <p:cNvSpPr>
            <a:spLocks noChangeArrowheads="1"/>
          </p:cNvSpPr>
          <p:nvPr/>
        </p:nvSpPr>
        <p:spPr bwMode="auto">
          <a:xfrm>
            <a:off x="5580063" y="1570038"/>
            <a:ext cx="3563937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Центры по предоставлению государственных услуг в сфере социальной защиты населения – 20</a:t>
            </a:r>
          </a:p>
          <a:p>
            <a:pPr eaLnBrk="1" hangingPunct="1"/>
            <a:endParaRPr lang="ru-RU" altLang="ru-RU" sz="13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Реабилитационный центр для детей и подростков с ограниченными возможностями – 1</a:t>
            </a:r>
          </a:p>
          <a:p>
            <a:pPr eaLnBrk="1" hangingPunct="1"/>
            <a:endParaRPr lang="ru-RU" altLang="ru-RU" sz="13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Стационарные учреждения </a:t>
            </a: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дома-интернаты</a:t>
            </a:r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15</a:t>
            </a:r>
          </a:p>
          <a:p>
            <a:pPr eaLnBrk="1" hangingPunct="1"/>
            <a:endParaRPr lang="ru-RU" altLang="ru-RU" sz="13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Центры социальной адаптации для лиц без определенного места жительства и </a:t>
            </a: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занятий– 2</a:t>
            </a:r>
          </a:p>
          <a:p>
            <a:pPr eaLnBrk="1" hangingPunct="1"/>
            <a:endParaRPr lang="ru-RU" altLang="ru-RU" sz="13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Социально-реабилитационные центры для несовершеннолетних – 19</a:t>
            </a:r>
          </a:p>
          <a:p>
            <a:pPr eaLnBrk="1" hangingPunct="1"/>
            <a:endParaRPr lang="ru-RU" altLang="ru-RU" sz="13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социальной помощи семье и детям– 1</a:t>
            </a:r>
          </a:p>
          <a:p>
            <a:pPr eaLnBrk="1" hangingPunct="1"/>
            <a:endParaRPr lang="ru-RU" altLang="ru-RU" sz="13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Республиканский социально-оздоровительный центр «Максаковка» - 1</a:t>
            </a:r>
          </a:p>
          <a:p>
            <a:pPr eaLnBrk="1" hangingPunct="1"/>
            <a:endParaRPr lang="ru-RU" altLang="ru-RU" sz="13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центр развития социальных технологий - 1</a:t>
            </a:r>
          </a:p>
          <a:p>
            <a:pPr eaLnBrk="1" hangingPunct="1"/>
            <a:endParaRPr lang="ru-RU" alt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34025" y="1736725"/>
            <a:ext cx="71438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859338" y="2060575"/>
            <a:ext cx="73025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090863" y="3033713"/>
            <a:ext cx="71437" cy="71437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4038600" y="2803525"/>
            <a:ext cx="71438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3035300" y="3513138"/>
            <a:ext cx="71438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276600" y="4098925"/>
            <a:ext cx="71438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1439863" y="4770438"/>
            <a:ext cx="71437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1785938" y="5159375"/>
            <a:ext cx="71437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1776413" y="3308350"/>
            <a:ext cx="71437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339975" y="3500438"/>
            <a:ext cx="71438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792163" y="4448175"/>
            <a:ext cx="71437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2366963" y="4311650"/>
            <a:ext cx="71437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2916238" y="4865688"/>
            <a:ext cx="71437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1412875" y="5651500"/>
            <a:ext cx="71438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1376363" y="6137275"/>
            <a:ext cx="73025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1116013" y="5157788"/>
            <a:ext cx="71437" cy="71437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2193925" y="5416550"/>
            <a:ext cx="71438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2093913" y="4476750"/>
            <a:ext cx="71437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755650" y="6359525"/>
            <a:ext cx="71438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1116013" y="5842000"/>
            <a:ext cx="71437" cy="71438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1306513" y="5411788"/>
            <a:ext cx="71437" cy="71437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1243013" y="5335588"/>
            <a:ext cx="71437" cy="73025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5534025" y="2487613"/>
            <a:ext cx="71438" cy="73025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5534025" y="3860800"/>
            <a:ext cx="71438" cy="73025"/>
          </a:xfrm>
          <a:prstGeom prst="flowChartConnector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5534025" y="4652963"/>
            <a:ext cx="71438" cy="714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5534025" y="5257800"/>
            <a:ext cx="71438" cy="730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5534025" y="5651500"/>
            <a:ext cx="71438" cy="71438"/>
          </a:xfrm>
          <a:prstGeom prst="flowChartConnector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5543550" y="6248400"/>
            <a:ext cx="73025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1270000" y="5508625"/>
            <a:ext cx="71438" cy="7143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5534025" y="3271838"/>
            <a:ext cx="71438" cy="714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87496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536950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511675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42766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746625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842000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6383338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454650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36416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5284788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3546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5157788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72" name="Блок-схема: узел 71"/>
          <p:cNvSpPr/>
          <p:nvPr/>
        </p:nvSpPr>
        <p:spPr>
          <a:xfrm>
            <a:off x="1476375" y="5451475"/>
            <a:ext cx="71438" cy="73025"/>
          </a:xfrm>
          <a:prstGeom prst="flowChartConnector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2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432300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2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448300"/>
            <a:ext cx="968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2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588000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76" name="Блок-схема: узел 75"/>
          <p:cNvSpPr/>
          <p:nvPr/>
        </p:nvSpPr>
        <p:spPr>
          <a:xfrm>
            <a:off x="1419225" y="5524500"/>
            <a:ext cx="73025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2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93871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2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448175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033713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29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133600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0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2882900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1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33788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2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621088"/>
            <a:ext cx="96838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3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42741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4398963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5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908550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6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4592638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7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560888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8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27663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39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5205413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0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560888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1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615156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2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6173788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3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651500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4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108575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5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440363"/>
            <a:ext cx="96838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6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5722938"/>
            <a:ext cx="96837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3147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314950"/>
            <a:ext cx="96838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148" name="TextBox 6"/>
          <p:cNvSpPr txBox="1">
            <a:spLocks noChangeArrowheads="1"/>
          </p:cNvSpPr>
          <p:nvPr/>
        </p:nvSpPr>
        <p:spPr bwMode="auto">
          <a:xfrm>
            <a:off x="39688" y="6557963"/>
            <a:ext cx="34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43608" y="343127"/>
            <a:ext cx="8229600" cy="1439863"/>
          </a:xfrm>
        </p:spPr>
        <p:txBody>
          <a:bodyPr/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Нормативная правовая база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по вопросам государственно-частного партнерства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Республике Коми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84" y="-19730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50825"/>
            <a:ext cx="427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61913" y="6580188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4" y="1778874"/>
            <a:ext cx="863575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июня 2014 года действует Закон Республики Коми от 19.06.2014г.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71-РЗ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государственно-частном партнерстве в Республике Коми»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(Ранее действовал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Коми от 04.10.2010г.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112-РЗ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участии Республики Коми в государственно-частном партнерстве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Коми от 25.06.2012г. № 261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по реализации Закона Республики Коми «Об участии Республики Коми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государственно-частном партнерстве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Коми от 13.11.2013г.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437-р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проектов государственно-частного партнерства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Коми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экономического развития Республики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31.03.2014г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организации отбора частных партнеров»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107950" y="1482725"/>
            <a:ext cx="8856663" cy="1079500"/>
          </a:xfrm>
          <a:prstGeom prst="roundRect">
            <a:avLst>
              <a:gd name="adj" fmla="val 11921"/>
            </a:avLst>
          </a:prstGeom>
          <a:solidFill>
            <a:schemeClr val="bg1">
              <a:lumMod val="40000"/>
              <a:lumOff val="60000"/>
            </a:schemeClr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ФОРМА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- приобретение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у частного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партнера имущества</a:t>
            </a:r>
          </a:p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в государственную собственность Республики Коми 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с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рассрочкой платежа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38" descr="j02054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457325"/>
            <a:ext cx="109696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323850" y="2840038"/>
            <a:ext cx="774700" cy="49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SzPct val="150000"/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2013 год</a:t>
            </a: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0" y="5830888"/>
            <a:ext cx="2016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SzPct val="150000"/>
              <a:buFontTx/>
              <a:buNone/>
            </a:pPr>
            <a:r>
              <a:rPr lang="ru-RU" altLang="ru-RU" sz="2200" b="1" u="sng">
                <a:solidFill>
                  <a:srgbClr val="000000"/>
                </a:solidFill>
                <a:latin typeface="Times New Roman" pitchFamily="18" charset="0"/>
              </a:rPr>
              <a:t>Ожидаемые результаты: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098550" y="357188"/>
            <a:ext cx="7921625" cy="1108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«Строительство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негосударственного пансионата </a:t>
            </a: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пожилых граждан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»»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(объем финансирования – 290,0 млн. рублей)</a:t>
            </a:r>
          </a:p>
        </p:txBody>
      </p:sp>
      <p:sp>
        <p:nvSpPr>
          <p:cNvPr id="10251" name="AutoShape 9"/>
          <p:cNvSpPr>
            <a:spLocks noChangeArrowheads="1"/>
          </p:cNvSpPr>
          <p:nvPr/>
        </p:nvSpPr>
        <p:spPr bwMode="gray">
          <a:xfrm>
            <a:off x="1187624" y="3357563"/>
            <a:ext cx="7770639" cy="18716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imes New Roman" pitchFamily="18" charset="0"/>
              </a:rPr>
              <a:t> завершение строительства пансионата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проекта  Постановления Правительства Республики Коми «О предоставлении грантов в форме субсидий юридическим лицам (за исключением государственных (муниципальных) учреждений), индивидуальным предпринимателям, физическим лицам,  осуществляющим деятельность в сфере социального обслуживания в Республике Коми»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52" name="AutoShape 21"/>
          <p:cNvSpPr>
            <a:spLocks noChangeArrowheads="1"/>
          </p:cNvSpPr>
          <p:nvPr/>
        </p:nvSpPr>
        <p:spPr bwMode="auto">
          <a:xfrm>
            <a:off x="1857528" y="5229200"/>
            <a:ext cx="7100324" cy="1419251"/>
          </a:xfrm>
          <a:prstGeom prst="wedgeRoundRectCallout">
            <a:avLst>
              <a:gd name="adj1" fmla="val -1898"/>
              <a:gd name="adj2" fmla="val -5000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lnSpc>
                <a:spcPts val="1800"/>
              </a:lnSpc>
              <a:spcBef>
                <a:spcPts val="600"/>
              </a:spcBef>
              <a:buSzPct val="150000"/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предоставление стационарного и полустационарного обслуживания в условиях повышенной комфортности</a:t>
            </a:r>
          </a:p>
          <a:p>
            <a:pPr marL="285750" indent="-285750" algn="just" eaLnBrk="1" hangingPunct="1">
              <a:lnSpc>
                <a:spcPts val="1800"/>
              </a:lnSpc>
              <a:spcBef>
                <a:spcPts val="600"/>
              </a:spcBef>
              <a:buSzPct val="150000"/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привлечение «негосударственного сектора» в сферу социального обслуживания </a:t>
            </a:r>
          </a:p>
          <a:p>
            <a:pPr marL="285750" indent="-285750" eaLnBrk="1" hangingPunct="1">
              <a:lnSpc>
                <a:spcPts val="1800"/>
              </a:lnSpc>
              <a:spcBef>
                <a:spcPts val="600"/>
              </a:spcBef>
              <a:buSzPct val="150000"/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Сокращение очередности на устройство в дома-интернаты</a:t>
            </a:r>
          </a:p>
          <a:p>
            <a:pPr marL="285750" indent="-285750" eaLnBrk="1" hangingPunct="1">
              <a:lnSpc>
                <a:spcPts val="1500"/>
              </a:lnSpc>
              <a:spcBef>
                <a:spcPts val="600"/>
              </a:spcBef>
              <a:buSzPct val="150000"/>
              <a:defRPr/>
            </a:pPr>
            <a:endParaRPr lang="ru-RU" altLang="ru-RU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SzPct val="150000"/>
              <a:buFont typeface="Wingdings" pitchFamily="2" charset="2"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3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49250"/>
            <a:ext cx="415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513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0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5133" name="TextBox 2"/>
          <p:cNvSpPr txBox="1">
            <a:spLocks noChangeArrowheads="1"/>
          </p:cNvSpPr>
          <p:nvPr/>
        </p:nvSpPr>
        <p:spPr bwMode="auto">
          <a:xfrm>
            <a:off x="323851" y="3502025"/>
            <a:ext cx="7746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134" name="AutoShape 9"/>
          <p:cNvSpPr>
            <a:spLocks noChangeArrowheads="1"/>
          </p:cNvSpPr>
          <p:nvPr/>
        </p:nvSpPr>
        <p:spPr bwMode="gray">
          <a:xfrm>
            <a:off x="1187624" y="2773363"/>
            <a:ext cx="7776989" cy="436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i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altLang="ru-RU" sz="2000" i="1">
                <a:solidFill>
                  <a:srgbClr val="000000"/>
                </a:solidFill>
                <a:latin typeface="Times New Roman" pitchFamily="18" charset="0"/>
              </a:rPr>
              <a:t>начало  строительства  пансионата </a:t>
            </a:r>
          </a:p>
        </p:txBody>
      </p:sp>
      <p:sp>
        <p:nvSpPr>
          <p:cNvPr id="5135" name="TextBox 4"/>
          <p:cNvSpPr txBox="1">
            <a:spLocks noChangeArrowheads="1"/>
          </p:cNvSpPr>
          <p:nvPr/>
        </p:nvSpPr>
        <p:spPr bwMode="auto">
          <a:xfrm>
            <a:off x="107950" y="6524626"/>
            <a:ext cx="323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2075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614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15925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6148" name="Picture 2" descr="P:\Коммерческий дом престарелых в м. Максаковка\Материалы для презентации\Новая презинтация\для поинта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82" y="2636912"/>
            <a:ext cx="7237731" cy="41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09700" y="365125"/>
            <a:ext cx="713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«Строительство негосударственного пансионата для пожилых граждан»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34925" y="6608763"/>
            <a:ext cx="36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362" y="2276872"/>
            <a:ext cx="4040188" cy="44549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1700808"/>
            <a:ext cx="2961655" cy="6060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2015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" y="1553527"/>
            <a:ext cx="3996854" cy="18754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2075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717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15925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409700" y="365125"/>
            <a:ext cx="713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«Строительство негосударственного пансионата для пожилых граждан»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852936"/>
            <a:ext cx="619756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8755063" y="6597650"/>
            <a:ext cx="35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95736" y="1556792"/>
            <a:ext cx="5149068" cy="7830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2015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29774" y="3356992"/>
            <a:ext cx="4041775" cy="346580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результат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79" y="1585459"/>
            <a:ext cx="4112696" cy="19875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2075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717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15925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409700" y="365125"/>
            <a:ext cx="713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«Строительство негосударственного пансионата для пожилых граждан»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101981" y="6488779"/>
            <a:ext cx="35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nv002\Documents\СОЦ.ОБСЛУЖИВАНИЕ\Негосударственный сектор\ГЧП\фото Пансионат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9" y="1661679"/>
            <a:ext cx="4224382" cy="3259412"/>
          </a:xfrm>
          <a:prstGeom prst="rect">
            <a:avLst/>
          </a:prstGeom>
          <a:noFill/>
          <a:ln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nv002\Documents\СОЦ.ОБСЛУЖИВАНИЕ\Негосударственный сектор\ГЧП\фото Пансионат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42" y="3440382"/>
            <a:ext cx="4392613" cy="3294460"/>
          </a:xfrm>
          <a:prstGeom prst="rect">
            <a:avLst/>
          </a:prstGeom>
          <a:noFill/>
          <a:ln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7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2075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717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15925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409700" y="365125"/>
            <a:ext cx="713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«Строительство негосударственного пансионата для пожилых граждан»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15875" y="6555014"/>
            <a:ext cx="352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znv002\Documents\СОЦ.ОБСЛУЖИВАНИЕ\Негосударственный сектор\ГЧП\фото Пансионат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12" y="3501009"/>
            <a:ext cx="4298577" cy="3223932"/>
          </a:xfrm>
          <a:prstGeom prst="rect">
            <a:avLst/>
          </a:prstGeom>
          <a:noFill/>
          <a:ln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nv002\Documents\СОЦ.ОБСЛУЖИВАНИЕ\Негосударственный сектор\ГЧП\фото Пансионат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628799"/>
            <a:ext cx="4449181" cy="3336886"/>
          </a:xfrm>
          <a:prstGeom prst="rect">
            <a:avLst/>
          </a:prstGeom>
          <a:noFill/>
          <a:ln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3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233363" y="1946275"/>
            <a:ext cx="8856662" cy="1122685"/>
          </a:xfrm>
          <a:prstGeom prst="roundRect">
            <a:avLst>
              <a:gd name="adj" fmla="val 11921"/>
            </a:avLst>
          </a:prstGeom>
          <a:solidFill>
            <a:schemeClr val="bg1">
              <a:lumMod val="40000"/>
              <a:lumOff val="60000"/>
            </a:schemeClr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ФОРМА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долгосрочная аренда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частного партнера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algn="r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государственных нужд Республики Коми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выкупа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собственность Республики Коми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347663" y="3498850"/>
            <a:ext cx="13081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SzPct val="150000"/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2013 год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-10886" y="5057115"/>
            <a:ext cx="2016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SzPct val="150000"/>
              <a:buFontTx/>
              <a:buNone/>
            </a:pPr>
            <a:r>
              <a:rPr lang="ru-RU" altLang="ru-RU" sz="2200" b="1" u="sng" dirty="0">
                <a:solidFill>
                  <a:srgbClr val="000000"/>
                </a:solidFill>
                <a:latin typeface="Times New Roman" pitchFamily="18" charset="0"/>
              </a:rPr>
              <a:t>Ожидаемые результаты: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068388" y="161925"/>
            <a:ext cx="7921625" cy="1784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здания для размещения в нем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 предоставлению государственных услуг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социальной защиты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ctr" eaLnBrk="1" hangingPunct="1"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Усть-Куломского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»    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(объем финансирования – 32,0 млн. рублей)</a:t>
            </a:r>
          </a:p>
        </p:txBody>
      </p:sp>
      <p:sp>
        <p:nvSpPr>
          <p:cNvPr id="10252" name="AutoShape 21"/>
          <p:cNvSpPr>
            <a:spLocks noChangeArrowheads="1"/>
          </p:cNvSpPr>
          <p:nvPr/>
        </p:nvSpPr>
        <p:spPr bwMode="auto">
          <a:xfrm>
            <a:off x="2043676" y="4452868"/>
            <a:ext cx="6976017" cy="2072476"/>
          </a:xfrm>
          <a:prstGeom prst="wedgeRoundRectCallout">
            <a:avLst>
              <a:gd name="adj1" fmla="val -1898"/>
              <a:gd name="adj2" fmla="val -5000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ts val="1500"/>
              </a:lnSpc>
              <a:spcBef>
                <a:spcPct val="0"/>
              </a:spcBef>
              <a:buSzPct val="150000"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Переезд в новое здание, доступное для всех категорий населения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SzPct val="150000"/>
              <a:buFontTx/>
              <a:buNone/>
              <a:defRPr/>
            </a:pPr>
            <a:endParaRPr lang="ru-RU" altLang="ru-RU" sz="1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SzPct val="150000"/>
              <a:buFontTx/>
              <a:buNone/>
              <a:defRPr/>
            </a:pPr>
            <a:endParaRPr lang="en-US" altLang="ru-RU" sz="1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 hangingPunct="1">
              <a:lnSpc>
                <a:spcPts val="1500"/>
              </a:lnSpc>
              <a:spcBef>
                <a:spcPct val="0"/>
              </a:spcBef>
              <a:buSzPct val="150000"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Экономия бюджетных средств на строительство в 1,5 раза</a:t>
            </a:r>
          </a:p>
          <a:p>
            <a:pPr marL="171450" indent="-171450" eaLnBrk="1" hangingPunct="1">
              <a:lnSpc>
                <a:spcPts val="1500"/>
              </a:lnSpc>
              <a:spcBef>
                <a:spcPct val="0"/>
              </a:spcBef>
              <a:buSzPct val="150000"/>
              <a:defRPr/>
            </a:pPr>
            <a:endParaRPr lang="ru-RU" altLang="ru-RU" sz="1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71450" indent="-171450" eaLnBrk="1" hangingPunct="1">
              <a:lnSpc>
                <a:spcPts val="1500"/>
              </a:lnSpc>
              <a:spcBef>
                <a:spcPct val="0"/>
              </a:spcBef>
              <a:buSzPct val="150000"/>
              <a:defRPr/>
            </a:pPr>
            <a:endParaRPr lang="ru-RU" altLang="ru-RU" sz="1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 hangingPunct="1">
              <a:lnSpc>
                <a:spcPts val="1500"/>
              </a:lnSpc>
              <a:spcBef>
                <a:spcPct val="0"/>
              </a:spcBef>
              <a:buSzPct val="150000"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Поступление в бюджет средств от аренды земельного участка и концессионной платы</a:t>
            </a:r>
          </a:p>
          <a:p>
            <a:pPr marL="285750" indent="-285750" eaLnBrk="1" hangingPunct="1">
              <a:lnSpc>
                <a:spcPts val="1500"/>
              </a:lnSpc>
              <a:spcBef>
                <a:spcPct val="0"/>
              </a:spcBef>
              <a:buSzPct val="150000"/>
              <a:defRPr/>
            </a:pPr>
            <a:endParaRPr lang="ru-RU" altLang="ru-RU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SzPct val="150000"/>
              <a:buFont typeface="Wingdings" pitchFamily="2" charset="2"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20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49250"/>
            <a:ext cx="415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820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0"/>
            <a:ext cx="6407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8203" name="AutoShape 9"/>
          <p:cNvSpPr>
            <a:spLocks noChangeArrowheads="1"/>
          </p:cNvSpPr>
          <p:nvPr/>
        </p:nvSpPr>
        <p:spPr bwMode="gray">
          <a:xfrm>
            <a:off x="1547813" y="3432175"/>
            <a:ext cx="7424737" cy="436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altLang="ru-RU" sz="2000" i="1" dirty="0">
                <a:solidFill>
                  <a:srgbClr val="000000"/>
                </a:solidFill>
                <a:latin typeface="Times New Roman" pitchFamily="18" charset="0"/>
              </a:rPr>
              <a:t>разработан план-график реализации Проекта</a:t>
            </a:r>
          </a:p>
        </p:txBody>
      </p:sp>
      <p:pic>
        <p:nvPicPr>
          <p:cNvPr id="82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60588"/>
            <a:ext cx="6953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8205" name="TextBox 1"/>
          <p:cNvSpPr txBox="1">
            <a:spLocks noChangeArrowheads="1"/>
          </p:cNvSpPr>
          <p:nvPr/>
        </p:nvSpPr>
        <p:spPr bwMode="auto">
          <a:xfrm>
            <a:off x="38100" y="6525344"/>
            <a:ext cx="429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398760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здания в эксплуатацию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650" y="4005064"/>
            <a:ext cx="120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8149</TotalTime>
  <Words>632</Words>
  <Application>Microsoft Office PowerPoint</Application>
  <PresentationFormat>Экран (4:3)</PresentationFormat>
  <Paragraphs>141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Visio.Drawing.11</vt:lpstr>
      <vt:lpstr>Реализация проектов  с использованием механизмов государственно-частного партнерства в социальной защите Республики Коми</vt:lpstr>
      <vt:lpstr>Презентация PowerPoint</vt:lpstr>
      <vt:lpstr>Нормативная правовая база  по вопросам государственно-частного партнерства  в Республике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 государственно-частного партнерства  в Республике Коми на 2015 год (пул социальных проектов)</vt:lpstr>
      <vt:lpstr>Презентация PowerPoint</vt:lpstr>
      <vt:lpstr>Презентация PowerPoint</vt:lpstr>
      <vt:lpstr>Презентация PowerPoint</vt:lpstr>
    </vt:vector>
  </TitlesOfParts>
  <Company>АГРК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реестр</dc:title>
  <dc:creator>irina</dc:creator>
  <cp:lastModifiedBy>Пекач Павел Леонидович</cp:lastModifiedBy>
  <cp:revision>741</cp:revision>
  <cp:lastPrinted>2014-07-15T14:00:05Z</cp:lastPrinted>
  <dcterms:created xsi:type="dcterms:W3CDTF">2010-03-29T06:12:18Z</dcterms:created>
  <dcterms:modified xsi:type="dcterms:W3CDTF">2015-03-17T06:25:04Z</dcterms:modified>
</cp:coreProperties>
</file>