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401" r:id="rId2"/>
    <p:sldId id="437" r:id="rId3"/>
    <p:sldId id="406" r:id="rId4"/>
    <p:sldId id="402" r:id="rId5"/>
    <p:sldId id="449" r:id="rId6"/>
    <p:sldId id="444" r:id="rId7"/>
    <p:sldId id="450" r:id="rId8"/>
    <p:sldId id="443" r:id="rId9"/>
    <p:sldId id="451" r:id="rId10"/>
    <p:sldId id="446" r:id="rId11"/>
    <p:sldId id="414" r:id="rId12"/>
    <p:sldId id="415" r:id="rId13"/>
  </p:sldIdLst>
  <p:sldSz cx="9906000" cy="6858000" type="A4"/>
  <p:notesSz cx="6648450" cy="98504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176E"/>
    <a:srgbClr val="E7CDDE"/>
    <a:srgbClr val="F3E7EC"/>
    <a:srgbClr val="F5F3F7"/>
    <a:srgbClr val="BDB7B4"/>
    <a:srgbClr val="D79929"/>
    <a:srgbClr val="1B9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1119" autoAdjust="0"/>
  </p:normalViewPr>
  <p:slideViewPr>
    <p:cSldViewPr snapToGrid="0">
      <p:cViewPr varScale="1">
        <p:scale>
          <a:sx n="70" d="100"/>
          <a:sy n="70" d="100"/>
        </p:scale>
        <p:origin x="78" y="93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65553" y="2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CF30E-9A4B-455C-8765-E9F171C46C20}" type="datetimeFigureOut">
              <a:rPr lang="ru-RU"/>
              <a:pPr>
                <a:defRPr/>
              </a:pPr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56727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65553" y="9356727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78E759-583C-4D32-8031-A7A88A51D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88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553" y="2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85AD68-C40B-428C-AF28-7A20312D2391}" type="datetimeFigureOut">
              <a:rPr lang="ru-RU"/>
              <a:pPr>
                <a:defRPr/>
              </a:pPr>
              <a:t>11.03.2015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739775"/>
            <a:ext cx="5334000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5166" y="4679952"/>
            <a:ext cx="5318125" cy="443071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56727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5553" y="9356727"/>
            <a:ext cx="2881313" cy="492125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456831-54D6-4509-BAA1-CB81FFC56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8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4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8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7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10F7B8-7AA4-4ACA-B8D0-BB9283D14630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0F6C8-F3D9-4D29-9BDA-789054CD593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42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73D1FF-6CF2-4ED3-82DF-AA04D3063AC1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935FD-5801-4376-AE94-88EEF0A99C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67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8B0563-70FE-4962-91B6-7217131E7D03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946BA-6F9C-467B-BF52-43A9A04D8D6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91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92059-42CC-4ADF-9A36-1C34084DA412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50C9D-DDB8-4B6A-9E48-D83E2F61B3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36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E89D7F-8D09-48A2-A5AF-6ECF6B723BC9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374A5-3589-4464-AC8B-F3B0B255256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63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9C98F-EBF6-438E-993B-BCE0370286B1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ABFB6-A7DB-4390-9955-73294983EBC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02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C8298-6087-4916-A91E-8B0DAF03798C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EE190-5633-430E-ACF3-54EA1AD557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91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7DDEB-D82D-4914-8B5F-0E64CFC0AF76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5A25D2-86C9-4988-9461-3D1F811CF21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5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BE8B9-BEFD-4344-AEFE-B77ECCA99895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981C6-A267-4BBA-BD65-E7EDE16E8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45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B3223C-FFE1-4A86-8B5E-6582AD29DB05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7F797-2F95-40CD-AA40-430F7B4CC18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53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0519F4-C2FE-4F52-B523-FCA5F8D86987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4E18C-4058-431D-9275-62DCA69D71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55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93AE8A-3FB4-4FE0-B5B5-ECE5F6B20D62}" type="datetimeFigureOut">
              <a:rPr lang="ru-RU" smtClean="0"/>
              <a:pPr>
                <a:defRPr/>
              </a:pPr>
              <a:t>11.03.2015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61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mailto:lukina@adm.kalug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8"/>
            <a:ext cx="970075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20216" y="6213110"/>
            <a:ext cx="659872" cy="338554"/>
          </a:xfrm>
          <a:prstGeom prst="rect">
            <a:avLst/>
          </a:prstGeom>
          <a:solidFill>
            <a:srgbClr val="A9176E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ru-RU" sz="1600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0800000">
            <a:off x="4229101" y="5291819"/>
            <a:ext cx="2447925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37789" t="26003" r="36879" b="35030"/>
          <a:stretch/>
        </p:blipFill>
        <p:spPr bwMode="auto">
          <a:xfrm>
            <a:off x="804155" y="801144"/>
            <a:ext cx="700771" cy="692905"/>
          </a:xfrm>
          <a:prstGeom prst="ellipse">
            <a:avLst/>
          </a:prstGeom>
          <a:noFill/>
          <a:ln>
            <a:noFill/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490784" y="4585701"/>
            <a:ext cx="6229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Калужской области по реализации проектов в сфере культуры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292" y="5756837"/>
            <a:ext cx="603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ГЧП Калужской области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10815" r="-103" b="7852"/>
          <a:stretch/>
        </p:blipFill>
        <p:spPr>
          <a:xfrm>
            <a:off x="0" y="1178560"/>
            <a:ext cx="9906000" cy="5709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12" y="1417505"/>
            <a:ext cx="2157025" cy="197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723" y="4724214"/>
            <a:ext cx="2274005" cy="2133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443" y="4724215"/>
            <a:ext cx="2328874" cy="21337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1200" y="468242"/>
            <a:ext cx="68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РУБЛЬ ЗА 1 КВ. МЕТР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9" y="29793"/>
            <a:ext cx="9906859" cy="68585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400" y="4144949"/>
            <a:ext cx="2389839" cy="27434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" y="1461980"/>
            <a:ext cx="2061363" cy="1887380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952" y="629023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4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990685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22" y="4114859"/>
            <a:ext cx="2145978" cy="2743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843" y="363054"/>
            <a:ext cx="7382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ПЛЮСЫ РЕАЛИЗАЦИИ ПРОЕКТОВ В СФЕРЕ КУЛЬТУРЫ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0578" y="2516859"/>
            <a:ext cx="165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843" y="2797032"/>
            <a:ext cx="3779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туризма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6688" y="3846191"/>
            <a:ext cx="802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Восстановление культурно-исторического облика региона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Группа 9"/>
          <p:cNvGrpSpPr/>
          <p:nvPr/>
        </p:nvGrpSpPr>
        <p:grpSpPr>
          <a:xfrm>
            <a:off x="8441389" y="593887"/>
            <a:ext cx="764163" cy="317983"/>
            <a:chOff x="615571" y="5943705"/>
            <a:chExt cx="956470" cy="39800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/>
            </a:blip>
            <a:srcRect l="37789" t="26003" r="36879" b="35030"/>
            <a:stretch/>
          </p:blipFill>
          <p:spPr bwMode="auto">
            <a:xfrm>
              <a:off x="615571" y="5943705"/>
              <a:ext cx="402523" cy="398006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14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9451" y="6007678"/>
              <a:ext cx="462590" cy="27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50820" y="1871775"/>
            <a:ext cx="7205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усадьбы федерального значения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7172" y="507857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условий для жизни и деятельности населения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310640" y="2516859"/>
            <a:ext cx="4450080" cy="0"/>
          </a:xfrm>
          <a:prstGeom prst="line">
            <a:avLst/>
          </a:prstGeom>
          <a:ln w="25400"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640" y="3509473"/>
            <a:ext cx="4462659" cy="243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061" y="4866409"/>
            <a:ext cx="4462659" cy="24386"/>
          </a:xfrm>
          <a:prstGeom prst="rect">
            <a:avLst/>
          </a:prstGeom>
          <a:ln>
            <a:solidFill>
              <a:srgbClr val="A9176E"/>
            </a:solidFill>
          </a:ln>
        </p:spPr>
      </p:pic>
    </p:spTree>
    <p:extLst>
      <p:ext uri="{BB962C8B-B14F-4D97-AF65-F5344CB8AC3E}">
        <p14:creationId xmlns:p14="http://schemas.microsoft.com/office/powerpoint/2010/main" val="67068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" y="5390"/>
            <a:ext cx="990685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51" y="4114859"/>
            <a:ext cx="2145978" cy="2743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3867" y="2686756"/>
            <a:ext cx="3759200" cy="108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01072" y="5477010"/>
            <a:ext cx="3318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КОНТАКТЫ:</a:t>
            </a:r>
          </a:p>
          <a:p>
            <a:pPr lvl="0" algn="ctr"/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Сайт: </a:t>
            </a: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http://ppp-kaluga.ru</a:t>
            </a:r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Тел.: 8 (919) 031-59-92</a:t>
            </a:r>
          </a:p>
          <a:p>
            <a:pPr lvl="0" algn="ctr"/>
            <a:r>
              <a:rPr lang="ru-RU" sz="1600" b="1" u="sng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lukina@adm.kaluga.r</a:t>
            </a:r>
            <a:r>
              <a:rPr lang="en-US" sz="1600" b="1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u</a:t>
            </a:r>
            <a:endParaRPr lang="ru-RU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546" y="5977383"/>
            <a:ext cx="688908" cy="432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6339" y="1657472"/>
            <a:ext cx="518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</a:t>
            </a:r>
            <a:endParaRPr lang="ru-RU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1263" y="2942678"/>
            <a:ext cx="709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государственно-частного партнерства Калужской области – оператор по ГЧП проектам в регионе</a:t>
            </a:r>
            <a:endParaRPr lang="ru-RU" sz="2400" b="1" dirty="0">
              <a:solidFill>
                <a:srgbClr val="A9176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440" y="639050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01320" y="1372576"/>
            <a:ext cx="61620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усадебных комплексов на территории Калужской области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6240" y="3048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ПРОБЛЕМЫ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" y="105583"/>
            <a:ext cx="9906859" cy="68585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161" y="4114562"/>
            <a:ext cx="2389839" cy="2743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90" y="2353605"/>
            <a:ext cx="4185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70%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разрушенном состоянии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9" y="3534880"/>
            <a:ext cx="2984801" cy="2953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2831" r="4222" b="1182"/>
          <a:stretch/>
        </p:blipFill>
        <p:spPr>
          <a:xfrm>
            <a:off x="5713880" y="1259840"/>
            <a:ext cx="2997200" cy="2802660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443521" y="4732760"/>
            <a:ext cx="414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Ткацкий корпус (износ) – </a:t>
            </a:r>
            <a:r>
              <a:rPr lang="ru-RU" sz="2000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</a:t>
            </a:r>
            <a:endParaRPr lang="ru-RU" sz="2000" b="1" dirty="0">
              <a:solidFill>
                <a:srgbClr val="A9176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3521" y="5302711"/>
            <a:ext cx="414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Каретный сарай (износ) – </a:t>
            </a:r>
            <a:r>
              <a:rPr lang="ru-RU" sz="2000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33%</a:t>
            </a:r>
            <a:endParaRPr lang="ru-RU" sz="2000" b="1" dirty="0">
              <a:solidFill>
                <a:srgbClr val="A9176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16040" y="4162809"/>
            <a:ext cx="4486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Состояние Полотняного завода</a:t>
            </a:r>
            <a:endParaRPr lang="ru-RU" sz="2000" b="1" dirty="0">
              <a:solidFill>
                <a:srgbClr val="A9176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0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859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9" y="-594"/>
            <a:ext cx="9906859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496" y="275594"/>
            <a:ext cx="8367711" cy="101441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ПОЛОТНЯНЫЙ ЗАВОД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2803" y="1820567"/>
            <a:ext cx="5078735" cy="4936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Название</a:t>
            </a:r>
          </a:p>
          <a:p>
            <a:pPr marL="0" indent="0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Усадебный комплекс «Полотняный завод» (Усадьба Гончаровых)</a:t>
            </a:r>
          </a:p>
          <a:p>
            <a:pPr marL="0" indent="0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расположения</a:t>
            </a:r>
          </a:p>
          <a:p>
            <a:pPr marL="0" indent="0">
              <a:buNone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пос. Полотняный завод Дзержинского района Калужской области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35 км от города Калуги)</a:t>
            </a:r>
          </a:p>
          <a:p>
            <a:pPr marL="0" indent="0">
              <a:buNone/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культурного наследия федерального значения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Группа 9"/>
          <p:cNvGrpSpPr/>
          <p:nvPr/>
        </p:nvGrpSpPr>
        <p:grpSpPr>
          <a:xfrm>
            <a:off x="8441389" y="593887"/>
            <a:ext cx="764163" cy="317983"/>
            <a:chOff x="615571" y="5943705"/>
            <a:chExt cx="956470" cy="39800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/>
            </a:blip>
            <a:srcRect l="37789" t="26003" r="36879" b="35030"/>
            <a:stretch/>
          </p:blipFill>
          <p:spPr bwMode="auto">
            <a:xfrm>
              <a:off x="615571" y="5943705"/>
              <a:ext cx="402523" cy="398006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14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9451" y="6007678"/>
              <a:ext cx="462590" cy="27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6" y="1379220"/>
            <a:ext cx="3851903" cy="5241966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6839" y="1231367"/>
            <a:ext cx="378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ХАРАКТЕРИСТИКА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44" y="3098380"/>
            <a:ext cx="3194581" cy="121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944" y="4691614"/>
            <a:ext cx="3194581" cy="121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6161" y="4114562"/>
            <a:ext cx="238983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94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75208" y="120967"/>
            <a:ext cx="834471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ПРОЕКТА «ПОЛОТНЯНЫЙ ЗАВОД»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 descr="Угол-Страниц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8260" y="4116987"/>
            <a:ext cx="2147740" cy="2741013"/>
          </a:xfrm>
          <a:prstGeom prst="rect">
            <a:avLst/>
          </a:prstGeom>
        </p:spPr>
      </p:pic>
      <p:grpSp>
        <p:nvGrpSpPr>
          <p:cNvPr id="2" name="Группа 9"/>
          <p:cNvGrpSpPr/>
          <p:nvPr/>
        </p:nvGrpSpPr>
        <p:grpSpPr>
          <a:xfrm>
            <a:off x="8565116" y="787717"/>
            <a:ext cx="765229" cy="317983"/>
            <a:chOff x="715971" y="6250613"/>
            <a:chExt cx="957805" cy="39800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/>
            </a:blip>
            <a:srcRect l="37789" t="26003" r="36879" b="35030"/>
            <a:stretch/>
          </p:blipFill>
          <p:spPr bwMode="auto">
            <a:xfrm>
              <a:off x="715971" y="6250613"/>
              <a:ext cx="402523" cy="398006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12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11186" y="6312061"/>
              <a:ext cx="462590" cy="27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880004" y="1848523"/>
            <a:ext cx="872579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 ГЧП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Концессионное соглашение (заключено 27 августа 2012 года)</a:t>
            </a:r>
          </a:p>
          <a:p>
            <a:pPr algn="just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Стороны концессионного соглашения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Концедент</a:t>
            </a:r>
            <a:endParaRPr lang="en-US" sz="20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экономического развития Калужской области</a:t>
            </a:r>
          </a:p>
          <a:p>
            <a:pPr algn="just"/>
            <a:r>
              <a:rPr lang="ru-RU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Концессионер</a:t>
            </a:r>
            <a:endParaRPr lang="en-US" sz="20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ЗАО «Инвестиционная компания «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Альпинекс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Австрия»</a:t>
            </a:r>
          </a:p>
          <a:p>
            <a:pPr algn="just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 концессионного соглашения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49 лет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– 4 года 11 месяцев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Эксплуатация – 44 года 1 месяц</a:t>
            </a:r>
          </a:p>
          <a:p>
            <a:pPr algn="just"/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инвестиций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Частные – не менее 90 млн. руб.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Государственные – 0 руб.</a:t>
            </a:r>
          </a:p>
          <a:p>
            <a:pPr algn="just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79912" y="2618106"/>
            <a:ext cx="3186113" cy="0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79912" y="4387366"/>
            <a:ext cx="3186113" cy="0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912" y="5595139"/>
            <a:ext cx="3194581" cy="121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7056" y="1256405"/>
            <a:ext cx="409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КОНЦЕССИОННОЕ СОГЛАШЕНИЕ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912" y="6802911"/>
            <a:ext cx="3194581" cy="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154528"/>
            <a:ext cx="4592320" cy="459232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02080"/>
            <a:ext cx="2926080" cy="646331"/>
          </a:xfrm>
          <a:prstGeom prst="rect">
            <a:avLst/>
          </a:prstGeom>
          <a:noFill/>
          <a:ln w="25400">
            <a:solidFill>
              <a:srgbClr val="A917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Составлена проектная документация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09591"/>
            <a:ext cx="3200400" cy="1200329"/>
          </a:xfrm>
          <a:prstGeom prst="rect">
            <a:avLst/>
          </a:prstGeom>
          <a:noFill/>
          <a:ln w="25400">
            <a:solidFill>
              <a:srgbClr val="A917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Произведена гидроизоляция фундамента и организация дренажной системы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4160" y="1402080"/>
            <a:ext cx="3291840" cy="646331"/>
          </a:xfrm>
          <a:prstGeom prst="rect">
            <a:avLst/>
          </a:prstGeom>
          <a:noFill/>
          <a:ln w="25400">
            <a:solidFill>
              <a:srgbClr val="A917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Завершена замена кровли здания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5127" y="6043245"/>
            <a:ext cx="2819506" cy="646331"/>
          </a:xfrm>
          <a:prstGeom prst="rect">
            <a:avLst/>
          </a:prstGeom>
          <a:ln w="25400">
            <a:solidFill>
              <a:srgbClr val="A9176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санитарная рубка леса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4509591"/>
            <a:ext cx="3200400" cy="646331"/>
          </a:xfrm>
          <a:prstGeom prst="rect">
            <a:avLst/>
          </a:prstGeom>
          <a:noFill/>
          <a:ln w="25400">
            <a:solidFill>
              <a:srgbClr val="A917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Продолжаются работы по реконструкции здания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9" y="21391"/>
            <a:ext cx="9906859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237" y="4114562"/>
            <a:ext cx="2145978" cy="2743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6360" y="678139"/>
            <a:ext cx="679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СДЕЛАНО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964" y="196622"/>
            <a:ext cx="815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ПРОЕКТА «ПОЛОТНЯНЫЙ ЗАВОД»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456" y="729037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9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5" y="1319095"/>
            <a:ext cx="3993226" cy="902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29" y="1288612"/>
            <a:ext cx="4054191" cy="963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05" y="5325968"/>
            <a:ext cx="3566469" cy="963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704" y="5411319"/>
            <a:ext cx="3688400" cy="877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520" y="2626791"/>
            <a:ext cx="3284867" cy="2284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07" y="2636419"/>
            <a:ext cx="3276527" cy="2284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387" y="2636419"/>
            <a:ext cx="3279932" cy="22841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07" y="19250"/>
            <a:ext cx="9906859" cy="68585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590" y="4124487"/>
            <a:ext cx="2389839" cy="27434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4080" y="357041"/>
            <a:ext cx="532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ПОЛОТНЯНЫЙ ЗАВОД СЕЙЧАС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1757" y="699987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8960" y="159768"/>
            <a:ext cx="971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ЗАКОНОДАТЕЛЬСТВЕ В ОТНОШЕНИИ ОБЪЕКТОВ КУЛЬТУРНОГО НАСЛЕДИЯ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040" y="1209041"/>
            <a:ext cx="8148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закон  № 73-ФЗ от 25 июня 2002 года «Об объектах культурного наследия (памятниках истории и культуры) народов Российской Федерации»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14.1 глава </a:t>
            </a:r>
            <a:r>
              <a:rPr lang="en-US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– </a:t>
            </a:r>
            <a:r>
              <a:rPr lang="ru-RU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арендная плата устанавливается с момента заключения договора аренды и размер ее не оговаривается</a:t>
            </a:r>
          </a:p>
          <a:p>
            <a:endParaRPr lang="ru-RU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29" y="2154821"/>
            <a:ext cx="2009619" cy="1963819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2000" y="4422584"/>
            <a:ext cx="787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Субъект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право принять </a:t>
            </a:r>
            <a:r>
              <a:rPr lang="ru-RU" u="sng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собственный нормативный правовой акт</a:t>
            </a:r>
            <a:r>
              <a:rPr lang="ru-RU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регулирующий порядок установления льготной арендной платы, в отношении объекта культурного наследия, относящегося к </a:t>
            </a:r>
            <a:r>
              <a:rPr lang="ru-RU" u="sng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собственности субъектов РФ </a:t>
            </a:r>
            <a:r>
              <a:rPr lang="ru-RU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к </a:t>
            </a:r>
            <a:r>
              <a:rPr lang="ru-RU" u="sng" dirty="0" smtClean="0">
                <a:solidFill>
                  <a:srgbClr val="A917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муниципальной собственности</a:t>
            </a:r>
            <a:r>
              <a:rPr lang="ru-RU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9" y="0"/>
            <a:ext cx="9906859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" y="3974483"/>
            <a:ext cx="2026919" cy="187825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022" y="4118640"/>
            <a:ext cx="2145978" cy="27434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838" y="747968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6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960" y="436880"/>
            <a:ext cx="541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РУБЛЬ ЗА 1 КВ. МЕТР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6" y="1124907"/>
            <a:ext cx="9541067" cy="804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21" y="2227926"/>
            <a:ext cx="8748518" cy="374326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568960" y="2824480"/>
            <a:ext cx="2854960" cy="30480"/>
          </a:xfrm>
          <a:prstGeom prst="line">
            <a:avLst/>
          </a:prstGeom>
          <a:ln w="25400"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68960" y="3637280"/>
            <a:ext cx="2854960" cy="0"/>
          </a:xfrm>
          <a:prstGeom prst="line">
            <a:avLst/>
          </a:prstGeom>
          <a:ln w="25400"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68960" y="4788997"/>
            <a:ext cx="2854960" cy="16683"/>
          </a:xfrm>
          <a:prstGeom prst="line">
            <a:avLst/>
          </a:prstGeom>
          <a:ln w="25400"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859" cy="68585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161" y="4115156"/>
            <a:ext cx="2389839" cy="27434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118" y="668120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6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080"/>
            <a:ext cx="9794240" cy="5709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0" y="1380052"/>
            <a:ext cx="2178050" cy="2048333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49" y="2836634"/>
            <a:ext cx="2178111" cy="2048332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69" y="1364068"/>
            <a:ext cx="2188210" cy="2064317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4" y="487028"/>
            <a:ext cx="503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РУБЛЬ ЗА 1 КВ. МЕТР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12"/>
            <a:ext cx="9906859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0022" y="4114562"/>
            <a:ext cx="2145978" cy="2743438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6685279" y="3048000"/>
            <a:ext cx="2346961" cy="1005166"/>
          </a:xfrm>
          <a:prstGeom prst="wedgeRoundRectCallout">
            <a:avLst>
              <a:gd name="adj1" fmla="val 44312"/>
              <a:gd name="adj2" fmla="val 63238"/>
              <a:gd name="adj3" fmla="val 16667"/>
            </a:avLst>
          </a:prstGeom>
          <a:solidFill>
            <a:srgbClr val="A9176E"/>
          </a:solidFill>
          <a:ln>
            <a:solidFill>
              <a:srgbClr val="A917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Комплекс </a:t>
            </a:r>
            <a:r>
              <a:rPr lang="ru-RU" b="1" dirty="0" err="1" smtClean="0"/>
              <a:t>Богимово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err="1" smtClean="0"/>
              <a:t>Ферзиковский</a:t>
            </a:r>
            <a:r>
              <a:rPr lang="ru-RU" b="1" dirty="0" smtClean="0"/>
              <a:t> район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53902" y="4644777"/>
            <a:ext cx="120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Калуга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011" y="673700"/>
            <a:ext cx="76816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0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11564</TotalTime>
  <Words>345</Words>
  <Application>Microsoft Office PowerPoint</Application>
  <PresentationFormat>Лист A4 (210x297 мм)</PresentationFormat>
  <Paragraphs>72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Tahoma</vt:lpstr>
      <vt:lpstr>Wingdings</vt:lpstr>
      <vt:lpstr>Тема Office</vt:lpstr>
      <vt:lpstr>Презентация PowerPoint</vt:lpstr>
      <vt:lpstr>Презентация PowerPoint</vt:lpstr>
      <vt:lpstr>ПОЛОТНЯНЫЙ ЗАВОД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АРРКО ГАУ</cp:lastModifiedBy>
  <cp:revision>1394</cp:revision>
  <cp:lastPrinted>2014-10-22T05:17:52Z</cp:lastPrinted>
  <dcterms:created xsi:type="dcterms:W3CDTF">2011-10-11T11:07:04Z</dcterms:created>
  <dcterms:modified xsi:type="dcterms:W3CDTF">2015-03-11T12:01:45Z</dcterms:modified>
</cp:coreProperties>
</file>