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71" r:id="rId3"/>
    <p:sldId id="272" r:id="rId4"/>
    <p:sldId id="277" r:id="rId5"/>
    <p:sldId id="274" r:id="rId6"/>
    <p:sldId id="278" r:id="rId7"/>
    <p:sldId id="27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55DBD-C17C-4564-829E-7D760D69E44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427FB4-A3F3-48DB-A20F-71E4EC2CEC6E}">
      <dgm:prSet phldrT="[Текст]" custT="1"/>
      <dgm:spPr/>
      <dgm:t>
        <a:bodyPr/>
        <a:lstStyle/>
        <a:p>
          <a:pPr>
            <a:lnSpc>
              <a:spcPts val="1900"/>
            </a:lnSpc>
            <a:spcAft>
              <a:spcPts val="600"/>
            </a:spcAft>
          </a:pPr>
          <a:r>
            <a:rPr lang="ru-RU" sz="2000" b="1" i="1" spc="-3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1). ФЗ"О концессионных соглашениях» </a:t>
          </a:r>
          <a:r>
            <a:rPr lang="ru-RU" sz="1600" i="1" dirty="0" smtClean="0"/>
            <a:t>(от 21.07.2005 № 115-ФЗ)</a:t>
          </a:r>
          <a:endParaRPr lang="ru-RU" sz="1600" b="1" i="1" spc="-30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1900"/>
            </a:lnSpc>
            <a:spcAft>
              <a:spcPct val="35000"/>
            </a:spcAft>
          </a:pPr>
          <a:r>
            <a:rPr lang="ru-RU" sz="2000" b="1" i="1" spc="-3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2). </a:t>
          </a:r>
          <a:r>
            <a:rPr lang="ru-RU" sz="2000" b="1" i="1" spc="-4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 края "О государственной инвестиционной политике в </a:t>
          </a:r>
          <a:r>
            <a:rPr lang="ru-RU" sz="2000" b="1" i="1" spc="-2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Хабаровском крае" </a:t>
          </a:r>
          <a:r>
            <a:rPr lang="ru-RU" sz="1600" spc="-20" dirty="0" smtClean="0"/>
            <a:t>(</a:t>
          </a:r>
          <a:r>
            <a:rPr lang="ru-RU" sz="1600" i="1" spc="-20" dirty="0" smtClean="0"/>
            <a:t>от 23.11.2011 № 130</a:t>
          </a:r>
          <a:r>
            <a:rPr lang="ru-RU" sz="1600" spc="-20" dirty="0" smtClean="0"/>
            <a:t>)</a:t>
          </a:r>
          <a:endParaRPr lang="ru-RU" sz="1600" b="1" i="1" spc="-2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AE18E3-B33B-4FB3-B2F4-CFC04C464487}" type="parTrans" cxnId="{77DC9488-3929-42C1-99FD-29B55A0D21A8}">
      <dgm:prSet/>
      <dgm:spPr/>
      <dgm:t>
        <a:bodyPr/>
        <a:lstStyle/>
        <a:p>
          <a:endParaRPr lang="ru-RU"/>
        </a:p>
      </dgm:t>
    </dgm:pt>
    <dgm:pt modelId="{42BA3310-6EA5-41F1-A319-2F6ED3BC32C9}" type="sibTrans" cxnId="{77DC9488-3929-42C1-99FD-29B55A0D21A8}">
      <dgm:prSet/>
      <dgm:spPr/>
      <dgm:t>
        <a:bodyPr/>
        <a:lstStyle/>
        <a:p>
          <a:endParaRPr lang="ru-RU"/>
        </a:p>
      </dgm:t>
    </dgm:pt>
    <dgm:pt modelId="{4C188A6A-DB95-49EF-82E2-7465EA08EEBB}">
      <dgm:prSet phldrT="[Текст]" custT="1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pPr>
            <a:lnSpc>
              <a:spcPts val="1900"/>
            </a:lnSpc>
          </a:pPr>
          <a:r>
            <a:rPr lang="ru-RU" sz="2000" b="1" i="0" dirty="0" smtClean="0"/>
            <a:t>механизмы (формы) ГЧП, условия участия в ГЧП</a:t>
          </a:r>
          <a:endParaRPr lang="ru-RU" sz="2000" b="1" i="0" dirty="0"/>
        </a:p>
      </dgm:t>
    </dgm:pt>
    <dgm:pt modelId="{027D6274-3C78-4C60-8C38-09DDF5B9385B}" type="parTrans" cxnId="{3542A7D8-1BED-4F0E-8C7A-BC847D0D111B}">
      <dgm:prSet/>
      <dgm:spPr/>
      <dgm:t>
        <a:bodyPr/>
        <a:lstStyle/>
        <a:p>
          <a:endParaRPr lang="ru-RU"/>
        </a:p>
      </dgm:t>
    </dgm:pt>
    <dgm:pt modelId="{233A0132-ACD6-452D-9121-FC82D07589D0}" type="sibTrans" cxnId="{3542A7D8-1BED-4F0E-8C7A-BC847D0D111B}">
      <dgm:prSet/>
      <dgm:spPr/>
      <dgm:t>
        <a:bodyPr/>
        <a:lstStyle/>
        <a:p>
          <a:endParaRPr lang="ru-RU"/>
        </a:p>
      </dgm:t>
    </dgm:pt>
    <dgm:pt modelId="{1A17B30B-9946-49C1-9DD9-DDDB8EED0C77}">
      <dgm:prSet phldrT="[Текст]" custT="1"/>
      <dgm:spPr/>
      <dgm:t>
        <a:bodyPr/>
        <a:lstStyle/>
        <a:p>
          <a:pPr>
            <a:lnSpc>
              <a:spcPts val="1700"/>
            </a:lnSpc>
          </a:pPr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Постановление Правительства края "О мерах по реализации на территории Хабаровского края инвестиционных проектов на условиях ГЧП"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i="1" spc="-20" dirty="0" smtClean="0"/>
            <a:t>(от 14.03.2012 № 55-пр)</a:t>
          </a:r>
          <a:endParaRPr lang="ru-RU" sz="1600" i="1" spc="-20" dirty="0"/>
        </a:p>
      </dgm:t>
    </dgm:pt>
    <dgm:pt modelId="{A83AE883-A0A0-4B44-9793-B8578FE71B93}" type="parTrans" cxnId="{41E479DD-BEF6-401B-B7DD-F1173BD309E2}">
      <dgm:prSet/>
      <dgm:spPr/>
      <dgm:t>
        <a:bodyPr/>
        <a:lstStyle/>
        <a:p>
          <a:endParaRPr lang="ru-RU"/>
        </a:p>
      </dgm:t>
    </dgm:pt>
    <dgm:pt modelId="{5E4F5B77-6A54-4FEB-9F91-FFD4B94ECDD5}" type="sibTrans" cxnId="{41E479DD-BEF6-401B-B7DD-F1173BD309E2}">
      <dgm:prSet/>
      <dgm:spPr/>
      <dgm:t>
        <a:bodyPr/>
        <a:lstStyle/>
        <a:p>
          <a:endParaRPr lang="ru-RU"/>
        </a:p>
      </dgm:t>
    </dgm:pt>
    <dgm:pt modelId="{F9F3AF17-68F8-4E3B-B947-BAC040E03AF4}">
      <dgm:prSet phldrT="[Текст]" custT="1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pPr>
            <a:lnSpc>
              <a:spcPts val="1900"/>
            </a:lnSpc>
          </a:pPr>
          <a:r>
            <a:rPr lang="ru-RU" sz="2000" b="1" i="0" dirty="0" smtClean="0"/>
            <a:t>процедуры подготовки и реализации проектов ГЧП </a:t>
          </a:r>
          <a:endParaRPr lang="ru-RU" sz="2000" b="1" i="0" dirty="0"/>
        </a:p>
      </dgm:t>
    </dgm:pt>
    <dgm:pt modelId="{72C79ADD-D465-4F58-A20C-37C10B57A906}" type="parTrans" cxnId="{3EEED772-588D-48EC-B1FF-F4E84A82B7ED}">
      <dgm:prSet/>
      <dgm:spPr/>
      <dgm:t>
        <a:bodyPr/>
        <a:lstStyle/>
        <a:p>
          <a:endParaRPr lang="ru-RU"/>
        </a:p>
      </dgm:t>
    </dgm:pt>
    <dgm:pt modelId="{C18AB82E-4506-4578-A2E0-018697AF4B44}" type="sibTrans" cxnId="{3EEED772-588D-48EC-B1FF-F4E84A82B7ED}">
      <dgm:prSet/>
      <dgm:spPr/>
      <dgm:t>
        <a:bodyPr/>
        <a:lstStyle/>
        <a:p>
          <a:endParaRPr lang="ru-RU"/>
        </a:p>
      </dgm:t>
    </dgm:pt>
    <dgm:pt modelId="{01FB2213-67C5-49E3-BF59-36D4A597735C}">
      <dgm:prSet phldrT="[Текст]" custT="1"/>
      <dgm:spPr/>
      <dgm:t>
        <a:bodyPr/>
        <a:lstStyle/>
        <a:p>
          <a:pPr>
            <a:lnSpc>
              <a:spcPts val="2200"/>
            </a:lnSpc>
          </a:pPr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НПА на уровне муниципальных образований края</a:t>
          </a:r>
        </a:p>
      </dgm:t>
    </dgm:pt>
    <dgm:pt modelId="{95A41901-C5B4-4B44-9B02-73DFF2D5393F}" type="parTrans" cxnId="{3721812D-0043-47EF-8A2F-2D98E72222BA}">
      <dgm:prSet/>
      <dgm:spPr/>
      <dgm:t>
        <a:bodyPr/>
        <a:lstStyle/>
        <a:p>
          <a:endParaRPr lang="ru-RU"/>
        </a:p>
      </dgm:t>
    </dgm:pt>
    <dgm:pt modelId="{3B108272-2C8E-4FF9-B9EA-CF9A81F56B0D}" type="sibTrans" cxnId="{3721812D-0043-47EF-8A2F-2D98E72222BA}">
      <dgm:prSet/>
      <dgm:spPr/>
      <dgm:t>
        <a:bodyPr/>
        <a:lstStyle/>
        <a:p>
          <a:endParaRPr lang="ru-RU"/>
        </a:p>
      </dgm:t>
    </dgm:pt>
    <dgm:pt modelId="{6E4B7DA0-0330-49EC-BC2D-14CFDDBBB9D8}">
      <dgm:prSet phldrT="[Текст]" custT="1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pPr>
            <a:lnSpc>
              <a:spcPts val="1600"/>
            </a:lnSpc>
          </a:pPr>
          <a:r>
            <a:rPr lang="ru-RU" sz="1800" b="1" i="0" dirty="0" smtClean="0"/>
            <a:t>механизмы  ГЧП, условия участия в ГЧП, процедуры подготовки и реализации проектов ГЧП </a:t>
          </a:r>
          <a:endParaRPr lang="ru-RU" sz="1800" b="1" i="0" dirty="0"/>
        </a:p>
      </dgm:t>
    </dgm:pt>
    <dgm:pt modelId="{57ED3877-C88E-4384-87CF-59791509A75E}" type="parTrans" cxnId="{AA9C91CE-56B8-44F3-8BAE-0125F5FAC45E}">
      <dgm:prSet/>
      <dgm:spPr/>
      <dgm:t>
        <a:bodyPr/>
        <a:lstStyle/>
        <a:p>
          <a:endParaRPr lang="ru-RU"/>
        </a:p>
      </dgm:t>
    </dgm:pt>
    <dgm:pt modelId="{D12EBAB6-AAB3-4E7A-A709-5798981C0F87}" type="sibTrans" cxnId="{AA9C91CE-56B8-44F3-8BAE-0125F5FAC45E}">
      <dgm:prSet/>
      <dgm:spPr/>
      <dgm:t>
        <a:bodyPr/>
        <a:lstStyle/>
        <a:p>
          <a:endParaRPr lang="ru-RU"/>
        </a:p>
      </dgm:t>
    </dgm:pt>
    <dgm:pt modelId="{2AA3CE52-1996-4A9F-A8C3-D6591CA37C3E}" type="pres">
      <dgm:prSet presAssocID="{29F55DBD-C17C-4564-829E-7D760D69E44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C732D62-C536-4F8C-B808-5A0519B2B2D9}" type="pres">
      <dgm:prSet presAssocID="{F5427FB4-A3F3-48DB-A20F-71E4EC2CEC6E}" presName="horFlow" presStyleCnt="0"/>
      <dgm:spPr/>
    </dgm:pt>
    <dgm:pt modelId="{2C7095CF-6618-4B33-8F3B-07CEE5B82A85}" type="pres">
      <dgm:prSet presAssocID="{F5427FB4-A3F3-48DB-A20F-71E4EC2CEC6E}" presName="bigChev" presStyleLbl="node1" presStyleIdx="0" presStyleCnt="3" custScaleX="159204"/>
      <dgm:spPr/>
      <dgm:t>
        <a:bodyPr/>
        <a:lstStyle/>
        <a:p>
          <a:endParaRPr lang="ru-RU"/>
        </a:p>
      </dgm:t>
    </dgm:pt>
    <dgm:pt modelId="{5EF93AFA-FF0B-439D-8D45-254DA8C4A7B4}" type="pres">
      <dgm:prSet presAssocID="{027D6274-3C78-4C60-8C38-09DDF5B9385B}" presName="parTrans" presStyleCnt="0"/>
      <dgm:spPr/>
    </dgm:pt>
    <dgm:pt modelId="{EF8AE9D8-9742-4733-959A-E9B29A2F31F6}" type="pres">
      <dgm:prSet presAssocID="{4C188A6A-DB95-49EF-82E2-7465EA08EEBB}" presName="node" presStyleLbl="alignAccFollowNode1" presStyleIdx="0" presStyleCnt="3" custScaleX="119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B04D0-9968-473D-B28F-AB30497992EE}" type="pres">
      <dgm:prSet presAssocID="{F5427FB4-A3F3-48DB-A20F-71E4EC2CEC6E}" presName="vSp" presStyleCnt="0"/>
      <dgm:spPr/>
    </dgm:pt>
    <dgm:pt modelId="{C224DDFD-47B5-4A5F-8F99-A465A1684DF5}" type="pres">
      <dgm:prSet presAssocID="{1A17B30B-9946-49C1-9DD9-DDDB8EED0C77}" presName="horFlow" presStyleCnt="0"/>
      <dgm:spPr/>
    </dgm:pt>
    <dgm:pt modelId="{8982D99A-E3BE-49CE-9A66-1CEE44A7DE13}" type="pres">
      <dgm:prSet presAssocID="{1A17B30B-9946-49C1-9DD9-DDDB8EED0C77}" presName="bigChev" presStyleLbl="node1" presStyleIdx="1" presStyleCnt="3" custScaleX="158412"/>
      <dgm:spPr/>
      <dgm:t>
        <a:bodyPr/>
        <a:lstStyle/>
        <a:p>
          <a:endParaRPr lang="ru-RU"/>
        </a:p>
      </dgm:t>
    </dgm:pt>
    <dgm:pt modelId="{FD87A025-EAB6-41E6-ACCC-9963CA9A8905}" type="pres">
      <dgm:prSet presAssocID="{72C79ADD-D465-4F58-A20C-37C10B57A906}" presName="parTrans" presStyleCnt="0"/>
      <dgm:spPr/>
    </dgm:pt>
    <dgm:pt modelId="{0B93CC27-3D06-44E2-94CB-3AA8CA2A6829}" type="pres">
      <dgm:prSet presAssocID="{F9F3AF17-68F8-4E3B-B947-BAC040E03AF4}" presName="node" presStyleLbl="alignAccFollowNode1" presStyleIdx="1" presStyleCnt="3" custScaleX="119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C8D8A-2DD6-46FD-ADE0-ABC11D7D8DCF}" type="pres">
      <dgm:prSet presAssocID="{1A17B30B-9946-49C1-9DD9-DDDB8EED0C77}" presName="vSp" presStyleCnt="0"/>
      <dgm:spPr/>
    </dgm:pt>
    <dgm:pt modelId="{1176CB4E-EA22-469E-843D-8309A907A6FB}" type="pres">
      <dgm:prSet presAssocID="{01FB2213-67C5-49E3-BF59-36D4A597735C}" presName="horFlow" presStyleCnt="0"/>
      <dgm:spPr/>
    </dgm:pt>
    <dgm:pt modelId="{63B788F6-AC70-48E1-A68E-81D5F8BB5E3F}" type="pres">
      <dgm:prSet presAssocID="{01FB2213-67C5-49E3-BF59-36D4A597735C}" presName="bigChev" presStyleLbl="node1" presStyleIdx="2" presStyleCnt="3" custScaleX="155399" custScaleY="92767" custLinFactNeighborX="19381" custLinFactNeighborY="1197"/>
      <dgm:spPr/>
      <dgm:t>
        <a:bodyPr/>
        <a:lstStyle/>
        <a:p>
          <a:endParaRPr lang="ru-RU"/>
        </a:p>
      </dgm:t>
    </dgm:pt>
    <dgm:pt modelId="{B199516A-1B6F-4ADF-949E-27217D7866FF}" type="pres">
      <dgm:prSet presAssocID="{57ED3877-C88E-4384-87CF-59791509A75E}" presName="parTrans" presStyleCnt="0"/>
      <dgm:spPr/>
    </dgm:pt>
    <dgm:pt modelId="{48F2FEDB-98FA-41B9-B617-67113FE1C26B}" type="pres">
      <dgm:prSet presAssocID="{6E4B7DA0-0330-49EC-BC2D-14CFDDBBB9D8}" presName="node" presStyleLbl="alignAccFollowNode1" presStyleIdx="2" presStyleCnt="3" custScaleX="119791" custScaleY="96888" custLinFactNeighborX="21879" custLinFactNeighborY="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E479DD-BEF6-401B-B7DD-F1173BD309E2}" srcId="{29F55DBD-C17C-4564-829E-7D760D69E44D}" destId="{1A17B30B-9946-49C1-9DD9-DDDB8EED0C77}" srcOrd="1" destOrd="0" parTransId="{A83AE883-A0A0-4B44-9793-B8578FE71B93}" sibTransId="{5E4F5B77-6A54-4FEB-9F91-FFD4B94ECDD5}"/>
    <dgm:cxn modelId="{822AAE52-CF5A-432A-AA12-006F3B10A51B}" type="presOf" srcId="{29F55DBD-C17C-4564-829E-7D760D69E44D}" destId="{2AA3CE52-1996-4A9F-A8C3-D6591CA37C3E}" srcOrd="0" destOrd="0" presId="urn:microsoft.com/office/officeart/2005/8/layout/lProcess3"/>
    <dgm:cxn modelId="{382290CD-D8DA-4ED5-B016-D0096212C917}" type="presOf" srcId="{1A17B30B-9946-49C1-9DD9-DDDB8EED0C77}" destId="{8982D99A-E3BE-49CE-9A66-1CEE44A7DE13}" srcOrd="0" destOrd="0" presId="urn:microsoft.com/office/officeart/2005/8/layout/lProcess3"/>
    <dgm:cxn modelId="{00B751E5-BBA9-4036-B7C7-70F48F5E7AC2}" type="presOf" srcId="{F5427FB4-A3F3-48DB-A20F-71E4EC2CEC6E}" destId="{2C7095CF-6618-4B33-8F3B-07CEE5B82A85}" srcOrd="0" destOrd="0" presId="urn:microsoft.com/office/officeart/2005/8/layout/lProcess3"/>
    <dgm:cxn modelId="{A6A8CCB9-FE97-4CB4-9F09-B1E7CBF56BE2}" type="presOf" srcId="{01FB2213-67C5-49E3-BF59-36D4A597735C}" destId="{63B788F6-AC70-48E1-A68E-81D5F8BB5E3F}" srcOrd="0" destOrd="0" presId="urn:microsoft.com/office/officeart/2005/8/layout/lProcess3"/>
    <dgm:cxn modelId="{D9DB8F27-885D-4E24-A161-11A0A33CB871}" type="presOf" srcId="{4C188A6A-DB95-49EF-82E2-7465EA08EEBB}" destId="{EF8AE9D8-9742-4733-959A-E9B29A2F31F6}" srcOrd="0" destOrd="0" presId="urn:microsoft.com/office/officeart/2005/8/layout/lProcess3"/>
    <dgm:cxn modelId="{AA9C91CE-56B8-44F3-8BAE-0125F5FAC45E}" srcId="{01FB2213-67C5-49E3-BF59-36D4A597735C}" destId="{6E4B7DA0-0330-49EC-BC2D-14CFDDBBB9D8}" srcOrd="0" destOrd="0" parTransId="{57ED3877-C88E-4384-87CF-59791509A75E}" sibTransId="{D12EBAB6-AAB3-4E7A-A709-5798981C0F87}"/>
    <dgm:cxn modelId="{3542A7D8-1BED-4F0E-8C7A-BC847D0D111B}" srcId="{F5427FB4-A3F3-48DB-A20F-71E4EC2CEC6E}" destId="{4C188A6A-DB95-49EF-82E2-7465EA08EEBB}" srcOrd="0" destOrd="0" parTransId="{027D6274-3C78-4C60-8C38-09DDF5B9385B}" sibTransId="{233A0132-ACD6-452D-9121-FC82D07589D0}"/>
    <dgm:cxn modelId="{3EEED772-588D-48EC-B1FF-F4E84A82B7ED}" srcId="{1A17B30B-9946-49C1-9DD9-DDDB8EED0C77}" destId="{F9F3AF17-68F8-4E3B-B947-BAC040E03AF4}" srcOrd="0" destOrd="0" parTransId="{72C79ADD-D465-4F58-A20C-37C10B57A906}" sibTransId="{C18AB82E-4506-4578-A2E0-018697AF4B44}"/>
    <dgm:cxn modelId="{0F038DB9-6A8E-44C9-B8ED-2AE4DC68B8DD}" type="presOf" srcId="{6E4B7DA0-0330-49EC-BC2D-14CFDDBBB9D8}" destId="{48F2FEDB-98FA-41B9-B617-67113FE1C26B}" srcOrd="0" destOrd="0" presId="urn:microsoft.com/office/officeart/2005/8/layout/lProcess3"/>
    <dgm:cxn modelId="{77DC9488-3929-42C1-99FD-29B55A0D21A8}" srcId="{29F55DBD-C17C-4564-829E-7D760D69E44D}" destId="{F5427FB4-A3F3-48DB-A20F-71E4EC2CEC6E}" srcOrd="0" destOrd="0" parTransId="{56AE18E3-B33B-4FB3-B2F4-CFC04C464487}" sibTransId="{42BA3310-6EA5-41F1-A319-2F6ED3BC32C9}"/>
    <dgm:cxn modelId="{3721812D-0043-47EF-8A2F-2D98E72222BA}" srcId="{29F55DBD-C17C-4564-829E-7D760D69E44D}" destId="{01FB2213-67C5-49E3-BF59-36D4A597735C}" srcOrd="2" destOrd="0" parTransId="{95A41901-C5B4-4B44-9B02-73DFF2D5393F}" sibTransId="{3B108272-2C8E-4FF9-B9EA-CF9A81F56B0D}"/>
    <dgm:cxn modelId="{47D6C355-D8B5-4C7D-9618-FDC8CA52C5AF}" type="presOf" srcId="{F9F3AF17-68F8-4E3B-B947-BAC040E03AF4}" destId="{0B93CC27-3D06-44E2-94CB-3AA8CA2A6829}" srcOrd="0" destOrd="0" presId="urn:microsoft.com/office/officeart/2005/8/layout/lProcess3"/>
    <dgm:cxn modelId="{078F7708-2339-458F-B697-A6720E09DDE9}" type="presParOf" srcId="{2AA3CE52-1996-4A9F-A8C3-D6591CA37C3E}" destId="{BC732D62-C536-4F8C-B808-5A0519B2B2D9}" srcOrd="0" destOrd="0" presId="urn:microsoft.com/office/officeart/2005/8/layout/lProcess3"/>
    <dgm:cxn modelId="{C6CB4B58-6C0B-466B-B0F0-9276D6A01A0F}" type="presParOf" srcId="{BC732D62-C536-4F8C-B808-5A0519B2B2D9}" destId="{2C7095CF-6618-4B33-8F3B-07CEE5B82A85}" srcOrd="0" destOrd="0" presId="urn:microsoft.com/office/officeart/2005/8/layout/lProcess3"/>
    <dgm:cxn modelId="{FF9A3029-3AAB-476D-86B8-ECAF978514CB}" type="presParOf" srcId="{BC732D62-C536-4F8C-B808-5A0519B2B2D9}" destId="{5EF93AFA-FF0B-439D-8D45-254DA8C4A7B4}" srcOrd="1" destOrd="0" presId="urn:microsoft.com/office/officeart/2005/8/layout/lProcess3"/>
    <dgm:cxn modelId="{B319FA04-C748-4DFA-B5FE-B8DF5428C73C}" type="presParOf" srcId="{BC732D62-C536-4F8C-B808-5A0519B2B2D9}" destId="{EF8AE9D8-9742-4733-959A-E9B29A2F31F6}" srcOrd="2" destOrd="0" presId="urn:microsoft.com/office/officeart/2005/8/layout/lProcess3"/>
    <dgm:cxn modelId="{BEB98C30-1944-4024-A9A1-4C6FDAA6903D}" type="presParOf" srcId="{2AA3CE52-1996-4A9F-A8C3-D6591CA37C3E}" destId="{3B0B04D0-9968-473D-B28F-AB30497992EE}" srcOrd="1" destOrd="0" presId="urn:microsoft.com/office/officeart/2005/8/layout/lProcess3"/>
    <dgm:cxn modelId="{58572375-887E-461D-BADA-C28F0B5A19DD}" type="presParOf" srcId="{2AA3CE52-1996-4A9F-A8C3-D6591CA37C3E}" destId="{C224DDFD-47B5-4A5F-8F99-A465A1684DF5}" srcOrd="2" destOrd="0" presId="urn:microsoft.com/office/officeart/2005/8/layout/lProcess3"/>
    <dgm:cxn modelId="{5B7C8305-50C6-4784-8CEF-879922792398}" type="presParOf" srcId="{C224DDFD-47B5-4A5F-8F99-A465A1684DF5}" destId="{8982D99A-E3BE-49CE-9A66-1CEE44A7DE13}" srcOrd="0" destOrd="0" presId="urn:microsoft.com/office/officeart/2005/8/layout/lProcess3"/>
    <dgm:cxn modelId="{2F36C563-A131-451B-BC95-327F8EB7359B}" type="presParOf" srcId="{C224DDFD-47B5-4A5F-8F99-A465A1684DF5}" destId="{FD87A025-EAB6-41E6-ACCC-9963CA9A8905}" srcOrd="1" destOrd="0" presId="urn:microsoft.com/office/officeart/2005/8/layout/lProcess3"/>
    <dgm:cxn modelId="{074A93E7-5F6A-4347-9B70-02FC57509777}" type="presParOf" srcId="{C224DDFD-47B5-4A5F-8F99-A465A1684DF5}" destId="{0B93CC27-3D06-44E2-94CB-3AA8CA2A6829}" srcOrd="2" destOrd="0" presId="urn:microsoft.com/office/officeart/2005/8/layout/lProcess3"/>
    <dgm:cxn modelId="{5EBECBB1-7FD6-4883-875F-14FDAE30C38B}" type="presParOf" srcId="{2AA3CE52-1996-4A9F-A8C3-D6591CA37C3E}" destId="{F31C8D8A-2DD6-46FD-ADE0-ABC11D7D8DCF}" srcOrd="3" destOrd="0" presId="urn:microsoft.com/office/officeart/2005/8/layout/lProcess3"/>
    <dgm:cxn modelId="{E644871A-781F-4D56-931D-B3D9A31AC22C}" type="presParOf" srcId="{2AA3CE52-1996-4A9F-A8C3-D6591CA37C3E}" destId="{1176CB4E-EA22-469E-843D-8309A907A6FB}" srcOrd="4" destOrd="0" presId="urn:microsoft.com/office/officeart/2005/8/layout/lProcess3"/>
    <dgm:cxn modelId="{B28AEBAB-0CF3-442B-81DA-F188CCDC529C}" type="presParOf" srcId="{1176CB4E-EA22-469E-843D-8309A907A6FB}" destId="{63B788F6-AC70-48E1-A68E-81D5F8BB5E3F}" srcOrd="0" destOrd="0" presId="urn:microsoft.com/office/officeart/2005/8/layout/lProcess3"/>
    <dgm:cxn modelId="{E5F48DB4-74CE-4C71-9DD5-09EE96A43FDC}" type="presParOf" srcId="{1176CB4E-EA22-469E-843D-8309A907A6FB}" destId="{B199516A-1B6F-4ADF-949E-27217D7866FF}" srcOrd="1" destOrd="0" presId="urn:microsoft.com/office/officeart/2005/8/layout/lProcess3"/>
    <dgm:cxn modelId="{ADB626FB-9C47-4FE5-BA80-BF598AD3690E}" type="presParOf" srcId="{1176CB4E-EA22-469E-843D-8309A907A6FB}" destId="{48F2FEDB-98FA-41B9-B617-67113FE1C26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C3485-ABD6-4A63-9363-7928A12E370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C6498EC-F556-4DA5-B5BB-C5FEF1C9904B}">
      <dgm:prSet phldrT="[Текст]" custT="1"/>
      <dgm:spPr/>
      <dgm:t>
        <a:bodyPr/>
        <a:lstStyle/>
        <a:p>
          <a:pPr algn="ctr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ru-RU" sz="2200" i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Реализован полностью </a:t>
          </a:r>
        </a:p>
        <a:p>
          <a:pPr algn="ctr">
            <a:lnSpc>
              <a:spcPts val="2000"/>
            </a:lnSpc>
            <a:spcBef>
              <a:spcPct val="0"/>
            </a:spcBef>
            <a:spcAft>
              <a:spcPts val="600"/>
            </a:spcAft>
          </a:pPr>
          <a:r>
            <a:rPr lang="ru-RU" sz="2200" i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  <a:r>
            <a:rPr lang="ru-RU" sz="2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мероприятий по развитию ГЧП на территории Хабаровского края на 2011 – 2012 годы</a:t>
          </a:r>
          <a:r>
            <a:rPr lang="ru-RU" sz="2200" i="0" dirty="0" smtClean="0"/>
            <a:t>: </a:t>
          </a:r>
        </a:p>
        <a:p>
          <a:pPr algn="l">
            <a:lnSpc>
              <a:spcPts val="2200"/>
            </a:lnSpc>
            <a:spcBef>
              <a:spcPts val="600"/>
            </a:spcBef>
            <a:spcAft>
              <a:spcPts val="600"/>
            </a:spcAft>
          </a:pPr>
          <a:r>
            <a:rPr lang="ru-RU" sz="2200" i="0" dirty="0" smtClean="0"/>
            <a:t>- разработка правовых актов края, механизмов привлечения частных инвестиций; </a:t>
          </a:r>
        </a:p>
        <a:p>
          <a:pPr algn="l">
            <a:lnSpc>
              <a:spcPts val="2200"/>
            </a:lnSpc>
            <a:spcBef>
              <a:spcPct val="0"/>
            </a:spcBef>
            <a:spcAft>
              <a:spcPts val="600"/>
            </a:spcAft>
          </a:pPr>
          <a:r>
            <a:rPr lang="ru-RU" sz="2200" i="0" dirty="0" smtClean="0"/>
            <a:t>- реализация организационно-методических мероприятий.</a:t>
          </a:r>
          <a:endParaRPr lang="ru-RU" sz="2200" b="0" i="0" dirty="0" smtClean="0"/>
        </a:p>
      </dgm:t>
    </dgm:pt>
    <dgm:pt modelId="{6098D0D6-75C1-48AE-81C4-B7684DAADA3A}" type="parTrans" cxnId="{93C4C8E2-8CBA-4815-84D3-62E01F2FB62A}">
      <dgm:prSet/>
      <dgm:spPr/>
      <dgm:t>
        <a:bodyPr/>
        <a:lstStyle/>
        <a:p>
          <a:endParaRPr lang="ru-RU"/>
        </a:p>
      </dgm:t>
    </dgm:pt>
    <dgm:pt modelId="{5B995AF3-D778-442A-B5E4-E818DD865518}" type="sibTrans" cxnId="{93C4C8E2-8CBA-4815-84D3-62E01F2FB62A}">
      <dgm:prSet/>
      <dgm:spPr/>
      <dgm:t>
        <a:bodyPr/>
        <a:lstStyle/>
        <a:p>
          <a:endParaRPr lang="ru-RU"/>
        </a:p>
      </dgm:t>
    </dgm:pt>
    <dgm:pt modelId="{FBD3397F-FF5F-4182-9931-B73E26215D68}">
      <dgm:prSet phldrT="[Текст]" custT="1"/>
      <dgm:spPr/>
      <dgm:t>
        <a:bodyPr/>
        <a:lstStyle/>
        <a:p>
          <a:pPr algn="ctr"/>
          <a:r>
            <a:rPr lang="ru-RU" sz="3600" b="1" dirty="0" smtClean="0">
              <a:solidFill>
                <a:schemeClr val="tx1"/>
              </a:solidFill>
            </a:rPr>
            <a:t>2013-2020 гг.</a:t>
          </a:r>
          <a:endParaRPr lang="ru-RU" sz="3600" b="1" dirty="0">
            <a:solidFill>
              <a:schemeClr val="tx1"/>
            </a:solidFill>
          </a:endParaRPr>
        </a:p>
      </dgm:t>
    </dgm:pt>
    <dgm:pt modelId="{6BFD76B6-F04D-45BA-8EC4-B72C1D85DBBB}" type="parTrans" cxnId="{18AF3D57-4363-4A43-BC0F-FA79DE920DA9}">
      <dgm:prSet/>
      <dgm:spPr/>
      <dgm:t>
        <a:bodyPr/>
        <a:lstStyle/>
        <a:p>
          <a:endParaRPr lang="ru-RU"/>
        </a:p>
      </dgm:t>
    </dgm:pt>
    <dgm:pt modelId="{EA5D918E-B3B3-4F39-BC47-F3B3F84C4648}" type="sibTrans" cxnId="{18AF3D57-4363-4A43-BC0F-FA79DE920DA9}">
      <dgm:prSet/>
      <dgm:spPr/>
      <dgm:t>
        <a:bodyPr/>
        <a:lstStyle/>
        <a:p>
          <a:endParaRPr lang="ru-RU"/>
        </a:p>
      </dgm:t>
    </dgm:pt>
    <dgm:pt modelId="{D15E5DA4-7355-45B6-9830-BF57E38FB277}">
      <dgm:prSet phldrT="[Текст]" custT="1"/>
      <dgm:spPr/>
      <dgm:t>
        <a:bodyPr/>
        <a:lstStyle/>
        <a:p>
          <a:pPr algn="ctr">
            <a:lnSpc>
              <a:spcPts val="1700"/>
            </a:lnSpc>
            <a:spcAft>
              <a:spcPts val="600"/>
            </a:spcAft>
          </a:pPr>
          <a:r>
            <a:rPr lang="ru-RU" sz="2200" i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Перспективы </a:t>
          </a:r>
          <a:r>
            <a:rPr lang="ru-RU" sz="2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определены в госпрограмме края </a:t>
          </a:r>
          <a:r>
            <a:rPr lang="ru-RU" sz="2200" i="0" spc="-4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"Улучшение инвестиционного </a:t>
          </a:r>
          <a:r>
            <a:rPr lang="ru-RU" sz="2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делового климата Хабаровского края</a:t>
          </a:r>
          <a:r>
            <a:rPr lang="ru-RU" sz="2200" i="0" spc="-4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 </a:t>
          </a:r>
          <a:r>
            <a:rPr lang="ru-RU" sz="1800" i="1" dirty="0" smtClean="0"/>
            <a:t>(постановление Правительства края от 19.12.2014 № 495-пр):</a:t>
          </a:r>
        </a:p>
        <a:p>
          <a:pPr algn="l">
            <a:lnSpc>
              <a:spcPts val="2000"/>
            </a:lnSpc>
            <a:spcAft>
              <a:spcPts val="400"/>
            </a:spcAft>
          </a:pPr>
          <a:r>
            <a:rPr lang="ru-RU" sz="2200" dirty="0" smtClean="0"/>
            <a:t>- дальнейшее </a:t>
          </a:r>
          <a:r>
            <a:rPr lang="ru-RU" sz="2200" i="0" dirty="0" smtClean="0"/>
            <a:t>развитие института «региональный инвестиционный фонд»;</a:t>
          </a:r>
        </a:p>
        <a:p>
          <a:pPr algn="l">
            <a:lnSpc>
              <a:spcPts val="2000"/>
            </a:lnSpc>
            <a:spcAft>
              <a:spcPts val="400"/>
            </a:spcAft>
          </a:pPr>
          <a:r>
            <a:rPr lang="ru-RU" sz="2200" dirty="0" smtClean="0"/>
            <a:t>- разработка концепций инвестпроектов ГЧП;</a:t>
          </a:r>
          <a:endParaRPr lang="ru-RU" sz="2200" b="0" dirty="0" smtClean="0"/>
        </a:p>
      </dgm:t>
    </dgm:pt>
    <dgm:pt modelId="{934280F1-7076-446D-BC02-620AA7307BD2}" type="parTrans" cxnId="{025503E2-B644-483C-AF31-F2A84F2EDE0E}">
      <dgm:prSet/>
      <dgm:spPr/>
      <dgm:t>
        <a:bodyPr/>
        <a:lstStyle/>
        <a:p>
          <a:endParaRPr lang="ru-RU"/>
        </a:p>
      </dgm:t>
    </dgm:pt>
    <dgm:pt modelId="{984804EB-D512-4A93-B7A0-F702C8DA37AD}" type="sibTrans" cxnId="{025503E2-B644-483C-AF31-F2A84F2EDE0E}">
      <dgm:prSet/>
      <dgm:spPr/>
      <dgm:t>
        <a:bodyPr/>
        <a:lstStyle/>
        <a:p>
          <a:endParaRPr lang="ru-RU"/>
        </a:p>
      </dgm:t>
    </dgm:pt>
    <dgm:pt modelId="{7C9C3F7F-9BD7-4C5B-B2A2-7BCB48E790A3}">
      <dgm:prSet phldrT="[Текст]" custT="1"/>
      <dgm:spPr/>
      <dgm:t>
        <a:bodyPr/>
        <a:lstStyle/>
        <a:p>
          <a:pPr algn="l"/>
          <a:r>
            <a:rPr lang="ru-RU" sz="3600" b="1" dirty="0" smtClean="0"/>
            <a:t>         2011-2012 гг.</a:t>
          </a:r>
          <a:endParaRPr lang="ru-RU" sz="3600" b="1" dirty="0"/>
        </a:p>
      </dgm:t>
    </dgm:pt>
    <dgm:pt modelId="{86D7FC07-C145-457C-89B8-E4D74762AC90}" type="sibTrans" cxnId="{943B8A60-2DBA-4161-A602-EC3BA8CDB3F9}">
      <dgm:prSet/>
      <dgm:spPr/>
      <dgm:t>
        <a:bodyPr/>
        <a:lstStyle/>
        <a:p>
          <a:endParaRPr lang="ru-RU"/>
        </a:p>
      </dgm:t>
    </dgm:pt>
    <dgm:pt modelId="{BDDFCCED-482E-4C3B-94E1-418A6B70145D}" type="parTrans" cxnId="{943B8A60-2DBA-4161-A602-EC3BA8CDB3F9}">
      <dgm:prSet/>
      <dgm:spPr/>
      <dgm:t>
        <a:bodyPr/>
        <a:lstStyle/>
        <a:p>
          <a:endParaRPr lang="ru-RU"/>
        </a:p>
      </dgm:t>
    </dgm:pt>
    <dgm:pt modelId="{F3EEE7E8-CFE3-450B-9833-D0876939FDF4}">
      <dgm:prSet phldrT="[Текст]" custT="1"/>
      <dgm:spPr/>
      <dgm:t>
        <a:bodyPr/>
        <a:lstStyle/>
        <a:p>
          <a:pPr algn="l">
            <a:lnSpc>
              <a:spcPts val="2000"/>
            </a:lnSpc>
            <a:spcAft>
              <a:spcPts val="400"/>
            </a:spcAft>
          </a:pPr>
          <a:r>
            <a:rPr lang="ru-RU" sz="2200" dirty="0" smtClean="0"/>
            <a:t>- структурирование инвестпроектов ГЧП</a:t>
          </a:r>
        </a:p>
      </dgm:t>
    </dgm:pt>
    <dgm:pt modelId="{65F4CA94-B90F-4E21-B99B-3A259E2BF37D}" type="parTrans" cxnId="{4947ACDE-DA52-4AF0-8F57-B5180A844790}">
      <dgm:prSet/>
      <dgm:spPr/>
      <dgm:t>
        <a:bodyPr/>
        <a:lstStyle/>
        <a:p>
          <a:endParaRPr lang="ru-RU"/>
        </a:p>
      </dgm:t>
    </dgm:pt>
    <dgm:pt modelId="{E38844E8-BF36-4565-A0D8-14D9A5366651}" type="sibTrans" cxnId="{4947ACDE-DA52-4AF0-8F57-B5180A844790}">
      <dgm:prSet/>
      <dgm:spPr/>
      <dgm:t>
        <a:bodyPr/>
        <a:lstStyle/>
        <a:p>
          <a:endParaRPr lang="ru-RU"/>
        </a:p>
      </dgm:t>
    </dgm:pt>
    <dgm:pt modelId="{65302DA2-8715-42A7-836A-938F9BA210C4}">
      <dgm:prSet phldrT="[Текст]" custT="1"/>
      <dgm:spPr/>
      <dgm:t>
        <a:bodyPr/>
        <a:lstStyle/>
        <a:p>
          <a:pPr algn="l">
            <a:lnSpc>
              <a:spcPts val="2000"/>
            </a:lnSpc>
            <a:spcAft>
              <a:spcPct val="35000"/>
            </a:spcAft>
          </a:pPr>
          <a:endParaRPr lang="ru-RU" sz="2400" i="1" dirty="0" smtClean="0"/>
        </a:p>
      </dgm:t>
    </dgm:pt>
    <dgm:pt modelId="{C6FB6766-807E-4A9C-A8DA-74802CEAA386}" type="parTrans" cxnId="{BED931D9-265F-4D77-B0E2-0AF4CCB67CE1}">
      <dgm:prSet/>
      <dgm:spPr/>
      <dgm:t>
        <a:bodyPr/>
        <a:lstStyle/>
        <a:p>
          <a:endParaRPr lang="ru-RU"/>
        </a:p>
      </dgm:t>
    </dgm:pt>
    <dgm:pt modelId="{45565990-A7B8-47A4-9432-31093DFC3AA1}" type="sibTrans" cxnId="{BED931D9-265F-4D77-B0E2-0AF4CCB67CE1}">
      <dgm:prSet/>
      <dgm:spPr/>
      <dgm:t>
        <a:bodyPr/>
        <a:lstStyle/>
        <a:p>
          <a:endParaRPr lang="ru-RU"/>
        </a:p>
      </dgm:t>
    </dgm:pt>
    <dgm:pt modelId="{54772E23-B96D-4A43-B439-845C3A7689DB}" type="pres">
      <dgm:prSet presAssocID="{13DC3485-ABD6-4A63-9363-7928A12E370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078D918-36E4-456D-85B1-5325C6A2B047}" type="pres">
      <dgm:prSet presAssocID="{7C9C3F7F-9BD7-4C5B-B2A2-7BCB48E790A3}" presName="parentText1" presStyleLbl="node1" presStyleIdx="0" presStyleCnt="2" custLinFactNeighborY="-3473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FB557-71F2-4565-BB85-2BAB7E823771}" type="pres">
      <dgm:prSet presAssocID="{7C9C3F7F-9BD7-4C5B-B2A2-7BCB48E790A3}" presName="childText1" presStyleLbl="solidAlignAcc1" presStyleIdx="0" presStyleCnt="2" custScaleX="100000" custScaleY="116600" custLinFactNeighborY="56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585E7-ADD3-423A-B7B7-747CED0B5878}" type="pres">
      <dgm:prSet presAssocID="{FBD3397F-FF5F-4182-9931-B73E26215D68}" presName="parentText2" presStyleLbl="node1" presStyleIdx="1" presStyleCnt="2" custLinFactNeighborX="0" custLinFactNeighborY="-1875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49127-A802-44AF-AACE-2211BC84F5C1}" type="pres">
      <dgm:prSet presAssocID="{FBD3397F-FF5F-4182-9931-B73E26215D68}" presName="childText2" presStyleLbl="solidAlignAcc1" presStyleIdx="1" presStyleCnt="2" custScaleX="101669" custScaleY="118090" custLinFactNeighborX="-1012" custLinFactNeighborY="-17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AF3D57-4363-4A43-BC0F-FA79DE920DA9}" srcId="{13DC3485-ABD6-4A63-9363-7928A12E370D}" destId="{FBD3397F-FF5F-4182-9931-B73E26215D68}" srcOrd="1" destOrd="0" parTransId="{6BFD76B6-F04D-45BA-8EC4-B72C1D85DBBB}" sibTransId="{EA5D918E-B3B3-4F39-BC47-F3B3F84C4648}"/>
    <dgm:cxn modelId="{4947ACDE-DA52-4AF0-8F57-B5180A844790}" srcId="{FBD3397F-FF5F-4182-9931-B73E26215D68}" destId="{F3EEE7E8-CFE3-450B-9833-D0876939FDF4}" srcOrd="1" destOrd="0" parTransId="{65F4CA94-B90F-4E21-B99B-3A259E2BF37D}" sibTransId="{E38844E8-BF36-4565-A0D8-14D9A5366651}"/>
    <dgm:cxn modelId="{FDA4DE10-DF41-41C9-88F9-90BA375CA885}" type="presOf" srcId="{7C9C3F7F-9BD7-4C5B-B2A2-7BCB48E790A3}" destId="{6078D918-36E4-456D-85B1-5325C6A2B047}" srcOrd="0" destOrd="0" presId="urn:microsoft.com/office/officeart/2009/3/layout/IncreasingArrowsProcess"/>
    <dgm:cxn modelId="{BC9359C9-172B-4BB4-B482-62B170C667F7}" type="presOf" srcId="{D15E5DA4-7355-45B6-9830-BF57E38FB277}" destId="{DF449127-A802-44AF-AACE-2211BC84F5C1}" srcOrd="0" destOrd="0" presId="urn:microsoft.com/office/officeart/2009/3/layout/IncreasingArrowsProcess"/>
    <dgm:cxn modelId="{9F6D0F92-17DD-44F1-B22E-9554B2D6FABA}" type="presOf" srcId="{DC6498EC-F556-4DA5-B5BB-C5FEF1C9904B}" destId="{420FB557-71F2-4565-BB85-2BAB7E823771}" srcOrd="0" destOrd="0" presId="urn:microsoft.com/office/officeart/2009/3/layout/IncreasingArrowsProcess"/>
    <dgm:cxn modelId="{F00CB308-2BC4-470A-8B2D-A9069B68D7D7}" type="presOf" srcId="{FBD3397F-FF5F-4182-9931-B73E26215D68}" destId="{63A585E7-ADD3-423A-B7B7-747CED0B5878}" srcOrd="0" destOrd="0" presId="urn:microsoft.com/office/officeart/2009/3/layout/IncreasingArrowsProcess"/>
    <dgm:cxn modelId="{D47B9FFD-5746-44F4-B1BE-C401DA9648D1}" type="presOf" srcId="{13DC3485-ABD6-4A63-9363-7928A12E370D}" destId="{54772E23-B96D-4A43-B439-845C3A7689DB}" srcOrd="0" destOrd="0" presId="urn:microsoft.com/office/officeart/2009/3/layout/IncreasingArrowsProcess"/>
    <dgm:cxn modelId="{BED931D9-265F-4D77-B0E2-0AF4CCB67CE1}" srcId="{FBD3397F-FF5F-4182-9931-B73E26215D68}" destId="{65302DA2-8715-42A7-836A-938F9BA210C4}" srcOrd="2" destOrd="0" parTransId="{C6FB6766-807E-4A9C-A8DA-74802CEAA386}" sibTransId="{45565990-A7B8-47A4-9432-31093DFC3AA1}"/>
    <dgm:cxn modelId="{6E2C878D-E1CB-4124-A4A2-EAD4B35177E7}" type="presOf" srcId="{65302DA2-8715-42A7-836A-938F9BA210C4}" destId="{DF449127-A802-44AF-AACE-2211BC84F5C1}" srcOrd="0" destOrd="2" presId="urn:microsoft.com/office/officeart/2009/3/layout/IncreasingArrowsProcess"/>
    <dgm:cxn modelId="{025503E2-B644-483C-AF31-F2A84F2EDE0E}" srcId="{FBD3397F-FF5F-4182-9931-B73E26215D68}" destId="{D15E5DA4-7355-45B6-9830-BF57E38FB277}" srcOrd="0" destOrd="0" parTransId="{934280F1-7076-446D-BC02-620AA7307BD2}" sibTransId="{984804EB-D512-4A93-B7A0-F702C8DA37AD}"/>
    <dgm:cxn modelId="{943B8A60-2DBA-4161-A602-EC3BA8CDB3F9}" srcId="{13DC3485-ABD6-4A63-9363-7928A12E370D}" destId="{7C9C3F7F-9BD7-4C5B-B2A2-7BCB48E790A3}" srcOrd="0" destOrd="0" parTransId="{BDDFCCED-482E-4C3B-94E1-418A6B70145D}" sibTransId="{86D7FC07-C145-457C-89B8-E4D74762AC90}"/>
    <dgm:cxn modelId="{B6E7B775-0ED9-4308-BAC2-8864C81D1B94}" type="presOf" srcId="{F3EEE7E8-CFE3-450B-9833-D0876939FDF4}" destId="{DF449127-A802-44AF-AACE-2211BC84F5C1}" srcOrd="0" destOrd="1" presId="urn:microsoft.com/office/officeart/2009/3/layout/IncreasingArrowsProcess"/>
    <dgm:cxn modelId="{93C4C8E2-8CBA-4815-84D3-62E01F2FB62A}" srcId="{7C9C3F7F-9BD7-4C5B-B2A2-7BCB48E790A3}" destId="{DC6498EC-F556-4DA5-B5BB-C5FEF1C9904B}" srcOrd="0" destOrd="0" parTransId="{6098D0D6-75C1-48AE-81C4-B7684DAADA3A}" sibTransId="{5B995AF3-D778-442A-B5E4-E818DD865518}"/>
    <dgm:cxn modelId="{4ED8123B-44E9-4DB3-B7B1-913A71F9BD00}" type="presParOf" srcId="{54772E23-B96D-4A43-B439-845C3A7689DB}" destId="{6078D918-36E4-456D-85B1-5325C6A2B047}" srcOrd="0" destOrd="0" presId="urn:microsoft.com/office/officeart/2009/3/layout/IncreasingArrowsProcess"/>
    <dgm:cxn modelId="{A93E0C2A-4544-4F1E-9BEC-947F1888C69E}" type="presParOf" srcId="{54772E23-B96D-4A43-B439-845C3A7689DB}" destId="{420FB557-71F2-4565-BB85-2BAB7E823771}" srcOrd="1" destOrd="0" presId="urn:microsoft.com/office/officeart/2009/3/layout/IncreasingArrowsProcess"/>
    <dgm:cxn modelId="{90AB3B61-6C47-4C05-BFB3-6C9998339666}" type="presParOf" srcId="{54772E23-B96D-4A43-B439-845C3A7689DB}" destId="{63A585E7-ADD3-423A-B7B7-747CED0B5878}" srcOrd="2" destOrd="0" presId="urn:microsoft.com/office/officeart/2009/3/layout/IncreasingArrowsProcess"/>
    <dgm:cxn modelId="{99514469-E5BB-406C-A456-7B96A83FFD91}" type="presParOf" srcId="{54772E23-B96D-4A43-B439-845C3A7689DB}" destId="{DF449127-A802-44AF-AACE-2211BC84F5C1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990C1-B8DF-4993-91EE-85B801652393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72D17-E812-4413-B346-EE42902EF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9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22313" algn="l"/>
                <a:tab pos="1446213" algn="l"/>
                <a:tab pos="2170113" algn="l"/>
                <a:tab pos="2895600" algn="l"/>
              </a:tabLst>
            </a:pPr>
            <a:fld id="{1B61CE7D-EC79-4743-83CF-3FA08AB000DF}" type="slidenum">
              <a:rPr lang="ru-RU">
                <a:solidFill>
                  <a:srgbClr val="FFFFFF"/>
                </a:solidFill>
              </a:rPr>
              <a:pPr>
                <a:tabLst>
                  <a:tab pos="722313" algn="l"/>
                  <a:tab pos="1446213" algn="l"/>
                  <a:tab pos="2170113" algn="l"/>
                  <a:tab pos="2895600" algn="l"/>
                </a:tabLst>
              </a:pPr>
              <a:t>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1" y="4343912"/>
            <a:ext cx="5488643" cy="4199164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7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22313" algn="l"/>
                <a:tab pos="1446213" algn="l"/>
                <a:tab pos="2170113" algn="l"/>
                <a:tab pos="2895600" algn="l"/>
              </a:tabLst>
            </a:pPr>
            <a:fld id="{1B61CE7D-EC79-4743-83CF-3FA08AB000DF}" type="slidenum">
              <a:rPr lang="ru-RU">
                <a:solidFill>
                  <a:srgbClr val="FFFFFF"/>
                </a:solidFill>
              </a:rPr>
              <a:pPr>
                <a:tabLst>
                  <a:tab pos="722313" algn="l"/>
                  <a:tab pos="1446213" algn="l"/>
                  <a:tab pos="2170113" algn="l"/>
                  <a:tab pos="2895600" algn="l"/>
                </a:tabLst>
              </a:pPr>
              <a:t>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1" y="4343912"/>
            <a:ext cx="5488643" cy="4199164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5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22313" algn="l"/>
                <a:tab pos="1446213" algn="l"/>
                <a:tab pos="2170113" algn="l"/>
                <a:tab pos="2895600" algn="l"/>
              </a:tabLst>
            </a:pPr>
            <a:fld id="{1B61CE7D-EC79-4743-83CF-3FA08AB000DF}" type="slidenum">
              <a:rPr lang="ru-RU">
                <a:solidFill>
                  <a:srgbClr val="FFFFFF"/>
                </a:solidFill>
              </a:rPr>
              <a:pPr>
                <a:tabLst>
                  <a:tab pos="722313" algn="l"/>
                  <a:tab pos="1446213" algn="l"/>
                  <a:tab pos="2170113" algn="l"/>
                  <a:tab pos="2895600" algn="l"/>
                </a:tabLst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1" y="4343912"/>
            <a:ext cx="5488643" cy="4199164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6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22313" algn="l"/>
                <a:tab pos="1446213" algn="l"/>
                <a:tab pos="2170113" algn="l"/>
                <a:tab pos="2895600" algn="l"/>
              </a:tabLst>
            </a:pPr>
            <a:fld id="{1B61CE7D-EC79-4743-83CF-3FA08AB000DF}" type="slidenum">
              <a:rPr lang="ru-RU">
                <a:solidFill>
                  <a:srgbClr val="FFFFFF"/>
                </a:solidFill>
              </a:rPr>
              <a:pPr>
                <a:tabLst>
                  <a:tab pos="722313" algn="l"/>
                  <a:tab pos="1446213" algn="l"/>
                  <a:tab pos="2170113" algn="l"/>
                  <a:tab pos="2895600" algn="l"/>
                </a:tabLst>
              </a:pPr>
              <a:t>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1" y="4343912"/>
            <a:ext cx="5488643" cy="4199164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8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22313" algn="l"/>
                <a:tab pos="1446213" algn="l"/>
                <a:tab pos="2170113" algn="l"/>
                <a:tab pos="2895600" algn="l"/>
              </a:tabLst>
            </a:pPr>
            <a:fld id="{1B61CE7D-EC79-4743-83CF-3FA08AB000DF}" type="slidenum">
              <a:rPr lang="ru-RU">
                <a:solidFill>
                  <a:srgbClr val="FFFFFF"/>
                </a:solidFill>
              </a:rPr>
              <a:pPr>
                <a:tabLst>
                  <a:tab pos="722313" algn="l"/>
                  <a:tab pos="1446213" algn="l"/>
                  <a:tab pos="2170113" algn="l"/>
                  <a:tab pos="2895600" algn="l"/>
                </a:tabLst>
              </a:pPr>
              <a:t>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1" y="4343912"/>
            <a:ext cx="5488643" cy="4199164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32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22313" algn="l"/>
                <a:tab pos="1446213" algn="l"/>
                <a:tab pos="2170113" algn="l"/>
                <a:tab pos="2895600" algn="l"/>
              </a:tabLst>
            </a:pPr>
            <a:fld id="{1B61CE7D-EC79-4743-83CF-3FA08AB000DF}" type="slidenum">
              <a:rPr lang="ru-RU">
                <a:solidFill>
                  <a:srgbClr val="FFFFFF"/>
                </a:solidFill>
              </a:rPr>
              <a:pPr>
                <a:tabLst>
                  <a:tab pos="722313" algn="l"/>
                  <a:tab pos="1446213" algn="l"/>
                  <a:tab pos="2170113" algn="l"/>
                  <a:tab pos="2895600" algn="l"/>
                </a:tabLst>
              </a:pPr>
              <a:t>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1" y="4343912"/>
            <a:ext cx="5488643" cy="4199164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01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22313" algn="l"/>
                <a:tab pos="1446213" algn="l"/>
                <a:tab pos="2170113" algn="l"/>
                <a:tab pos="2895600" algn="l"/>
              </a:tabLst>
            </a:pPr>
            <a:fld id="{1B61CE7D-EC79-4743-83CF-3FA08AB000DF}" type="slidenum">
              <a:rPr lang="ru-RU">
                <a:solidFill>
                  <a:srgbClr val="FFFFFF"/>
                </a:solidFill>
              </a:rPr>
              <a:pPr>
                <a:tabLst>
                  <a:tab pos="722313" algn="l"/>
                  <a:tab pos="1446213" algn="l"/>
                  <a:tab pos="2170113" algn="l"/>
                  <a:tab pos="2895600" algn="l"/>
                </a:tabLst>
              </a:pPr>
              <a:t>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1" y="4343912"/>
            <a:ext cx="5488643" cy="4199164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9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Box 40"/>
          <p:cNvSpPr txBox="1">
            <a:spLocks noChangeArrowheads="1"/>
          </p:cNvSpPr>
          <p:nvPr/>
        </p:nvSpPr>
        <p:spPr bwMode="auto">
          <a:xfrm>
            <a:off x="0" y="241300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dirty="0">
                <a:solidFill>
                  <a:prstClr val="white"/>
                </a:solidFill>
              </a:rPr>
              <a:t>Динамика цен на </a:t>
            </a:r>
            <a:r>
              <a:rPr lang="ru-RU" sz="2600" b="1" dirty="0" smtClean="0">
                <a:solidFill>
                  <a:prstClr val="white"/>
                </a:solidFill>
              </a:rPr>
              <a:t>драгоценные </a:t>
            </a:r>
            <a:r>
              <a:rPr lang="ru-RU" sz="2600" b="1" dirty="0">
                <a:solidFill>
                  <a:prstClr val="white"/>
                </a:solidFill>
              </a:rPr>
              <a:t>металлы</a:t>
            </a:r>
          </a:p>
        </p:txBody>
      </p:sp>
      <p:pic>
        <p:nvPicPr>
          <p:cNvPr id="18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168863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323528" y="2060848"/>
            <a:ext cx="8496944" cy="1584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chemeClr val="tx2"/>
                </a:solidFill>
              </a:rPr>
              <a:t>Практика развития государственно-частного партнерства в Хабаровском крае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323528" y="4509120"/>
            <a:ext cx="8424936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Юрьевич Брусникин</a:t>
            </a:r>
          </a:p>
          <a:p>
            <a:pPr>
              <a:lnSpc>
                <a:spcPts val="2100"/>
              </a:lnSpc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заместитель Председателя Правительства края по вопросам инвестиционной, территориальной и промышленной политики </a:t>
            </a:r>
          </a:p>
          <a:p>
            <a:pPr>
              <a:lnSpc>
                <a:spcPts val="2100"/>
              </a:lnSpc>
            </a:pP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274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Box 40"/>
          <p:cNvSpPr txBox="1">
            <a:spLocks noChangeArrowheads="1"/>
          </p:cNvSpPr>
          <p:nvPr/>
        </p:nvSpPr>
        <p:spPr bwMode="auto">
          <a:xfrm>
            <a:off x="0" y="241300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dirty="0">
                <a:solidFill>
                  <a:prstClr val="white"/>
                </a:solidFill>
              </a:rPr>
              <a:t>Динамика цен на </a:t>
            </a:r>
            <a:r>
              <a:rPr lang="ru-RU" sz="2600" b="1" dirty="0" smtClean="0">
                <a:solidFill>
                  <a:prstClr val="white"/>
                </a:solidFill>
              </a:rPr>
              <a:t>драгоценные </a:t>
            </a:r>
            <a:r>
              <a:rPr lang="ru-RU" sz="2600" b="1" dirty="0">
                <a:solidFill>
                  <a:prstClr val="white"/>
                </a:solidFill>
              </a:rPr>
              <a:t>металлы</a:t>
            </a:r>
          </a:p>
        </p:txBody>
      </p:sp>
      <p:pic>
        <p:nvPicPr>
          <p:cNvPr id="6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<p:cNvPicPr>
            <a:picLocks noChangeAspect="1" noChangeArrowheads="1"/>
          </p:cNvPicPr>
          <p:nvPr/>
        </p:nvPicPr>
        <p:blipFill>
          <a:blip r:embed="rId3" cstate="print"/>
          <a:srcRect l="9790" t="42320" r="700" b="1253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67744" y="332656"/>
            <a:ext cx="6876256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ГЧП в Хабаровском крае</a:t>
            </a:r>
            <a:endParaRPr lang="ru-RU" sz="3200" b="1" i="1" spc="-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2042734" cy="1341313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2016224" cy="1368151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717032"/>
            <a:ext cx="2045010" cy="1341313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717032"/>
            <a:ext cx="2016224" cy="1368152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251520" y="5373216"/>
            <a:ext cx="208823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Объекты транспортной инфраструктуры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83768" y="5445224"/>
            <a:ext cx="208823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Объекты ЖКХ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4008" y="5373216"/>
            <a:ext cx="208823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Объекты энергетики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76256" y="5373216"/>
            <a:ext cx="208823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Объекты социальной инфраструктуры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59632" y="2780928"/>
            <a:ext cx="6912768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сферы применения ГЧП в крае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3568" y="1124744"/>
            <a:ext cx="8064896" cy="13681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Государственно-частное партнерство в крае </a:t>
            </a:r>
          </a:p>
          <a:p>
            <a:pPr algn="ctr">
              <a:lnSpc>
                <a:spcPts val="24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>одна из приоритетных мер реализации краевой государственной инвестиционной политики</a:t>
            </a:r>
          </a:p>
          <a:p>
            <a:pPr algn="ctr">
              <a:lnSpc>
                <a:spcPts val="2400"/>
              </a:lnSpc>
            </a:pPr>
            <a:r>
              <a:rPr lang="ru-RU" sz="2000" i="1" dirty="0" smtClean="0">
                <a:solidFill>
                  <a:schemeClr val="tx1"/>
                </a:solidFill>
              </a:rPr>
              <a:t>(Закон Хабаровского края № 130 от 23.11.2011) </a:t>
            </a:r>
          </a:p>
        </p:txBody>
      </p:sp>
      <p:cxnSp>
        <p:nvCxnSpPr>
          <p:cNvPr id="32" name="Прямая соединительная линия 31"/>
          <p:cNvCxnSpPr>
            <a:endCxn id="29" idx="1"/>
          </p:cNvCxnSpPr>
          <p:nvPr/>
        </p:nvCxnSpPr>
        <p:spPr>
          <a:xfrm>
            <a:off x="827584" y="3068960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9" idx="3"/>
          </p:cNvCxnSpPr>
          <p:nvPr/>
        </p:nvCxnSpPr>
        <p:spPr>
          <a:xfrm>
            <a:off x="8172400" y="3068960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27584" y="306896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491880" y="3356992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580112" y="3356992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8532440" y="306896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74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Box 40"/>
          <p:cNvSpPr txBox="1">
            <a:spLocks noChangeArrowheads="1"/>
          </p:cNvSpPr>
          <p:nvPr/>
        </p:nvSpPr>
        <p:spPr bwMode="auto">
          <a:xfrm>
            <a:off x="0" y="241300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dirty="0">
                <a:solidFill>
                  <a:prstClr val="white"/>
                </a:solidFill>
              </a:rPr>
              <a:t>Динамика цен на </a:t>
            </a:r>
            <a:r>
              <a:rPr lang="ru-RU" sz="2600" b="1" dirty="0" smtClean="0">
                <a:solidFill>
                  <a:prstClr val="white"/>
                </a:solidFill>
              </a:rPr>
              <a:t>драгоценные </a:t>
            </a:r>
            <a:r>
              <a:rPr lang="ru-RU" sz="2600" b="1" dirty="0">
                <a:solidFill>
                  <a:prstClr val="white"/>
                </a:solidFill>
              </a:rPr>
              <a:t>металлы</a:t>
            </a:r>
          </a:p>
        </p:txBody>
      </p:sp>
      <p:pic>
        <p:nvPicPr>
          <p:cNvPr id="6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<p:cNvPicPr>
            <a:picLocks noChangeAspect="1" noChangeArrowheads="1"/>
          </p:cNvPicPr>
          <p:nvPr/>
        </p:nvPicPr>
        <p:blipFill>
          <a:blip r:embed="rId3" cstate="print"/>
          <a:srcRect l="9790" t="42320" r="700" b="1253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3688" y="188640"/>
            <a:ext cx="7380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ru-RU" sz="3200" b="1" i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Нормативно-правовое регулирование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ГЧП в крае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1916832"/>
          <a:ext cx="9144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5576" y="1052736"/>
            <a:ext cx="439248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Нормативно-правовой акт в сфере ГЧП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052736"/>
            <a:ext cx="280831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регулирования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74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Box 40"/>
          <p:cNvSpPr txBox="1">
            <a:spLocks noChangeArrowheads="1"/>
          </p:cNvSpPr>
          <p:nvPr/>
        </p:nvSpPr>
        <p:spPr bwMode="auto">
          <a:xfrm>
            <a:off x="0" y="241300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dirty="0">
                <a:solidFill>
                  <a:prstClr val="white"/>
                </a:solidFill>
              </a:rPr>
              <a:t>Динамика цен на </a:t>
            </a:r>
            <a:r>
              <a:rPr lang="ru-RU" sz="2600" b="1" dirty="0" smtClean="0">
                <a:solidFill>
                  <a:prstClr val="white"/>
                </a:solidFill>
              </a:rPr>
              <a:t>драгоценные </a:t>
            </a:r>
            <a:r>
              <a:rPr lang="ru-RU" sz="2600" b="1" dirty="0">
                <a:solidFill>
                  <a:prstClr val="white"/>
                </a:solidFill>
              </a:rPr>
              <a:t>металлы</a:t>
            </a:r>
          </a:p>
        </p:txBody>
      </p:sp>
      <p:pic>
        <p:nvPicPr>
          <p:cNvPr id="6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<p:cNvPicPr>
            <a:picLocks noChangeAspect="1" noChangeArrowheads="1"/>
          </p:cNvPicPr>
          <p:nvPr/>
        </p:nvPicPr>
        <p:blipFill>
          <a:blip r:embed="rId3" cstate="print"/>
          <a:srcRect l="9790" t="42320" r="700" b="1253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3688" y="260648"/>
            <a:ext cx="7380312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ГЧП процессов в крае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052736"/>
            <a:ext cx="871296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9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Инвестиционный совет при Правительстве Хабаровского края</a:t>
            </a:r>
          </a:p>
          <a:p>
            <a:pPr lvl="0" algn="ctr">
              <a:lnSpc>
                <a:spcPts val="1900"/>
              </a:lnSpc>
            </a:pPr>
            <a:r>
              <a:rPr lang="ru-RU" b="1" dirty="0" smtClean="0"/>
              <a:t>(</a:t>
            </a:r>
            <a:r>
              <a:rPr lang="ru-RU" b="1" i="1" dirty="0" smtClean="0"/>
              <a:t>принятие решения о целесообразности реализации инвестпроектов в крае на условиях ГЧП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276872"/>
            <a:ext cx="2808312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2348880"/>
            <a:ext cx="2520279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Отраслевые ОИВ края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3573016"/>
            <a:ext cx="2808312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5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инвестиций в проекты, их сопровождение, </a:t>
            </a:r>
          </a:p>
          <a:p>
            <a:pPr lvl="0" algn="ctr">
              <a:lnSpc>
                <a:spcPts val="15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документов к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Инвестсовету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3848" y="2276872"/>
            <a:ext cx="2808312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864" y="2348880"/>
            <a:ext cx="2520280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Министерство экономического развития края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03848" y="3573016"/>
            <a:ext cx="2808312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5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Организационно-методическое руководство, разработка НПА, координация ОИВ края, кураторство проектов ГЧП социального блока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56176" y="2276872"/>
            <a:ext cx="2808312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00192" y="2348880"/>
            <a:ext cx="2448272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Министерство по инвестиционной и земельно-имущественной политике края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3573016"/>
            <a:ext cx="2808312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5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Кураторство проектов в сфере транспортной, коммунальной и энергетической инфраструктуры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1475656" y="4797152"/>
            <a:ext cx="6408712" cy="504056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349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3568" y="5589240"/>
            <a:ext cx="3600400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Агентство инвестиций и развития Хабаровского края</a:t>
            </a:r>
          </a:p>
          <a:p>
            <a:pPr lvl="0" algn="ctr">
              <a:lnSpc>
                <a:spcPts val="1400"/>
              </a:lnSpc>
            </a:pPr>
            <a:r>
              <a:rPr lang="ru-RU" i="1" dirty="0" smtClean="0">
                <a:solidFill>
                  <a:schemeClr val="tx1"/>
                </a:solidFill>
              </a:rPr>
              <a:t>(сопровождение реализации инвестпроектов)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44008" y="5589240"/>
            <a:ext cx="3600400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Дальневосточное агентство содействия инновациям </a:t>
            </a:r>
            <a:r>
              <a:rPr lang="ru-RU" i="1" dirty="0" smtClean="0">
                <a:solidFill>
                  <a:schemeClr val="tx1"/>
                </a:solidFill>
              </a:rPr>
              <a:t>(сопровождение реализации инновационных проектов)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74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Box 40"/>
          <p:cNvSpPr txBox="1">
            <a:spLocks noChangeArrowheads="1"/>
          </p:cNvSpPr>
          <p:nvPr/>
        </p:nvSpPr>
        <p:spPr bwMode="auto">
          <a:xfrm>
            <a:off x="0" y="241300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dirty="0">
                <a:solidFill>
                  <a:prstClr val="white"/>
                </a:solidFill>
              </a:rPr>
              <a:t>Динамика цен на </a:t>
            </a:r>
            <a:r>
              <a:rPr lang="ru-RU" sz="2600" b="1" dirty="0" smtClean="0">
                <a:solidFill>
                  <a:prstClr val="white"/>
                </a:solidFill>
              </a:rPr>
              <a:t>драгоценные </a:t>
            </a:r>
            <a:r>
              <a:rPr lang="ru-RU" sz="2600" b="1" dirty="0">
                <a:solidFill>
                  <a:prstClr val="white"/>
                </a:solidFill>
              </a:rPr>
              <a:t>металлы</a:t>
            </a:r>
          </a:p>
        </p:txBody>
      </p:sp>
      <p:pic>
        <p:nvPicPr>
          <p:cNvPr id="6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<p:cNvPicPr>
            <a:picLocks noChangeAspect="1" noChangeArrowheads="1"/>
          </p:cNvPicPr>
          <p:nvPr/>
        </p:nvPicPr>
        <p:blipFill>
          <a:blip r:embed="rId3" cstate="print"/>
          <a:srcRect l="9790" t="42320" r="700" b="1253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3688" y="188640"/>
            <a:ext cx="7380312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Планы Хабаровского края по </a:t>
            </a:r>
          </a:p>
          <a:p>
            <a:pPr algn="r">
              <a:lnSpc>
                <a:spcPts val="2500"/>
              </a:lnSpc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развитию ГЧП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08679029"/>
              </p:ext>
            </p:extLst>
          </p:nvPr>
        </p:nvGraphicFramePr>
        <p:xfrm>
          <a:off x="251520" y="2060848"/>
          <a:ext cx="88924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980728"/>
            <a:ext cx="734481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развития ГЧП в крае 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484784"/>
            <a:ext cx="33123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Подготовительная стадия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1484784"/>
            <a:ext cx="33123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</a:t>
            </a:r>
          </a:p>
          <a:p>
            <a:pPr algn="ctr">
              <a:lnSpc>
                <a:spcPts val="21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стадия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274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Box 40"/>
          <p:cNvSpPr txBox="1">
            <a:spLocks noChangeArrowheads="1"/>
          </p:cNvSpPr>
          <p:nvPr/>
        </p:nvSpPr>
        <p:spPr bwMode="auto">
          <a:xfrm>
            <a:off x="0" y="241300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dirty="0">
                <a:solidFill>
                  <a:prstClr val="white"/>
                </a:solidFill>
              </a:rPr>
              <a:t>Динамика цен на </a:t>
            </a:r>
            <a:r>
              <a:rPr lang="ru-RU" sz="2600" b="1" dirty="0" smtClean="0">
                <a:solidFill>
                  <a:prstClr val="white"/>
                </a:solidFill>
              </a:rPr>
              <a:t>драгоценные </a:t>
            </a:r>
            <a:r>
              <a:rPr lang="ru-RU" sz="2600" b="1" dirty="0">
                <a:solidFill>
                  <a:prstClr val="white"/>
                </a:solidFill>
              </a:rPr>
              <a:t>металлы</a:t>
            </a:r>
          </a:p>
        </p:txBody>
      </p:sp>
      <p:pic>
        <p:nvPicPr>
          <p:cNvPr id="6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<p:cNvPicPr>
            <a:picLocks noChangeAspect="1" noChangeArrowheads="1"/>
          </p:cNvPicPr>
          <p:nvPr/>
        </p:nvPicPr>
        <p:blipFill>
          <a:blip r:embed="rId3" cstate="print"/>
          <a:srcRect l="9790" t="42320" r="700" b="1253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3688" y="188640"/>
            <a:ext cx="738031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300"/>
              </a:lnSpc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ГЧП в крае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204864"/>
            <a:ext cx="2664296" cy="720080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solidFill>
              <a:srgbClr val="4F81BD">
                <a:shade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Создание центра амбулаторного диализа в г. Хабаровске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2204864"/>
            <a:ext cx="3168352" cy="720080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solidFill>
              <a:srgbClr val="4F81BD">
                <a:shade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Создание </a:t>
            </a:r>
            <a:r>
              <a:rPr lang="ru-RU" b="1" dirty="0" err="1" smtClean="0">
                <a:solidFill>
                  <a:schemeClr val="tx1"/>
                </a:solidFill>
              </a:rPr>
              <a:t>нефрологического</a:t>
            </a:r>
            <a:r>
              <a:rPr lang="ru-RU" b="1" dirty="0" smtClean="0">
                <a:solidFill>
                  <a:schemeClr val="tx1"/>
                </a:solidFill>
              </a:rPr>
              <a:t> центра 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в г. Комсомольске-на-Амуре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2204864"/>
            <a:ext cx="2592288" cy="720080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solidFill>
              <a:srgbClr val="4F81BD">
                <a:shade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Создание Краевого центра плавания 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в г. Хабаровске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187624" y="2996952"/>
            <a:ext cx="72008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308304" y="2996952"/>
            <a:ext cx="72008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139952" y="2996952"/>
            <a:ext cx="72008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3284984"/>
            <a:ext cx="2664296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Проект реализован</a:t>
            </a:r>
          </a:p>
          <a:p>
            <a:pPr algn="ctr">
              <a:lnSpc>
                <a:spcPts val="14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Инвестиционное соглашение. Частные инвестиции 300 млн. руб. Срок строительства 2 года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87824" y="3284984"/>
            <a:ext cx="3168352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Проект в стадии реализации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Соглашение о ГЧП в рамках регионального законодательства (подписано на срок 28 лет). </a:t>
            </a:r>
          </a:p>
          <a:p>
            <a:pPr algn="ctr">
              <a:lnSpc>
                <a:spcPts val="14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Объем инвестиций не определен.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3284984"/>
            <a:ext cx="2592288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Разрабатывается конкурсная документация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Концессионное соглашение на 22 года. Объем инвестиций 600 млн. руб.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052736"/>
            <a:ext cx="864096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400" b="1" i="1" u="sng" dirty="0" smtClean="0">
                <a:solidFill>
                  <a:schemeClr val="tx1"/>
                </a:solidFill>
              </a:rPr>
              <a:t>Проекты ГЧП, реализуемые на краевом уровне</a:t>
            </a:r>
            <a:r>
              <a:rPr lang="ru-RU" sz="2000" b="1" i="1" u="sng" dirty="0" smtClean="0">
                <a:solidFill>
                  <a:schemeClr val="tx1"/>
                </a:solidFill>
              </a:rPr>
              <a:t>: </a:t>
            </a:r>
          </a:p>
          <a:p>
            <a:pPr marL="342900" indent="-342900">
              <a:lnSpc>
                <a:spcPts val="2000"/>
              </a:lnSpc>
            </a:pPr>
            <a:r>
              <a:rPr lang="ru-RU" sz="2000" b="1" i="1" dirty="0" smtClean="0">
                <a:solidFill>
                  <a:schemeClr val="tx1"/>
                </a:solidFill>
              </a:rPr>
              <a:t>                                 - социальный вектор;</a:t>
            </a:r>
          </a:p>
          <a:p>
            <a:pPr marL="342900" indent="-342900">
              <a:lnSpc>
                <a:spcPts val="2000"/>
              </a:lnSpc>
            </a:pPr>
            <a:r>
              <a:rPr lang="ru-RU" sz="2000" b="1" i="1" dirty="0" smtClean="0">
                <a:solidFill>
                  <a:schemeClr val="tx1"/>
                </a:solidFill>
              </a:rPr>
              <a:t>                                 - формы в рамках регионального и федерального закона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5589240"/>
            <a:ext cx="856895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2. </a:t>
            </a:r>
            <a:r>
              <a:rPr lang="ru-RU" sz="2400" b="1" i="1" u="sng" dirty="0" smtClean="0">
                <a:solidFill>
                  <a:schemeClr val="tx1"/>
                </a:solidFill>
              </a:rPr>
              <a:t>Проекты ГЧП, реализуемые на муниципальном уровне</a:t>
            </a:r>
            <a:r>
              <a:rPr lang="ru-RU" sz="2400" b="1" i="1" dirty="0" smtClean="0">
                <a:solidFill>
                  <a:schemeClr val="tx1"/>
                </a:solidFill>
              </a:rPr>
              <a:t>: </a:t>
            </a:r>
          </a:p>
          <a:p>
            <a:pPr>
              <a:lnSpc>
                <a:spcPts val="2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                             - </a:t>
            </a:r>
            <a:r>
              <a:rPr lang="ru-RU" sz="2000" b="1" i="1" dirty="0" smtClean="0">
                <a:solidFill>
                  <a:schemeClr val="tx1"/>
                </a:solidFill>
              </a:rPr>
              <a:t>сфера ЖКХ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ts val="2000"/>
              </a:lnSpc>
            </a:pPr>
            <a:r>
              <a:rPr lang="ru-RU" sz="2000" b="1" i="1" dirty="0" smtClean="0">
                <a:solidFill>
                  <a:schemeClr val="tx1"/>
                </a:solidFill>
              </a:rPr>
              <a:t>                           - заключение концессионных соглашений.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4581128"/>
            <a:ext cx="87129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Правительства края – выйти в ближайшие три-четыре года на сопровождение не менее 10 инвестпроектов, принятых к реализации с применением механизмов ГЧП!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74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Box 40"/>
          <p:cNvSpPr txBox="1">
            <a:spLocks noChangeArrowheads="1"/>
          </p:cNvSpPr>
          <p:nvPr/>
        </p:nvSpPr>
        <p:spPr bwMode="auto">
          <a:xfrm>
            <a:off x="0" y="241300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dirty="0">
                <a:solidFill>
                  <a:prstClr val="white"/>
                </a:solidFill>
              </a:rPr>
              <a:t>Динамика цен на </a:t>
            </a:r>
            <a:r>
              <a:rPr lang="ru-RU" sz="2600" b="1" dirty="0" smtClean="0">
                <a:solidFill>
                  <a:prstClr val="white"/>
                </a:solidFill>
              </a:rPr>
              <a:t>драгоценные </a:t>
            </a:r>
            <a:r>
              <a:rPr lang="ru-RU" sz="2600" b="1" dirty="0">
                <a:solidFill>
                  <a:prstClr val="white"/>
                </a:solidFill>
              </a:rPr>
              <a:t>металлы</a:t>
            </a:r>
          </a:p>
        </p:txBody>
      </p:sp>
      <p:pic>
        <p:nvPicPr>
          <p:cNvPr id="6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<p:cNvPicPr>
            <a:picLocks noChangeAspect="1" noChangeArrowheads="1"/>
          </p:cNvPicPr>
          <p:nvPr/>
        </p:nvPicPr>
        <p:blipFill>
          <a:blip r:embed="rId3" cstate="print"/>
          <a:srcRect l="9790" t="42320" r="700" b="1253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3688" y="188640"/>
            <a:ext cx="7380312" cy="716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300"/>
              </a:lnSpc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применения ГЧП </a:t>
            </a:r>
          </a:p>
          <a:p>
            <a:pPr algn="r">
              <a:lnSpc>
                <a:spcPts val="2300"/>
              </a:lnSpc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ТОСЭР в крае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1988840"/>
            <a:ext cx="266429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ТОСЭР Хабаровск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1880" y="1988840"/>
            <a:ext cx="5328592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800"/>
              </a:lnSpc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Строительство автодороги "Обход г. Хабаровска Восточный" с комплексом инженерных сооружений;</a:t>
            </a:r>
          </a:p>
          <a:p>
            <a:pPr lvl="0">
              <a:lnSpc>
                <a:spcPts val="1800"/>
              </a:lnSpc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Развитие аэропорта Хабаровск «Новый»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3501008"/>
            <a:ext cx="26642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7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ТОСЭР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Космсомольск-на-Амуре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5301208"/>
            <a:ext cx="26642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700"/>
              </a:lnSpc>
              <a:spcAft>
                <a:spcPts val="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ТОСЭР</a:t>
            </a:r>
          </a:p>
          <a:p>
            <a:pPr lvl="0" algn="ctr">
              <a:lnSpc>
                <a:spcPts val="2700"/>
              </a:lnSpc>
              <a:spcAft>
                <a:spcPts val="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«о. Большой Уссурийский»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1052736"/>
            <a:ext cx="266429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ТОСЭР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9344" y="1052736"/>
            <a:ext cx="590465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развития ГЧП в ТОСЭР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91880" y="3212976"/>
            <a:ext cx="5328592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700"/>
              </a:lnSpc>
            </a:pPr>
            <a:r>
              <a:rPr lang="ru-RU" sz="2200" dirty="0" smtClean="0">
                <a:solidFill>
                  <a:schemeClr val="tx1"/>
                </a:solidFill>
              </a:rPr>
              <a:t>- Реконструкция аэропорта в п. </a:t>
            </a:r>
            <a:r>
              <a:rPr lang="ru-RU" sz="2200" dirty="0" err="1" smtClean="0">
                <a:solidFill>
                  <a:schemeClr val="tx1"/>
                </a:solidFill>
              </a:rPr>
              <a:t>Хурба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</a:p>
          <a:p>
            <a:pPr lvl="0">
              <a:lnSpc>
                <a:spcPts val="1700"/>
              </a:lnSpc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Строительство объектов жилого фонда для специалистов высокого класса;</a:t>
            </a:r>
          </a:p>
          <a:p>
            <a:pPr lvl="0">
              <a:lnSpc>
                <a:spcPts val="1700"/>
              </a:lnSpc>
            </a:pPr>
            <a:r>
              <a:rPr lang="ru-RU" sz="2200" dirty="0" smtClean="0">
                <a:solidFill>
                  <a:schemeClr val="tx1"/>
                </a:solidFill>
              </a:rPr>
              <a:t>- Реконструкция здания речного вокзала;</a:t>
            </a:r>
          </a:p>
          <a:p>
            <a:pPr lvl="0">
              <a:lnSpc>
                <a:spcPts val="1700"/>
              </a:lnSpc>
            </a:pPr>
            <a:r>
              <a:rPr lang="ru-RU" sz="2200" dirty="0" smtClean="0">
                <a:solidFill>
                  <a:schemeClr val="tx1"/>
                </a:solidFill>
              </a:rPr>
              <a:t>- Создание рекреационных зон на набережной р. </a:t>
            </a:r>
            <a:r>
              <a:rPr lang="ru-RU" sz="2200" dirty="0" err="1" smtClean="0">
                <a:solidFill>
                  <a:schemeClr val="tx1"/>
                </a:solidFill>
              </a:rPr>
              <a:t>Силинка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</a:p>
          <a:p>
            <a:pPr lvl="0">
              <a:lnSpc>
                <a:spcPts val="1700"/>
              </a:lnSpc>
            </a:pPr>
            <a:r>
              <a:rPr lang="ru-RU" sz="2200" dirty="0" smtClean="0">
                <a:solidFill>
                  <a:schemeClr val="tx1"/>
                </a:solidFill>
              </a:rPr>
              <a:t>- Формирование туристических маршрутов.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91880" y="5301208"/>
            <a:ext cx="5328592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900"/>
              </a:lnSpc>
            </a:pPr>
            <a:r>
              <a:rPr lang="ru-RU" sz="2200" dirty="0" smtClean="0">
                <a:solidFill>
                  <a:schemeClr val="tx1"/>
                </a:solidFill>
              </a:rPr>
              <a:t>Создание инфраструктуры за счет средств российского бизнеса и в рамках сотрудничества с китайскими инвесторами</a:t>
            </a:r>
            <a:endParaRPr lang="ru-RU" sz="22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23528" y="1700808"/>
            <a:ext cx="8496944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8" idx="1"/>
          </p:cNvCxnSpPr>
          <p:nvPr/>
        </p:nvCxnSpPr>
        <p:spPr>
          <a:xfrm>
            <a:off x="3239344" y="1304764"/>
            <a:ext cx="36512" cy="486054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74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2420888"/>
            <a:ext cx="8496944" cy="2160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Благодарю за внимание!</a:t>
            </a:r>
            <a:endParaRPr lang="ru-RU" sz="6600" dirty="0"/>
          </a:p>
        </p:txBody>
      </p:sp>
      <p:pic>
        <p:nvPicPr>
          <p:cNvPr id="7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<p:cNvPicPr>
            <a:picLocks noChangeAspect="1" noChangeArrowheads="1"/>
          </p:cNvPicPr>
          <p:nvPr/>
        </p:nvPicPr>
        <p:blipFill>
          <a:blip r:embed="rId2" cstate="print"/>
          <a:srcRect l="9790" t="42320" r="700" b="1253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83768" y="332656"/>
            <a:ext cx="6660232" cy="34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ГЧП в Хабаровском крае</a:t>
            </a:r>
            <a:endParaRPr lang="ru-RU" sz="3200" b="1" i="1" spc="-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625</Words>
  <Application>Microsoft Office PowerPoint</Application>
  <PresentationFormat>Экран (4:3)</PresentationFormat>
  <Paragraphs>110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Ефимов Иван Петрович</cp:lastModifiedBy>
  <cp:revision>256</cp:revision>
  <dcterms:modified xsi:type="dcterms:W3CDTF">2015-03-16T07:34:39Z</dcterms:modified>
</cp:coreProperties>
</file>