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9" r:id="rId1"/>
    <p:sldMasterId id="2147483672" r:id="rId2"/>
    <p:sldMasterId id="2147483685" r:id="rId3"/>
  </p:sldMasterIdLst>
  <p:notesMasterIdLst>
    <p:notesMasterId r:id="rId12"/>
  </p:notesMasterIdLst>
  <p:sldIdLst>
    <p:sldId id="632" r:id="rId4"/>
    <p:sldId id="912" r:id="rId5"/>
    <p:sldId id="913" r:id="rId6"/>
    <p:sldId id="906" r:id="rId7"/>
    <p:sldId id="2434" r:id="rId8"/>
    <p:sldId id="2441" r:id="rId9"/>
    <p:sldId id="2439" r:id="rId10"/>
    <p:sldId id="2440" r:id="rId11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>
        <p15:guide id="1" orient="horz" pos="1003" userDrawn="1">
          <p15:clr>
            <a:srgbClr val="A4A3A4"/>
          </p15:clr>
        </p15:guide>
        <p15:guide id="2" pos="4067" userDrawn="1">
          <p15:clr>
            <a:srgbClr val="A4A3A4"/>
          </p15:clr>
        </p15:guide>
        <p15:guide id="3" pos="7355" userDrawn="1">
          <p15:clr>
            <a:srgbClr val="A4A3A4"/>
          </p15:clr>
        </p15:guide>
        <p15:guide id="4" orient="horz" pos="1253" userDrawn="1">
          <p15:clr>
            <a:srgbClr val="A4A3A4"/>
          </p15:clr>
        </p15:guide>
        <p15:guide id="5" pos="7174" userDrawn="1">
          <p15:clr>
            <a:srgbClr val="A4A3A4"/>
          </p15:clr>
        </p15:guide>
        <p15:guide id="6" orient="horz" pos="3861" userDrawn="1">
          <p15:clr>
            <a:srgbClr val="A4A3A4"/>
          </p15:clr>
        </p15:guide>
        <p15:guide id="7" orient="horz" pos="459" userDrawn="1">
          <p15:clr>
            <a:srgbClr val="A4A3A4"/>
          </p15:clr>
        </p15:guide>
        <p15:guide id="8" pos="37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613BF0D-1979-5E7B-804A-0938A89D43B4}" name="Evgeny Moiseichev" initials="EM" userId="ae1e5e3accaaeb44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Ольга Конгулова" initials="ОК" lastIdx="3" clrIdx="0">
    <p:extLst>
      <p:ext uri="{19B8F6BF-5375-455C-9EA6-DF929625EA0E}">
        <p15:presenceInfo xmlns:p15="http://schemas.microsoft.com/office/powerpoint/2012/main" userId="047227ff2fb1f72d" providerId="Windows Live"/>
      </p:ext>
    </p:extLst>
  </p:cmAuthor>
  <p:cmAuthor id="2" name="Анастасия Бадьина" initials="АБ" lastIdx="11" clrIdx="1">
    <p:extLst>
      <p:ext uri="{19B8F6BF-5375-455C-9EA6-DF929625EA0E}">
        <p15:presenceInfo xmlns:p15="http://schemas.microsoft.com/office/powerpoint/2012/main" userId="S-1-5-21-3386845784-2980985619-1059565489-1204" providerId="AD"/>
      </p:ext>
    </p:extLst>
  </p:cmAuthor>
  <p:cmAuthor id="3" name="Станислава Мельник" initials="СМ" lastIdx="1" clrIdx="2">
    <p:extLst>
      <p:ext uri="{19B8F6BF-5375-455C-9EA6-DF929625EA0E}">
        <p15:presenceInfo xmlns:p15="http://schemas.microsoft.com/office/powerpoint/2012/main" userId="d526f29ef61f021c" providerId="Windows Live"/>
      </p:ext>
    </p:extLst>
  </p:cmAuthor>
  <p:cmAuthor id="4" name="Рустем" initials="Р" lastIdx="1" clrIdx="3">
    <p:extLst>
      <p:ext uri="{19B8F6BF-5375-455C-9EA6-DF929625EA0E}">
        <p15:presenceInfo xmlns:p15="http://schemas.microsoft.com/office/powerpoint/2012/main" userId="605ebefe26a7b8b5" providerId="Windows Live"/>
      </p:ext>
    </p:extLst>
  </p:cmAuthor>
  <p:cmAuthor id="5" name="Баженова Наталья" initials="БН" lastIdx="1" clrIdx="4">
    <p:extLst>
      <p:ext uri="{19B8F6BF-5375-455C-9EA6-DF929625EA0E}">
        <p15:presenceInfo xmlns:p15="http://schemas.microsoft.com/office/powerpoint/2012/main" userId="Баженова Наталья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ABA8"/>
    <a:srgbClr val="FAAAB7"/>
    <a:srgbClr val="6E7E90"/>
    <a:srgbClr val="E4F4F4"/>
    <a:srgbClr val="D7EEEE"/>
    <a:srgbClr val="000000"/>
    <a:srgbClr val="01C7C2"/>
    <a:srgbClr val="01CFCA"/>
    <a:srgbClr val="41566D"/>
    <a:srgbClr val="2F45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30454E"/>
              </a:solidFill>
              <a:prstDash val="solid"/>
              <a:round/>
            </a:ln>
          </a:left>
          <a:right>
            <a:ln w="12700" cap="flat">
              <a:solidFill>
                <a:srgbClr val="30454E"/>
              </a:solidFill>
              <a:prstDash val="solid"/>
              <a:round/>
            </a:ln>
          </a:right>
          <a:top>
            <a:ln w="12700" cap="flat">
              <a:solidFill>
                <a:srgbClr val="30454E"/>
              </a:solidFill>
              <a:prstDash val="solid"/>
              <a:round/>
            </a:ln>
          </a:top>
          <a:bottom>
            <a:ln w="12700" cap="flat">
              <a:solidFill>
                <a:srgbClr val="30454E"/>
              </a:solidFill>
              <a:prstDash val="solid"/>
              <a:round/>
            </a:ln>
          </a:bottom>
          <a:insideH>
            <a:ln w="12700" cap="flat">
              <a:solidFill>
                <a:srgbClr val="30454E"/>
              </a:solidFill>
              <a:prstDash val="solid"/>
              <a:round/>
            </a:ln>
          </a:insideH>
          <a:insideV>
            <a:ln w="12700" cap="flat">
              <a:solidFill>
                <a:srgbClr val="30454E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30454E"/>
        </a:fontRef>
        <a:srgbClr val="30454E"/>
      </a:tcTxStyle>
      <a:tcStyle>
        <a:tcBdr>
          <a:left>
            <a:ln w="12700" cap="flat">
              <a:solidFill>
                <a:srgbClr val="30454E"/>
              </a:solidFill>
              <a:prstDash val="solid"/>
              <a:round/>
            </a:ln>
          </a:left>
          <a:right>
            <a:ln w="12700" cap="flat">
              <a:solidFill>
                <a:srgbClr val="30454E"/>
              </a:solidFill>
              <a:prstDash val="solid"/>
              <a:round/>
            </a:ln>
          </a:right>
          <a:top>
            <a:ln w="12700" cap="flat">
              <a:solidFill>
                <a:srgbClr val="30454E"/>
              </a:solidFill>
              <a:prstDash val="solid"/>
              <a:round/>
            </a:ln>
          </a:top>
          <a:bottom>
            <a:ln w="12700" cap="flat">
              <a:solidFill>
                <a:srgbClr val="30454E"/>
              </a:solidFill>
              <a:prstDash val="solid"/>
              <a:round/>
            </a:ln>
          </a:bottom>
          <a:insideH>
            <a:ln w="12700" cap="flat">
              <a:solidFill>
                <a:srgbClr val="30454E"/>
              </a:solidFill>
              <a:prstDash val="solid"/>
              <a:round/>
            </a:ln>
          </a:insideH>
          <a:insideV>
            <a:ln w="12700" cap="flat">
              <a:solidFill>
                <a:srgbClr val="30454E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30454E"/>
        </a:fontRef>
        <a:srgbClr val="30454E"/>
      </a:tcTxStyle>
      <a:tcStyle>
        <a:tcBdr>
          <a:left>
            <a:ln w="12700" cap="flat">
              <a:solidFill>
                <a:srgbClr val="30454E"/>
              </a:solidFill>
              <a:prstDash val="solid"/>
              <a:round/>
            </a:ln>
          </a:left>
          <a:right>
            <a:ln w="12700" cap="flat">
              <a:solidFill>
                <a:srgbClr val="30454E"/>
              </a:solidFill>
              <a:prstDash val="solid"/>
              <a:round/>
            </a:ln>
          </a:right>
          <a:top>
            <a:ln w="38100" cap="flat">
              <a:solidFill>
                <a:srgbClr val="30454E"/>
              </a:solidFill>
              <a:prstDash val="solid"/>
              <a:round/>
            </a:ln>
          </a:top>
          <a:bottom>
            <a:ln w="12700" cap="flat">
              <a:solidFill>
                <a:srgbClr val="30454E"/>
              </a:solidFill>
              <a:prstDash val="solid"/>
              <a:round/>
            </a:ln>
          </a:bottom>
          <a:insideH>
            <a:ln w="12700" cap="flat">
              <a:solidFill>
                <a:srgbClr val="30454E"/>
              </a:solidFill>
              <a:prstDash val="solid"/>
              <a:round/>
            </a:ln>
          </a:insideH>
          <a:insideV>
            <a:ln w="12700" cap="flat">
              <a:solidFill>
                <a:srgbClr val="30454E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30454E"/>
        </a:fontRef>
        <a:srgbClr val="30454E"/>
      </a:tcTxStyle>
      <a:tcStyle>
        <a:tcBdr>
          <a:left>
            <a:ln w="12700" cap="flat">
              <a:solidFill>
                <a:srgbClr val="30454E"/>
              </a:solidFill>
              <a:prstDash val="solid"/>
              <a:round/>
            </a:ln>
          </a:left>
          <a:right>
            <a:ln w="12700" cap="flat">
              <a:solidFill>
                <a:srgbClr val="30454E"/>
              </a:solidFill>
              <a:prstDash val="solid"/>
              <a:round/>
            </a:ln>
          </a:right>
          <a:top>
            <a:ln w="12700" cap="flat">
              <a:solidFill>
                <a:srgbClr val="30454E"/>
              </a:solidFill>
              <a:prstDash val="solid"/>
              <a:round/>
            </a:ln>
          </a:top>
          <a:bottom>
            <a:ln w="38100" cap="flat">
              <a:solidFill>
                <a:srgbClr val="30454E"/>
              </a:solidFill>
              <a:prstDash val="solid"/>
              <a:round/>
            </a:ln>
          </a:bottom>
          <a:insideH>
            <a:ln w="12700" cap="flat">
              <a:solidFill>
                <a:srgbClr val="30454E"/>
              </a:solidFill>
              <a:prstDash val="solid"/>
              <a:round/>
            </a:ln>
          </a:insideH>
          <a:insideV>
            <a:ln w="12700" cap="flat">
              <a:solidFill>
                <a:srgbClr val="30454E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30454E"/>
              </a:solidFill>
              <a:prstDash val="solid"/>
              <a:round/>
            </a:ln>
          </a:left>
          <a:right>
            <a:ln w="12700" cap="flat">
              <a:solidFill>
                <a:srgbClr val="30454E"/>
              </a:solidFill>
              <a:prstDash val="solid"/>
              <a:round/>
            </a:ln>
          </a:right>
          <a:top>
            <a:ln w="12700" cap="flat">
              <a:solidFill>
                <a:srgbClr val="30454E"/>
              </a:solidFill>
              <a:prstDash val="solid"/>
              <a:round/>
            </a:ln>
          </a:top>
          <a:bottom>
            <a:ln w="12700" cap="flat">
              <a:solidFill>
                <a:srgbClr val="30454E"/>
              </a:solidFill>
              <a:prstDash val="solid"/>
              <a:round/>
            </a:ln>
          </a:bottom>
          <a:insideH>
            <a:ln w="12700" cap="flat">
              <a:solidFill>
                <a:srgbClr val="30454E"/>
              </a:solidFill>
              <a:prstDash val="solid"/>
              <a:round/>
            </a:ln>
          </a:insideH>
          <a:insideV>
            <a:ln w="12700" cap="flat">
              <a:solidFill>
                <a:srgbClr val="30454E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ajor">
          <a:srgbClr val="30454E"/>
        </a:fontRef>
        <a:srgbClr val="30454E"/>
      </a:tcTxStyle>
      <a:tcStyle>
        <a:tcBdr>
          <a:left>
            <a:ln w="12700" cap="flat">
              <a:solidFill>
                <a:srgbClr val="30454E"/>
              </a:solidFill>
              <a:prstDash val="solid"/>
              <a:round/>
            </a:ln>
          </a:left>
          <a:right>
            <a:ln w="12700" cap="flat">
              <a:solidFill>
                <a:srgbClr val="30454E"/>
              </a:solidFill>
              <a:prstDash val="solid"/>
              <a:round/>
            </a:ln>
          </a:right>
          <a:top>
            <a:ln w="12700" cap="flat">
              <a:solidFill>
                <a:srgbClr val="30454E"/>
              </a:solidFill>
              <a:prstDash val="solid"/>
              <a:round/>
            </a:ln>
          </a:top>
          <a:bottom>
            <a:ln w="12700" cap="flat">
              <a:solidFill>
                <a:srgbClr val="30454E"/>
              </a:solidFill>
              <a:prstDash val="solid"/>
              <a:round/>
            </a:ln>
          </a:bottom>
          <a:insideH>
            <a:ln w="12700" cap="flat">
              <a:solidFill>
                <a:srgbClr val="30454E"/>
              </a:solidFill>
              <a:prstDash val="solid"/>
              <a:round/>
            </a:ln>
          </a:insideH>
          <a:insideV>
            <a:ln w="12700" cap="flat">
              <a:solidFill>
                <a:srgbClr val="30454E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30454E"/>
        </a:fontRef>
        <a:srgbClr val="30454E"/>
      </a:tcTxStyle>
      <a:tcStyle>
        <a:tcBdr>
          <a:left>
            <a:ln w="12700" cap="flat">
              <a:solidFill>
                <a:srgbClr val="30454E"/>
              </a:solidFill>
              <a:prstDash val="solid"/>
              <a:round/>
            </a:ln>
          </a:left>
          <a:right>
            <a:ln w="12700" cap="flat">
              <a:solidFill>
                <a:srgbClr val="30454E"/>
              </a:solidFill>
              <a:prstDash val="solid"/>
              <a:round/>
            </a:ln>
          </a:right>
          <a:top>
            <a:ln w="38100" cap="flat">
              <a:solidFill>
                <a:srgbClr val="30454E"/>
              </a:solidFill>
              <a:prstDash val="solid"/>
              <a:round/>
            </a:ln>
          </a:top>
          <a:bottom>
            <a:ln w="12700" cap="flat">
              <a:solidFill>
                <a:srgbClr val="30454E"/>
              </a:solidFill>
              <a:prstDash val="solid"/>
              <a:round/>
            </a:ln>
          </a:bottom>
          <a:insideH>
            <a:ln w="12700" cap="flat">
              <a:solidFill>
                <a:srgbClr val="30454E"/>
              </a:solidFill>
              <a:prstDash val="solid"/>
              <a:round/>
            </a:ln>
          </a:insideH>
          <a:insideV>
            <a:ln w="12700" cap="flat">
              <a:solidFill>
                <a:srgbClr val="30454E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30454E"/>
        </a:fontRef>
        <a:srgbClr val="30454E"/>
      </a:tcTxStyle>
      <a:tcStyle>
        <a:tcBdr>
          <a:left>
            <a:ln w="12700" cap="flat">
              <a:solidFill>
                <a:srgbClr val="30454E"/>
              </a:solidFill>
              <a:prstDash val="solid"/>
              <a:round/>
            </a:ln>
          </a:left>
          <a:right>
            <a:ln w="12700" cap="flat">
              <a:solidFill>
                <a:srgbClr val="30454E"/>
              </a:solidFill>
              <a:prstDash val="solid"/>
              <a:round/>
            </a:ln>
          </a:right>
          <a:top>
            <a:ln w="12700" cap="flat">
              <a:solidFill>
                <a:srgbClr val="30454E"/>
              </a:solidFill>
              <a:prstDash val="solid"/>
              <a:round/>
            </a:ln>
          </a:top>
          <a:bottom>
            <a:ln w="38100" cap="flat">
              <a:solidFill>
                <a:srgbClr val="30454E"/>
              </a:solidFill>
              <a:prstDash val="solid"/>
              <a:round/>
            </a:ln>
          </a:bottom>
          <a:insideH>
            <a:ln w="12700" cap="flat">
              <a:solidFill>
                <a:srgbClr val="30454E"/>
              </a:solidFill>
              <a:prstDash val="solid"/>
              <a:round/>
            </a:ln>
          </a:insideH>
          <a:insideV>
            <a:ln w="12700" cap="flat">
              <a:solidFill>
                <a:srgbClr val="30454E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30454E"/>
              </a:solidFill>
              <a:prstDash val="solid"/>
              <a:round/>
            </a:ln>
          </a:left>
          <a:right>
            <a:ln w="12700" cap="flat">
              <a:solidFill>
                <a:srgbClr val="30454E"/>
              </a:solidFill>
              <a:prstDash val="solid"/>
              <a:round/>
            </a:ln>
          </a:right>
          <a:top>
            <a:ln w="12700" cap="flat">
              <a:solidFill>
                <a:srgbClr val="30454E"/>
              </a:solidFill>
              <a:prstDash val="solid"/>
              <a:round/>
            </a:ln>
          </a:top>
          <a:bottom>
            <a:ln w="12700" cap="flat">
              <a:solidFill>
                <a:srgbClr val="30454E"/>
              </a:solidFill>
              <a:prstDash val="solid"/>
              <a:round/>
            </a:ln>
          </a:bottom>
          <a:insideH>
            <a:ln w="12700" cap="flat">
              <a:solidFill>
                <a:srgbClr val="30454E"/>
              </a:solidFill>
              <a:prstDash val="solid"/>
              <a:round/>
            </a:ln>
          </a:insideH>
          <a:insideV>
            <a:ln w="12700" cap="flat">
              <a:solidFill>
                <a:srgbClr val="30454E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ajor">
          <a:srgbClr val="30454E"/>
        </a:fontRef>
        <a:srgbClr val="30454E"/>
      </a:tcTxStyle>
      <a:tcStyle>
        <a:tcBdr>
          <a:left>
            <a:ln w="12700" cap="flat">
              <a:solidFill>
                <a:srgbClr val="30454E"/>
              </a:solidFill>
              <a:prstDash val="solid"/>
              <a:round/>
            </a:ln>
          </a:left>
          <a:right>
            <a:ln w="12700" cap="flat">
              <a:solidFill>
                <a:srgbClr val="30454E"/>
              </a:solidFill>
              <a:prstDash val="solid"/>
              <a:round/>
            </a:ln>
          </a:right>
          <a:top>
            <a:ln w="12700" cap="flat">
              <a:solidFill>
                <a:srgbClr val="30454E"/>
              </a:solidFill>
              <a:prstDash val="solid"/>
              <a:round/>
            </a:ln>
          </a:top>
          <a:bottom>
            <a:ln w="12700" cap="flat">
              <a:solidFill>
                <a:srgbClr val="30454E"/>
              </a:solidFill>
              <a:prstDash val="solid"/>
              <a:round/>
            </a:ln>
          </a:bottom>
          <a:insideH>
            <a:ln w="12700" cap="flat">
              <a:solidFill>
                <a:srgbClr val="30454E"/>
              </a:solidFill>
              <a:prstDash val="solid"/>
              <a:round/>
            </a:ln>
          </a:insideH>
          <a:insideV>
            <a:ln w="12700" cap="flat">
              <a:solidFill>
                <a:srgbClr val="30454E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30454E"/>
        </a:fontRef>
        <a:srgbClr val="30454E"/>
      </a:tcTxStyle>
      <a:tcStyle>
        <a:tcBdr>
          <a:left>
            <a:ln w="12700" cap="flat">
              <a:solidFill>
                <a:srgbClr val="30454E"/>
              </a:solidFill>
              <a:prstDash val="solid"/>
              <a:round/>
            </a:ln>
          </a:left>
          <a:right>
            <a:ln w="12700" cap="flat">
              <a:solidFill>
                <a:srgbClr val="30454E"/>
              </a:solidFill>
              <a:prstDash val="solid"/>
              <a:round/>
            </a:ln>
          </a:right>
          <a:top>
            <a:ln w="38100" cap="flat">
              <a:solidFill>
                <a:srgbClr val="30454E"/>
              </a:solidFill>
              <a:prstDash val="solid"/>
              <a:round/>
            </a:ln>
          </a:top>
          <a:bottom>
            <a:ln w="12700" cap="flat">
              <a:solidFill>
                <a:srgbClr val="30454E"/>
              </a:solidFill>
              <a:prstDash val="solid"/>
              <a:round/>
            </a:ln>
          </a:bottom>
          <a:insideH>
            <a:ln w="12700" cap="flat">
              <a:solidFill>
                <a:srgbClr val="30454E"/>
              </a:solidFill>
              <a:prstDash val="solid"/>
              <a:round/>
            </a:ln>
          </a:insideH>
          <a:insideV>
            <a:ln w="12700" cap="flat">
              <a:solidFill>
                <a:srgbClr val="30454E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30454E"/>
        </a:fontRef>
        <a:srgbClr val="30454E"/>
      </a:tcTxStyle>
      <a:tcStyle>
        <a:tcBdr>
          <a:left>
            <a:ln w="12700" cap="flat">
              <a:solidFill>
                <a:srgbClr val="30454E"/>
              </a:solidFill>
              <a:prstDash val="solid"/>
              <a:round/>
            </a:ln>
          </a:left>
          <a:right>
            <a:ln w="12700" cap="flat">
              <a:solidFill>
                <a:srgbClr val="30454E"/>
              </a:solidFill>
              <a:prstDash val="solid"/>
              <a:round/>
            </a:ln>
          </a:right>
          <a:top>
            <a:ln w="12700" cap="flat">
              <a:solidFill>
                <a:srgbClr val="30454E"/>
              </a:solidFill>
              <a:prstDash val="solid"/>
              <a:round/>
            </a:ln>
          </a:top>
          <a:bottom>
            <a:ln w="38100" cap="flat">
              <a:solidFill>
                <a:srgbClr val="30454E"/>
              </a:solidFill>
              <a:prstDash val="solid"/>
              <a:round/>
            </a:ln>
          </a:bottom>
          <a:insideH>
            <a:ln w="12700" cap="flat">
              <a:solidFill>
                <a:srgbClr val="30454E"/>
              </a:solidFill>
              <a:prstDash val="solid"/>
              <a:round/>
            </a:ln>
          </a:insideH>
          <a:insideV>
            <a:ln w="12700" cap="flat">
              <a:solidFill>
                <a:srgbClr val="30454E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30454E"/>
          </a:solidFill>
        </a:fill>
      </a:tcStyle>
    </a:band2H>
    <a:firstCol>
      <a:tcTxStyle b="on" i="off">
        <a:fontRef idx="major">
          <a:srgbClr val="30454E"/>
        </a:fontRef>
        <a:srgbClr val="30454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454E"/>
          </a:solidFill>
        </a:fill>
      </a:tcStyle>
    </a:lastRow>
    <a:firstRow>
      <a:tcTxStyle b="on" i="off">
        <a:fontRef idx="major">
          <a:srgbClr val="30454E"/>
        </a:fontRef>
        <a:srgbClr val="30454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30454E"/>
              </a:solidFill>
              <a:prstDash val="solid"/>
              <a:round/>
            </a:ln>
          </a:left>
          <a:right>
            <a:ln w="12700" cap="flat">
              <a:solidFill>
                <a:srgbClr val="30454E"/>
              </a:solidFill>
              <a:prstDash val="solid"/>
              <a:round/>
            </a:ln>
          </a:right>
          <a:top>
            <a:ln w="12700" cap="flat">
              <a:solidFill>
                <a:srgbClr val="30454E"/>
              </a:solidFill>
              <a:prstDash val="solid"/>
              <a:round/>
            </a:ln>
          </a:top>
          <a:bottom>
            <a:ln w="12700" cap="flat">
              <a:solidFill>
                <a:srgbClr val="30454E"/>
              </a:solidFill>
              <a:prstDash val="solid"/>
              <a:round/>
            </a:ln>
          </a:bottom>
          <a:insideH>
            <a:ln w="12700" cap="flat">
              <a:solidFill>
                <a:srgbClr val="30454E"/>
              </a:solidFill>
              <a:prstDash val="solid"/>
              <a:round/>
            </a:ln>
          </a:insideH>
          <a:insideV>
            <a:ln w="12700" cap="flat">
              <a:solidFill>
                <a:srgbClr val="30454E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30454E"/>
        </a:fontRef>
        <a:srgbClr val="30454E"/>
      </a:tcTxStyle>
      <a:tcStyle>
        <a:tcBdr>
          <a:left>
            <a:ln w="12700" cap="flat">
              <a:solidFill>
                <a:srgbClr val="30454E"/>
              </a:solidFill>
              <a:prstDash val="solid"/>
              <a:round/>
            </a:ln>
          </a:left>
          <a:right>
            <a:ln w="12700" cap="flat">
              <a:solidFill>
                <a:srgbClr val="30454E"/>
              </a:solidFill>
              <a:prstDash val="solid"/>
              <a:round/>
            </a:ln>
          </a:right>
          <a:top>
            <a:ln w="12700" cap="flat">
              <a:solidFill>
                <a:srgbClr val="30454E"/>
              </a:solidFill>
              <a:prstDash val="solid"/>
              <a:round/>
            </a:ln>
          </a:top>
          <a:bottom>
            <a:ln w="12700" cap="flat">
              <a:solidFill>
                <a:srgbClr val="30454E"/>
              </a:solidFill>
              <a:prstDash val="solid"/>
              <a:round/>
            </a:ln>
          </a:bottom>
          <a:insideH>
            <a:ln w="12700" cap="flat">
              <a:solidFill>
                <a:srgbClr val="30454E"/>
              </a:solidFill>
              <a:prstDash val="solid"/>
              <a:round/>
            </a:ln>
          </a:insideH>
          <a:insideV>
            <a:ln w="12700" cap="flat">
              <a:solidFill>
                <a:srgbClr val="30454E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30454E"/>
        </a:fontRef>
        <a:srgbClr val="30454E"/>
      </a:tcTxStyle>
      <a:tcStyle>
        <a:tcBdr>
          <a:left>
            <a:ln w="12700" cap="flat">
              <a:solidFill>
                <a:srgbClr val="30454E"/>
              </a:solidFill>
              <a:prstDash val="solid"/>
              <a:round/>
            </a:ln>
          </a:left>
          <a:right>
            <a:ln w="12700" cap="flat">
              <a:solidFill>
                <a:srgbClr val="30454E"/>
              </a:solidFill>
              <a:prstDash val="solid"/>
              <a:round/>
            </a:ln>
          </a:right>
          <a:top>
            <a:ln w="38100" cap="flat">
              <a:solidFill>
                <a:srgbClr val="30454E"/>
              </a:solidFill>
              <a:prstDash val="solid"/>
              <a:round/>
            </a:ln>
          </a:top>
          <a:bottom>
            <a:ln w="12700" cap="flat">
              <a:solidFill>
                <a:srgbClr val="30454E"/>
              </a:solidFill>
              <a:prstDash val="solid"/>
              <a:round/>
            </a:ln>
          </a:bottom>
          <a:insideH>
            <a:ln w="12700" cap="flat">
              <a:solidFill>
                <a:srgbClr val="30454E"/>
              </a:solidFill>
              <a:prstDash val="solid"/>
              <a:round/>
            </a:ln>
          </a:insideH>
          <a:insideV>
            <a:ln w="12700" cap="flat">
              <a:solidFill>
                <a:srgbClr val="30454E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30454E"/>
        </a:fontRef>
        <a:srgbClr val="30454E"/>
      </a:tcTxStyle>
      <a:tcStyle>
        <a:tcBdr>
          <a:left>
            <a:ln w="12700" cap="flat">
              <a:solidFill>
                <a:srgbClr val="30454E"/>
              </a:solidFill>
              <a:prstDash val="solid"/>
              <a:round/>
            </a:ln>
          </a:left>
          <a:right>
            <a:ln w="12700" cap="flat">
              <a:solidFill>
                <a:srgbClr val="30454E"/>
              </a:solidFill>
              <a:prstDash val="solid"/>
              <a:round/>
            </a:ln>
          </a:right>
          <a:top>
            <a:ln w="12700" cap="flat">
              <a:solidFill>
                <a:srgbClr val="30454E"/>
              </a:solidFill>
              <a:prstDash val="solid"/>
              <a:round/>
            </a:ln>
          </a:top>
          <a:bottom>
            <a:ln w="38100" cap="flat">
              <a:solidFill>
                <a:srgbClr val="30454E"/>
              </a:solidFill>
              <a:prstDash val="solid"/>
              <a:round/>
            </a:ln>
          </a:bottom>
          <a:insideH>
            <a:ln w="12700" cap="flat">
              <a:solidFill>
                <a:srgbClr val="30454E"/>
              </a:solidFill>
              <a:prstDash val="solid"/>
              <a:round/>
            </a:ln>
          </a:insideH>
          <a:insideV>
            <a:ln w="12700" cap="flat">
              <a:solidFill>
                <a:srgbClr val="30454E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52" autoAdjust="0"/>
    <p:restoredTop sz="93842" autoAdjust="0"/>
  </p:normalViewPr>
  <p:slideViewPr>
    <p:cSldViewPr snapToGrid="0">
      <p:cViewPr>
        <p:scale>
          <a:sx n="70" d="100"/>
          <a:sy n="70" d="100"/>
        </p:scale>
        <p:origin x="926" y="336"/>
      </p:cViewPr>
      <p:guideLst>
        <p:guide orient="horz" pos="1003"/>
        <p:guide pos="4067"/>
        <p:guide pos="7355"/>
        <p:guide orient="horz" pos="1253"/>
        <p:guide pos="7174"/>
        <p:guide orient="horz" pos="3861"/>
        <p:guide orient="horz" pos="459"/>
        <p:guide pos="37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-3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1;&#1072;&#1078;&#1077;&#1085;&#1086;&#1074;&#1072;%20&#1053;&#1072;&#1090;&#1072;&#1083;&#1100;&#1103;\Desktop\&#1053;&#1086;&#1074;&#1086;&#1089;&#1080;&#1073;\&#1050;&#1085;&#1080;&#1075;&#1072;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614154113950471E-2"/>
          <c:y val="5.7951800031858972E-2"/>
          <c:w val="0.91462922927719859"/>
          <c:h val="0.60153427580082786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'Размещенные_РФ,Ин'!$A$4</c:f>
              <c:strCache>
                <c:ptCount val="1"/>
                <c:pt idx="0">
                  <c:v>Граждане РФ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'[2]Размещенные_РФ,Ин'!$M$2:$U$2</c:f>
              <c:strCach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strCache>
            </c:strRef>
          </c:cat>
          <c:val>
            <c:numRef>
              <c:f>'Размещенные_РФ,Ин'!$M$4:$Y$4</c:f>
              <c:numCache>
                <c:formatCode>0.0</c:formatCode>
                <c:ptCount val="13"/>
                <c:pt idx="0">
                  <c:v>32.560580000000002</c:v>
                </c:pt>
                <c:pt idx="1">
                  <c:v>33.798523000000003</c:v>
                </c:pt>
                <c:pt idx="2">
                  <c:v>43.656897999999998</c:v>
                </c:pt>
                <c:pt idx="3">
                  <c:v>48.338704</c:v>
                </c:pt>
                <c:pt idx="4">
                  <c:v>53.534365000000001</c:v>
                </c:pt>
                <c:pt idx="5">
                  <c:v>60.921280000000003</c:v>
                </c:pt>
                <c:pt idx="6">
                  <c:v>65.185770000000005</c:v>
                </c:pt>
                <c:pt idx="7">
                  <c:v>45.223222999999997</c:v>
                </c:pt>
                <c:pt idx="8">
                  <c:v>63.643999999999998</c:v>
                </c:pt>
                <c:pt idx="9">
                  <c:v>70.326999999999998</c:v>
                </c:pt>
                <c:pt idx="10">
                  <c:v>76.971432797735787</c:v>
                </c:pt>
                <c:pt idx="11">
                  <c:v>85.321748960572293</c:v>
                </c:pt>
                <c:pt idx="12">
                  <c:v>93.724739306659927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AF-4690-91AA-E128684C5F21}"/>
            </c:ext>
          </c:extLst>
        </c:ser>
        <c:ser>
          <c:idx val="2"/>
          <c:order val="2"/>
          <c:tx>
            <c:strRef>
              <c:f>'Размещенные_РФ,Ин'!$A$5</c:f>
              <c:strCache>
                <c:ptCount val="1"/>
                <c:pt idx="0">
                  <c:v>Иностранные граждане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strRef>
              <c:f>'[2]Размещенные_РФ,Ин'!$M$2:$U$2</c:f>
              <c:strCache>
                <c:ptCount val="9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</c:strCache>
            </c:strRef>
          </c:cat>
          <c:val>
            <c:numRef>
              <c:f>'Размещенные_РФ,Ин'!$M$5:$Y$5</c:f>
              <c:numCache>
                <c:formatCode>0.0</c:formatCode>
                <c:ptCount val="13"/>
                <c:pt idx="0">
                  <c:v>10.074582999999997</c:v>
                </c:pt>
                <c:pt idx="1">
                  <c:v>10.420363999999999</c:v>
                </c:pt>
                <c:pt idx="2">
                  <c:v>5.6273109999999988</c:v>
                </c:pt>
                <c:pt idx="3">
                  <c:v>6.0922270000000012</c:v>
                </c:pt>
                <c:pt idx="4">
                  <c:v>8.0288389999999978</c:v>
                </c:pt>
                <c:pt idx="5">
                  <c:v>10.616801000000002</c:v>
                </c:pt>
                <c:pt idx="6">
                  <c:v>10.855969000000002</c:v>
                </c:pt>
                <c:pt idx="7">
                  <c:v>2.1592350000000025</c:v>
                </c:pt>
                <c:pt idx="8">
                  <c:v>2.895770000000006</c:v>
                </c:pt>
                <c:pt idx="9">
                  <c:v>2.7660000000000053</c:v>
                </c:pt>
                <c:pt idx="10">
                  <c:v>4.051128041986094</c:v>
                </c:pt>
                <c:pt idx="11">
                  <c:v>4.4906183663459105</c:v>
                </c:pt>
                <c:pt idx="12">
                  <c:v>4.932881016139997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AF-4690-91AA-E128684C5F2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"/>
        <c:overlap val="100"/>
        <c:axId val="398185280"/>
        <c:axId val="398186064"/>
      </c:barChart>
      <c:lineChart>
        <c:grouping val="standard"/>
        <c:varyColors val="0"/>
        <c:ser>
          <c:idx val="0"/>
          <c:order val="0"/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dLbl>
              <c:idx val="7"/>
              <c:layout>
                <c:manualLayout>
                  <c:x val="-3.9394552017568363E-2"/>
                  <c:y val="-3.25256005385185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9AF-4690-91AA-E128684C5F21}"/>
                </c:ext>
              </c:extLst>
            </c:dLbl>
            <c:dLbl>
              <c:idx val="12"/>
              <c:layout>
                <c:manualLayout>
                  <c:x val="-2.0337467701056062E-2"/>
                  <c:y val="-2.909915512489663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9AF-4690-91AA-E128684C5F21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'Размещенные_РФ,Ин'!$M$2:$Y$2</c:f>
              <c:strCach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2023*</c:v>
                </c:pt>
                <c:pt idx="11">
                  <c:v>2024*</c:v>
                </c:pt>
                <c:pt idx="12">
                  <c:v>2025*</c:v>
                </c:pt>
              </c:strCache>
            </c:strRef>
          </c:cat>
          <c:val>
            <c:numRef>
              <c:f>'Размещенные_РФ,Ин'!$M$3:$Y$3</c:f>
              <c:numCache>
                <c:formatCode>0.0</c:formatCode>
                <c:ptCount val="13"/>
                <c:pt idx="0">
                  <c:v>42.635162999999999</c:v>
                </c:pt>
                <c:pt idx="1">
                  <c:v>44.218887000000002</c:v>
                </c:pt>
                <c:pt idx="2">
                  <c:v>49.284208999999997</c:v>
                </c:pt>
                <c:pt idx="3">
                  <c:v>54.430931000000001</c:v>
                </c:pt>
                <c:pt idx="4">
                  <c:v>61.563203999999999</c:v>
                </c:pt>
                <c:pt idx="5">
                  <c:v>71.538081000000005</c:v>
                </c:pt>
                <c:pt idx="6">
                  <c:v>76.041739000000007</c:v>
                </c:pt>
                <c:pt idx="7">
                  <c:v>47.382458</c:v>
                </c:pt>
                <c:pt idx="8">
                  <c:v>66.539770000000004</c:v>
                </c:pt>
                <c:pt idx="9">
                  <c:v>73.093000000000004</c:v>
                </c:pt>
                <c:pt idx="10">
                  <c:v>81.022560839721876</c:v>
                </c:pt>
                <c:pt idx="11">
                  <c:v>89.812367326918206</c:v>
                </c:pt>
                <c:pt idx="12">
                  <c:v>98.657620322799929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9AF-4690-91AA-E128684C5F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8185280"/>
        <c:axId val="398186064"/>
      </c:lineChart>
      <c:lineChart>
        <c:grouping val="standard"/>
        <c:varyColors val="0"/>
        <c:ser>
          <c:idx val="3"/>
          <c:order val="3"/>
          <c:tx>
            <c:strRef>
              <c:f>'Размещенные_РФ,Ин'!$A$6</c:f>
              <c:strCache>
                <c:ptCount val="1"/>
                <c:pt idx="0">
                  <c:v>Темп прироста, суммарно</c:v>
                </c:pt>
              </c:strCache>
            </c:strRef>
          </c:tx>
          <c:spPr>
            <a:ln w="28575" cap="rnd">
              <a:solidFill>
                <a:srgbClr val="01CFCA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01CFCA"/>
              </a:solidFill>
              <a:ln w="9525">
                <a:solidFill>
                  <a:srgbClr val="01CFCA"/>
                </a:solidFill>
              </a:ln>
              <a:effectLst/>
            </c:spPr>
          </c:marker>
          <c:dLbls>
            <c:dLbl>
              <c:idx val="7"/>
              <c:layout>
                <c:manualLayout>
                  <c:x val="-6.7470648664136768E-2"/>
                  <c:y val="-0.11133384505182164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9AF-4690-91AA-E128684C5F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1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'Размещенные_РФ,Ин'!$M$2:$Y$2</c:f>
              <c:strCache>
                <c:ptCount val="1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2023*</c:v>
                </c:pt>
                <c:pt idx="11">
                  <c:v>2024*</c:v>
                </c:pt>
                <c:pt idx="12">
                  <c:v>2025*</c:v>
                </c:pt>
              </c:strCache>
            </c:strRef>
          </c:cat>
          <c:val>
            <c:numRef>
              <c:f>'Размещенные_РФ,Ин'!$M$6:$Y$6</c:f>
              <c:numCache>
                <c:formatCode>0%</c:formatCode>
                <c:ptCount val="13"/>
                <c:pt idx="1">
                  <c:v>3.7145958606983775E-2</c:v>
                </c:pt>
                <c:pt idx="2">
                  <c:v>0.11455109668409325</c:v>
                </c:pt>
                <c:pt idx="3">
                  <c:v>0.10442943296502949</c:v>
                </c:pt>
                <c:pt idx="4">
                  <c:v>0.13103345595907578</c:v>
                </c:pt>
                <c:pt idx="5">
                  <c:v>0.16202660602264962</c:v>
                </c:pt>
                <c:pt idx="6">
                  <c:v>6.2954694018141133E-2</c:v>
                </c:pt>
                <c:pt idx="7">
                  <c:v>-0.37688881628548765</c:v>
                </c:pt>
                <c:pt idx="8">
                  <c:v>0.40431233010326317</c:v>
                </c:pt>
                <c:pt idx="9">
                  <c:v>9.8485913011121085E-2</c:v>
                </c:pt>
                <c:pt idx="10">
                  <c:v>0.10848591301112109</c:v>
                </c:pt>
                <c:pt idx="11">
                  <c:v>0.10848591301112109</c:v>
                </c:pt>
                <c:pt idx="12">
                  <c:v>9.8485913011121085E-2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9AF-4690-91AA-E128684C5F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98184104"/>
        <c:axId val="398177048"/>
      </c:lineChart>
      <c:catAx>
        <c:axId val="398185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8186064"/>
        <c:crosses val="autoZero"/>
        <c:auto val="1"/>
        <c:lblAlgn val="ctr"/>
        <c:lblOffset val="100"/>
        <c:noMultiLvlLbl val="0"/>
      </c:catAx>
      <c:valAx>
        <c:axId val="398186064"/>
        <c:scaling>
          <c:orientation val="minMax"/>
          <c:max val="15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8185280"/>
        <c:crosses val="autoZero"/>
        <c:crossBetween val="between"/>
      </c:valAx>
      <c:valAx>
        <c:axId val="398177048"/>
        <c:scaling>
          <c:orientation val="minMax"/>
          <c:max val="0.45"/>
          <c:min val="-1"/>
        </c:scaling>
        <c:delete val="0"/>
        <c:axPos val="r"/>
        <c:numFmt formatCode="0%" sourceLinked="1"/>
        <c:majorTickMark val="out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8184104"/>
        <c:crosses val="max"/>
        <c:crossBetween val="between"/>
      </c:valAx>
      <c:catAx>
        <c:axId val="3981841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981770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>
        <c:manualLayout>
          <c:xMode val="edge"/>
          <c:yMode val="edge"/>
          <c:x val="5.8391449569921837E-2"/>
          <c:y val="0.80338678498245641"/>
          <c:w val="0.49528074038979425"/>
          <c:h val="0.147871220696835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5036615128379"/>
          <c:y val="5.9867932284183176E-2"/>
          <c:w val="0.73900647745774439"/>
          <c:h val="0.8922377218884703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effectLst/>
          </c:spPr>
          <c:dPt>
            <c:idx val="0"/>
            <c:bubble3D val="0"/>
            <c:spPr bwMode="auto">
              <a:prstGeom prst="rect">
                <a:avLst/>
              </a:prstGeom>
              <a:solidFill>
                <a:schemeClr val="bg2">
                  <a:lumMod val="7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79F-41A0-BC7D-F8AE11AC54F7}"/>
              </c:ext>
            </c:extLst>
          </c:dPt>
          <c:dPt>
            <c:idx val="1"/>
            <c:bubble3D val="0"/>
            <c:spPr bwMode="auto">
              <a:prstGeom prst="rect">
                <a:avLst/>
              </a:prstGeom>
              <a:solidFill>
                <a:srgbClr val="01C7C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79F-41A0-BC7D-F8AE11AC54F7}"/>
              </c:ext>
            </c:extLst>
          </c:dPt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467</c:v>
                </c:pt>
                <c:pt idx="1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9F-41A0-BC7D-F8AE11AC54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0"/>
      </c:doughnutChart>
      <c:spPr>
        <a:prstGeom prst="rect">
          <a:avLst/>
        </a:prstGeom>
        <a:noFill/>
        <a:ln>
          <a:noFill/>
        </a:ln>
        <a:effectLst/>
      </c:spPr>
    </c:plotArea>
    <c:plotVisOnly val="1"/>
    <c:dispBlanksAs val="gap"/>
    <c:showDLblsOverMax val="0"/>
  </c:chart>
  <c:spPr bwMode="auto">
    <a:xfrm>
      <a:off x="427655" y="1203586"/>
      <a:ext cx="1280595" cy="1467127"/>
    </a:xfrm>
    <a:prstGeom prst="rect">
      <a:avLst/>
    </a:prstGeom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295724175981105E-2"/>
          <c:y val="0.15513604353904709"/>
          <c:w val="0.89241682337827699"/>
          <c:h val="0.514981804000475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млрд руб. общих инвестиций</c:v>
                </c:pt>
              </c:strCache>
            </c:strRef>
          </c:tx>
          <c:spPr>
            <a:prstGeom prst="rect">
              <a:avLst/>
            </a:prstGeom>
            <a:solidFill>
              <a:srgbClr val="01ABA8"/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7.0000000000000007E-2</c:v>
                </c:pt>
                <c:pt idx="1">
                  <c:v>0.9</c:v>
                </c:pt>
                <c:pt idx="2">
                  <c:v>3.9</c:v>
                </c:pt>
                <c:pt idx="3">
                  <c:v>0.4</c:v>
                </c:pt>
                <c:pt idx="4">
                  <c:v>0.1</c:v>
                </c:pt>
                <c:pt idx="5">
                  <c:v>26.7</c:v>
                </c:pt>
                <c:pt idx="6">
                  <c:v>5.6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08-416B-BDFD-52D6A31C940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млрд руб. частных инвестиций</c:v>
                </c:pt>
              </c:strCache>
            </c:strRef>
          </c:tx>
          <c:spPr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elete val="1"/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7.0000000000000007E-2</c:v>
                </c:pt>
                <c:pt idx="1">
                  <c:v>0.9</c:v>
                </c:pt>
                <c:pt idx="2">
                  <c:v>3.6</c:v>
                </c:pt>
                <c:pt idx="3">
                  <c:v>0.4</c:v>
                </c:pt>
                <c:pt idx="4">
                  <c:v>0.1</c:v>
                </c:pt>
                <c:pt idx="5">
                  <c:v>24.4</c:v>
                </c:pt>
                <c:pt idx="6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F08-416B-BDFD-52D6A31C940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"/>
        <c:overlap val="-5"/>
        <c:axId val="951268687"/>
        <c:axId val="951282415"/>
      </c:barChart>
      <c:lineChart>
        <c:grouping val="standard"/>
        <c:varyColors val="0"/>
        <c:ser>
          <c:idx val="2"/>
          <c:order val="2"/>
          <c:tx>
            <c:strRef>
              <c:f>Лист1!$D$1</c:f>
              <c:strCache>
                <c:ptCount val="1"/>
                <c:pt idx="0">
                  <c:v>количество проектов</c:v>
                </c:pt>
              </c:strCache>
            </c:strRef>
          </c:tx>
          <c:spPr bwMode="auto">
            <a:prstGeom prst="rect">
              <a:avLst/>
            </a:prstGeom>
            <a:ln w="28575" cap="rnd">
              <a:solidFill>
                <a:schemeClr val="tx1"/>
              </a:solidFill>
              <a:round/>
            </a:ln>
            <a:effectLst/>
          </c:spPr>
          <c:marker>
            <c:symbol val="diamond"/>
            <c:size val="5"/>
            <c:spPr bwMode="auto">
              <a:prstGeom prst="rect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2949914508607653E-2"/>
                  <c:y val="-6.6599332249979187E-2"/>
                </c:manualLayout>
              </c:layout>
              <c:tx>
                <c:rich>
                  <a:bodyPr/>
                  <a:lstStyle/>
                  <a:p>
                    <a:fld id="{775437F0-F299-4018-9AA6-2372450F0074}" type="VALUE">
                      <a:rPr lang="en-US">
                        <a:solidFill>
                          <a:schemeClr val="tx2"/>
                        </a:solidFill>
                      </a:rPr>
                      <a:pPr/>
                      <a:t>[ЗНАЧЕНИЕ]</a:t>
                    </a:fld>
                    <a:endParaRPr lang="ru-RU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3F08-416B-BDFD-52D6A31C9407}"/>
                </c:ext>
              </c:extLst>
            </c:dLbl>
            <c:dLbl>
              <c:idx val="1"/>
              <c:layout>
                <c:manualLayout>
                  <c:x val="-3.3834990670638818E-2"/>
                  <c:y val="-6.98064152575558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F08-416B-BDFD-52D6A31C9407}"/>
                </c:ext>
              </c:extLst>
            </c:dLbl>
            <c:dLbl>
              <c:idx val="2"/>
              <c:layout>
                <c:manualLayout>
                  <c:x val="-2.6584635526930592E-2"/>
                  <c:y val="-7.79769384739442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08-416B-BDFD-52D6A31C9407}"/>
                </c:ext>
              </c:extLst>
            </c:dLbl>
            <c:dLbl>
              <c:idx val="3"/>
              <c:layout>
                <c:manualLayout>
                  <c:x val="-2.7174178840190563E-2"/>
                  <c:y val="-7.84705195324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F08-416B-BDFD-52D6A31C9407}"/>
                </c:ext>
              </c:extLst>
            </c:dLbl>
            <c:dLbl>
              <c:idx val="4"/>
              <c:layout>
                <c:manualLayout>
                  <c:x val="-2.1986844696821928E-2"/>
                  <c:y val="-5.77772956806370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F08-416B-BDFD-52D6A31C9407}"/>
                </c:ext>
              </c:extLst>
            </c:dLbl>
            <c:dLbl>
              <c:idx val="5"/>
              <c:layout>
                <c:manualLayout>
                  <c:x val="-2.4167850479027728E-2"/>
                  <c:y val="-5.63166777867375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F08-416B-BDFD-52D6A31C9407}"/>
                </c:ext>
              </c:extLst>
            </c:dLbl>
            <c:dLbl>
              <c:idx val="6"/>
              <c:layout>
                <c:manualLayout>
                  <c:x val="0"/>
                  <c:y val="-3.4656417099530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F08-416B-BDFD-52D6A31C9407}"/>
                </c:ext>
              </c:extLst>
            </c:dLbl>
            <c:spPr bwMode="auto">
              <a:noFill/>
              <a:ln>
                <a:noFill/>
              </a:ln>
              <a:effectLst/>
            </c:spPr>
            <c:txPr>
              <a:bodyPr rot="0" spcFirstLastPara="1" vertOverflow="ellipsis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200" b="1" i="0" u="none" strike="noStrike" baseline="0">
                    <a:solidFill>
                      <a:schemeClr val="tx2"/>
                    </a:solidFill>
                    <a:latin typeface="DIN Pro Regular"/>
                    <a:ea typeface="+mn-ea"/>
                    <a:cs typeface="DIN Pro Regular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2020</c:v>
                </c:pt>
                <c:pt idx="4">
                  <c:v>2021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3</c:v>
                </c:pt>
                <c:pt idx="1">
                  <c:v>5</c:v>
                </c:pt>
                <c:pt idx="2">
                  <c:v>7</c:v>
                </c:pt>
                <c:pt idx="3">
                  <c:v>4</c:v>
                </c:pt>
                <c:pt idx="4">
                  <c:v>2</c:v>
                </c:pt>
                <c:pt idx="5">
                  <c:v>9</c:v>
                </c:pt>
                <c:pt idx="6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F08-416B-BDFD-52D6A31C940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51268687"/>
        <c:axId val="951282415"/>
      </c:lineChart>
      <c:catAx>
        <c:axId val="9512686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 bwMode="auto">
          <a:prstGeom prst="rect">
            <a:avLst/>
          </a:prstGeom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DIN Pro Regular"/>
                <a:ea typeface="+mn-ea"/>
                <a:cs typeface="DIN Pro Regular"/>
              </a:defRPr>
            </a:pPr>
            <a:endParaRPr lang="ru-RU"/>
          </a:p>
        </c:txPr>
        <c:crossAx val="951282415"/>
        <c:crosses val="autoZero"/>
        <c:auto val="1"/>
        <c:lblAlgn val="ctr"/>
        <c:lblOffset val="100"/>
        <c:noMultiLvlLbl val="0"/>
      </c:catAx>
      <c:valAx>
        <c:axId val="951282415"/>
        <c:scaling>
          <c:orientation val="minMax"/>
          <c:max val="25"/>
          <c:min val="0"/>
        </c:scaling>
        <c:delete val="0"/>
        <c:axPos val="l"/>
        <c:majorGridlines>
          <c:spPr bwMode="auto">
            <a:prstGeom prst="rect">
              <a:avLst/>
            </a:prstGeom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prstGeom prst="rect">
            <a:avLst/>
          </a:prstGeom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baseline="0">
                <a:solidFill>
                  <a:schemeClr val="tx1">
                    <a:lumMod val="65000"/>
                    <a:lumOff val="35000"/>
                  </a:schemeClr>
                </a:solidFill>
                <a:latin typeface="DIN Pro Regular"/>
                <a:ea typeface="+mn-ea"/>
                <a:cs typeface="DIN Pro Regular"/>
              </a:defRPr>
            </a:pPr>
            <a:endParaRPr lang="ru-RU"/>
          </a:p>
        </c:txPr>
        <c:crossAx val="951268687"/>
        <c:crosses val="autoZero"/>
        <c:crossBetween val="between"/>
      </c:valAx>
      <c:spPr>
        <a:prstGeom prst="rect">
          <a:avLst/>
        </a:prstGeom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8859885517982009"/>
          <c:w val="0.99844393296561407"/>
          <c:h val="0.15223048911690903"/>
        </c:manualLayout>
      </c:layout>
      <c:overlay val="0"/>
      <c:spPr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DIN Pro Regular"/>
              <a:ea typeface="+mn-ea"/>
              <a:cs typeface="DIN Pro Regular"/>
            </a:defRPr>
          </a:pPr>
          <a:endParaRPr lang="ru-RU"/>
        </a:p>
      </c:txPr>
    </c:legend>
    <c:plotVisOnly val="1"/>
    <c:dispBlanksAs val="gap"/>
    <c:showDLblsOverMax val="0"/>
  </c:chart>
  <c:spPr bwMode="auto">
    <a:xfrm>
      <a:off x="154307" y="4008699"/>
      <a:ext cx="5254915" cy="2931636"/>
    </a:xfrm>
    <a:prstGeom prst="rect">
      <a:avLst/>
    </a:prstGeom>
    <a:noFill/>
    <a:ln w="9525" cap="flat" cmpd="sng" algn="ctr">
      <a:noFill/>
      <a:round/>
    </a:ln>
    <a:effectLst/>
  </c:spPr>
  <c:txPr>
    <a:bodyPr/>
    <a:lstStyle/>
    <a:p>
      <a:pPr>
        <a:defRPr>
          <a:latin typeface="DIN Pro Regular"/>
          <a:cs typeface="DIN Pro Regular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1ABA8"/>
            </a:solidFill>
            <a:ln w="19050"/>
          </c:spPr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0D4-411C-B42F-6BFC435BD6D9}"/>
              </c:ext>
            </c:extLst>
          </c:dPt>
          <c:dPt>
            <c:idx val="1"/>
            <c:bubble3D val="0"/>
            <c:spPr>
              <a:solidFill>
                <a:schemeClr val="accent3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0D4-411C-B42F-6BFC435BD6D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0D4-411C-B42F-6BFC435BD6D9}"/>
              </c:ext>
            </c:extLst>
          </c:dPt>
          <c:dPt>
            <c:idx val="3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0D4-411C-B42F-6BFC435BD6D9}"/>
              </c:ext>
            </c:extLst>
          </c:dPt>
          <c:dPt>
            <c:idx val="4"/>
            <c:bubble3D val="0"/>
            <c:spPr>
              <a:solidFill>
                <a:schemeClr val="accent3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0D4-411C-B42F-6BFC435BD6D9}"/>
              </c:ext>
            </c:extLst>
          </c:dPt>
          <c:dPt>
            <c:idx val="5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0D4-411C-B42F-6BFC435BD6D9}"/>
              </c:ext>
            </c:extLst>
          </c:dPt>
          <c:dPt>
            <c:idx val="6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19050" cap="flat">
                <a:solidFill>
                  <a:schemeClr val="lt1"/>
                </a:solidFill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D-C0D4-411C-B42F-6BFC435BD6D9}"/>
              </c:ext>
            </c:extLst>
          </c:dPt>
          <c:dLbls>
            <c:dLbl>
              <c:idx val="0"/>
              <c:layout>
                <c:manualLayout>
                  <c:x val="3.3774818290680524E-3"/>
                  <c:y val="5.59932426920079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0D4-411C-B42F-6BFC435BD6D9}"/>
                </c:ext>
              </c:extLst>
            </c:dLbl>
            <c:dLbl>
              <c:idx val="1"/>
              <c:layout>
                <c:manualLayout>
                  <c:x val="4.3932871969349805E-3"/>
                  <c:y val="-1.0573907640435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0D4-411C-B42F-6BFC435BD6D9}"/>
                </c:ext>
              </c:extLst>
            </c:dLbl>
            <c:dLbl>
              <c:idx val="2"/>
              <c:layout>
                <c:manualLayout>
                  <c:x val="5.0501640564852637E-3"/>
                  <c:y val="5.903501590864933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DIN Pro Bold" panose="020B0804020101020102" pitchFamily="34" charset="0"/>
                      <a:ea typeface="+mn-ea"/>
                      <a:cs typeface="DIN Pro Bold" panose="020B0804020101020102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0D4-411C-B42F-6BFC435BD6D9}"/>
                </c:ext>
              </c:extLst>
            </c:dLbl>
            <c:dLbl>
              <c:idx val="3"/>
              <c:layout>
                <c:manualLayout>
                  <c:x val="-1.6565063236062233E-3"/>
                  <c:y val="-9.696399384471735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DIN Pro Bold" panose="020B0804020101020102" pitchFamily="34" charset="0"/>
                      <a:ea typeface="+mn-ea"/>
                      <a:cs typeface="DIN Pro Bold" panose="020B0804020101020102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0D4-411C-B42F-6BFC435BD6D9}"/>
                </c:ext>
              </c:extLst>
            </c:dLbl>
            <c:dLbl>
              <c:idx val="4"/>
              <c:layout>
                <c:manualLayout>
                  <c:x val="3.8350958035485712E-3"/>
                  <c:y val="5.4674554881325131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200" b="0" i="0" u="none" strike="noStrike" kern="1200" baseline="0">
                        <a:solidFill>
                          <a:schemeClr val="tx1"/>
                        </a:solidFill>
                        <a:latin typeface="DIN Pro Bold" panose="020B0804020101020102" pitchFamily="34" charset="0"/>
                        <a:ea typeface="+mn-ea"/>
                        <a:cs typeface="DIN Pro Bold" panose="020B0804020101020102" pitchFamily="34" charset="0"/>
                      </a:defRPr>
                    </a:pPr>
                    <a:fld id="{A8913D50-EF12-4080-B28A-9A0561CA89F4}" type="VALUE">
                      <a:rPr lang="en-US" sz="1200" smtClean="0">
                        <a:solidFill>
                          <a:schemeClr val="tx1"/>
                        </a:solidFill>
                      </a:rPr>
                      <a:pPr>
                        <a:defRPr sz="1200">
                          <a:solidFill>
                            <a:schemeClr val="tx1"/>
                          </a:solidFill>
                          <a:latin typeface="DIN Pro Bold" panose="020B0804020101020102" pitchFamily="34" charset="0"/>
                          <a:cs typeface="DIN Pro Bold" panose="020B0804020101020102" pitchFamily="34" charset="0"/>
                        </a:defRPr>
                      </a:pPr>
                      <a:t>[ЗНАЧЕНИЕ]</a:t>
                    </a:fld>
                    <a:endParaRPr lang="ru-RU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DIN Pro Bold" panose="020B0804020101020102" pitchFamily="34" charset="0"/>
                      <a:ea typeface="+mn-ea"/>
                      <a:cs typeface="DIN Pro Bold" panose="020B0804020101020102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C0D4-411C-B42F-6BFC435BD6D9}"/>
                </c:ext>
              </c:extLst>
            </c:dLbl>
            <c:dLbl>
              <c:idx val="5"/>
              <c:layout>
                <c:manualLayout>
                  <c:x val="2.305745152175925E-2"/>
                  <c:y val="-2.632731940648701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/>
                      </a:solidFill>
                      <a:latin typeface="DIN Pro Bold" panose="020B0804020101020102" pitchFamily="34" charset="0"/>
                      <a:ea typeface="+mn-ea"/>
                      <a:cs typeface="DIN Pro Bold" panose="020B0804020101020102" pitchFamily="34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4155455657421439E-2"/>
                      <c:h val="5.074174835186225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C0D4-411C-B42F-6BFC435BD6D9}"/>
                </c:ext>
              </c:extLst>
            </c:dLbl>
            <c:dLbl>
              <c:idx val="6"/>
              <c:layout>
                <c:manualLayout>
                  <c:x val="3.1729122976152511E-2"/>
                  <c:y val="-2.799621808568966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4419376029651004E-2"/>
                      <c:h val="5.044918499041184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C0D4-411C-B42F-6BFC435BD6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DIN Pro Bold" panose="020B0804020101020102" pitchFamily="34" charset="0"/>
                    <a:ea typeface="+mn-ea"/>
                    <a:cs typeface="DIN Pro Bold" panose="020B0804020101020102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Спортивно-оздоровительный отдых</c:v>
                </c:pt>
                <c:pt idx="1">
                  <c:v>Детский отдых и оздоровление</c:v>
                </c:pt>
                <c:pt idx="2">
                  <c:v>Гостиницы, отели</c:v>
                </c:pt>
                <c:pt idx="3">
                  <c:v>Санаторно-курортное лечение</c:v>
                </c:pt>
                <c:pt idx="4">
                  <c:v>Туристические комплексы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3</c:v>
                </c:pt>
                <c:pt idx="1">
                  <c:v>14</c:v>
                </c:pt>
                <c:pt idx="2">
                  <c:v>20</c:v>
                </c:pt>
                <c:pt idx="3">
                  <c:v>2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C0D4-411C-B42F-6BFC435BD6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92"/>
        <c:holeSize val="47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5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categoryAxis>
  <cs:chartArea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 bwMode="auto">
      <a:prstGeom prst="rect">
        <a:avLst/>
      </a:prstGeom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9525">
        <a:solidFill>
          <a:schemeClr val="phClr"/>
        </a:solidFill>
      </a:ln>
    </cs:spPr>
  </cs:dataPointMarker>
  <cs:dataPointMarkerLayout/>
  <cs:dataPointWirefram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dataTable>
  <cs:downBar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seriesAxis>
  <cs:series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50" b="0" spc="0"/>
  </cs:title>
  <cs:trend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200"/>
  </cs:trendlineLabel>
  <cs:upBar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valueAxis>
  <cs:wall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5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categoryAxis>
  <cs:chartArea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5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 bwMode="auto">
      <a:prstGeom prst="rect">
        <a:avLst/>
      </a:prstGeom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 bwMode="auto">
      <a:prstGeom prst="rect">
        <a:avLst/>
      </a:prstGeom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9525">
        <a:solidFill>
          <a:schemeClr val="phClr"/>
        </a:solidFill>
      </a:ln>
    </cs:spPr>
  </cs:dataPointMarker>
  <cs:dataPointMarkerLayout/>
  <cs:dataPointWireframe>
    <cs:lnRef idx="0">
      <cs:styleClr val="auto"/>
    </cs:lnRef>
    <cs:fillRef idx="1"/>
    <cs:effectRef idx="0"/>
    <cs:fontRef idx="minor">
      <a:schemeClr val="tx1"/>
    </cs:fontRef>
    <cs:spPr bwMode="auto">
      <a:prstGeom prst="rect">
        <a:avLst/>
      </a:prstGeom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dataTable>
  <cs:downBar>
    <cs:lnRef idx="0"/>
    <cs:fillRef idx="0"/>
    <cs:effectRef idx="0"/>
    <cs:fontRef idx="minor">
      <a:schemeClr val="dk1"/>
    </cs:fontRef>
    <cs:spPr bwMode="auto">
      <a:prstGeom prst="rect">
        <a:avLst/>
      </a:prstGeom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  <a:round/>
      </a:ln>
    </cs:spPr>
  </cs:floor>
  <cs:gridlineMaj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seriesAxis>
  <cs:series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50" b="0" spc="0"/>
  </cs:title>
  <cs:trend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200"/>
  </cs:trendlineLabel>
  <cs:upBar>
    <cs:lnRef idx="0"/>
    <cs:fillRef idx="0"/>
    <cs:effectRef idx="0"/>
    <cs:fontRef idx="minor">
      <a:schemeClr val="dk1"/>
    </cs:fontRef>
    <cs:spPr bwMode="auto">
      <a:prstGeom prst="rect">
        <a:avLst/>
      </a:prstGeom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valueAxis>
  <cs:wall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0.35913</cdr:x>
      <cdr:y>0.37207</cdr:y>
    </cdr:from>
    <cdr:to>
      <cdr:x>0.64087</cdr:x>
      <cdr:y>0.59935</cdr:y>
    </cdr:to>
    <cdr:sp macro="" textlink="">
      <cdr:nvSpPr>
        <cdr:cNvPr id="4" name="TextBox 44"/>
        <cdr:cNvSpPr txBox="1"/>
      </cdr:nvSpPr>
      <cdr:spPr bwMode="auto">
        <a:xfrm xmlns:a="http://schemas.openxmlformats.org/drawingml/2006/main">
          <a:off x="1531906" y="1058069"/>
          <a:ext cx="1201792" cy="646331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 marL="0" marR="0" indent="0" algn="l" defTabSz="914400" rtl="0" fontAlgn="auto" latinLnBrk="1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kumimoji="0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defRPr>
          </a:defPPr>
          <a:lvl1pPr marL="0" marR="0" indent="0" algn="l" defTabSz="914400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kumimoji="0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defRPr>
          </a:lvl1pPr>
          <a:lvl2pPr marL="0" marR="0" indent="0" algn="l" defTabSz="914400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kumimoji="0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defRPr>
          </a:lvl2pPr>
          <a:lvl3pPr marL="0" marR="0" indent="0" algn="l" defTabSz="914400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kumimoji="0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defRPr>
          </a:lvl3pPr>
          <a:lvl4pPr marL="0" marR="0" indent="0" algn="l" defTabSz="914400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kumimoji="0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defRPr>
          </a:lvl4pPr>
          <a:lvl5pPr marL="0" marR="0" indent="0" algn="l" defTabSz="914400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kumimoji="0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defRPr>
          </a:lvl5pPr>
          <a:lvl6pPr marL="0" marR="0" indent="0" algn="l" defTabSz="914400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kumimoji="0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defRPr>
          </a:lvl6pPr>
          <a:lvl7pPr marL="0" marR="0" indent="0" algn="l" defTabSz="914400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kumimoji="0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defRPr>
          </a:lvl7pPr>
          <a:lvl8pPr marL="0" marR="0" indent="0" algn="l" defTabSz="914400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kumimoji="0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defRPr>
          </a:lvl8pPr>
          <a:lvl9pPr marL="0" marR="0" indent="0" algn="l" defTabSz="914400" rtl="0" fontAlgn="auto" latinLnBrk="0" hangingPunct="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kumimoji="0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Helvetica"/>
            </a:defRPr>
          </a:lvl9pPr>
        </a:lstStyle>
        <a:p xmlns:a="http://schemas.openxmlformats.org/drawingml/2006/main">
          <a:pPr marL="0" marR="0" lvl="0" indent="0" algn="ctr" defTabSz="914400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defRPr/>
          </a:pPr>
          <a:r>
            <a:rPr lang="ru-RU" sz="1200" i="0" u="none" strike="noStrike" cap="none" spc="0" dirty="0">
              <a:ln>
                <a:noFill/>
              </a:ln>
              <a:solidFill>
                <a:schemeClr val="tx1"/>
              </a:solidFill>
              <a:latin typeface="DIN Pro Bold" panose="020B0804020101020102" pitchFamily="34" charset="0"/>
              <a:ea typeface="Tahoma"/>
              <a:cs typeface="DIN Pro Bold" panose="020B0804020101020102" pitchFamily="34" charset="0"/>
            </a:rPr>
            <a:t>Количество реализуемых проектов </a:t>
          </a:r>
          <a:endParaRPr sz="2000" dirty="0">
            <a:solidFill>
              <a:schemeClr val="tx1"/>
            </a:solidFill>
            <a:latin typeface="DIN Pro Bold" panose="020B0804020101020102" pitchFamily="34" charset="0"/>
            <a:cs typeface="DIN Pro Bold" panose="020B0804020101020102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  <p:sp>
        <p:nvSpPr>
          <p:cNvPr id="262" name="Shape 2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8870340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790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7850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4384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100" b="0" i="0" u="none" strike="noStrike" kern="1200" cap="none" dirty="0">
              <a:solidFill>
                <a:schemeClr val="tx1"/>
              </a:solidFill>
              <a:effectLst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41510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53106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0620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DE4A9B-D0A8-B84F-ADCA-8A0F7D900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134" y="-127635"/>
            <a:ext cx="10515600" cy="1325563"/>
          </a:xfrm>
        </p:spPr>
        <p:txBody>
          <a:bodyPr>
            <a:normAutofit/>
          </a:bodyPr>
          <a:lstStyle>
            <a:lvl1pPr marL="0" marR="0" indent="0" algn="l" defTabSz="68374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 sz="2400" b="0" i="0" u="none" strike="noStrike" kern="1200" cap="all" spc="0" normalizeH="0" baseline="0" dirty="0">
                <a:ln>
                  <a:noFill/>
                </a:ln>
                <a:solidFill>
                  <a:srgbClr val="3C5765"/>
                </a:solidFill>
                <a:effectLst/>
                <a:uFillTx/>
                <a:latin typeface="Arial Narrow" panose="020B0606020202030204" pitchFamily="34" charset="0"/>
                <a:ea typeface="+mn-ea"/>
                <a:cs typeface="Arial Narrow" panose="020B0606020202030204" pitchFamily="34" charset="0"/>
                <a:sym typeface="Helvetica"/>
              </a:defRPr>
            </a:lvl1pPr>
          </a:lstStyle>
          <a:p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D48AA6-70BB-3B4A-A7BF-2B9BB90F1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2387D-A64E-134D-937B-B4E5C1C69127}" type="datetimeFigureOut">
              <a:rPr lang="ru-RU" smtClean="0"/>
              <a:t>26.09.2023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6BD630-8F24-9940-9DC0-158EF5A56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C240F4-3EA7-2A43-9A0C-C02DC128D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31300" y="6389293"/>
            <a:ext cx="2743200" cy="365125"/>
          </a:xfrm>
        </p:spPr>
        <p:txBody>
          <a:bodyPr/>
          <a:lstStyle>
            <a:lvl1pPr>
              <a:defRPr sz="2000">
                <a:solidFill>
                  <a:srgbClr val="0BD1C8"/>
                </a:solidFill>
                <a:latin typeface="DIN Pro Regular" panose="020B0504020101020102" pitchFamily="34" charset="0"/>
                <a:cs typeface="DIN Pro Regular" panose="020B0504020101020102" pitchFamily="34" charset="0"/>
              </a:defRPr>
            </a:lvl1pPr>
          </a:lstStyle>
          <a:p>
            <a:fld id="{66776486-4F1C-E545-83D2-83C3355EEDB3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F418CCB1-E6B5-FC49-A4DB-7A566F31DD92}"/>
              </a:ext>
            </a:extLst>
          </p:cNvPr>
          <p:cNvCxnSpPr>
            <a:cxnSpLocks/>
          </p:cNvCxnSpPr>
          <p:nvPr userDrawn="1"/>
        </p:nvCxnSpPr>
        <p:spPr>
          <a:xfrm>
            <a:off x="612983" y="1006606"/>
            <a:ext cx="11035883" cy="0"/>
          </a:xfrm>
          <a:prstGeom prst="straightConnector1">
            <a:avLst/>
          </a:prstGeom>
          <a:ln w="38100" cap="rnd">
            <a:solidFill>
              <a:srgbClr val="3C57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C1B22894-5015-E24C-9E26-3B4F7C7CF294}"/>
              </a:ext>
            </a:extLst>
          </p:cNvPr>
          <p:cNvCxnSpPr>
            <a:cxnSpLocks/>
          </p:cNvCxnSpPr>
          <p:nvPr userDrawn="1"/>
        </p:nvCxnSpPr>
        <p:spPr>
          <a:xfrm>
            <a:off x="612983" y="917031"/>
            <a:ext cx="10588417" cy="0"/>
          </a:xfrm>
          <a:prstGeom prst="straightConnector1">
            <a:avLst/>
          </a:prstGeom>
          <a:ln w="38100" cap="rnd">
            <a:solidFill>
              <a:srgbClr val="3C57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8341D94-D8C5-F343-B970-00545AC93C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4675" y="274016"/>
            <a:ext cx="1778000" cy="481159"/>
          </a:xfrm>
          <a:prstGeom prst="rect">
            <a:avLst/>
          </a:prstGeom>
        </p:spPr>
      </p:pic>
      <p:sp>
        <p:nvSpPr>
          <p:cNvPr id="10" name="Объект 2">
            <a:extLst>
              <a:ext uri="{FF2B5EF4-FFF2-40B4-BE49-F238E27FC236}">
                <a16:creationId xmlns:a16="http://schemas.microsoft.com/office/drawing/2014/main" id="{5604B867-9418-3E1A-1B06-7FECBD31C1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5800" y="1500056"/>
            <a:ext cx="10515600" cy="4351338"/>
          </a:xfrm>
        </p:spPr>
        <p:txBody>
          <a:bodyPr>
            <a:normAutofit/>
          </a:bodyPr>
          <a:lstStyle>
            <a:lvl1pPr>
              <a:defRPr kumimoji="0" lang="ru-RU" sz="2400" b="0" i="0" u="none" strike="noStrike" cap="all" spc="0" normalizeH="0" baseline="0" dirty="0">
                <a:ln>
                  <a:noFill/>
                </a:ln>
                <a:solidFill>
                  <a:srgbClr val="3C5765"/>
                </a:solidFill>
                <a:effectLst/>
                <a:uFillTx/>
                <a:latin typeface="DIN Pro Condensed" panose="020B0506020101010102" pitchFamily="34" charset="0"/>
                <a:ea typeface="Tahoma" panose="020B0604030504040204" pitchFamily="34" charset="0"/>
                <a:cs typeface="DIN Pro Condensed" panose="020B0506020101010102" pitchFamily="34" charset="0"/>
                <a:sym typeface="Helvetica"/>
              </a:defRPr>
            </a:lvl1pPr>
            <a:lvl2pPr>
              <a:defRPr kumimoji="0" lang="ru-RU" sz="2400" b="0" i="0" u="none" strike="noStrike" cap="none" spc="0" normalizeH="0" baseline="0" dirty="0">
                <a:ln>
                  <a:noFill/>
                </a:ln>
                <a:solidFill>
                  <a:srgbClr val="01ABA8"/>
                </a:solidFill>
                <a:effectLst/>
                <a:uFillTx/>
                <a:latin typeface="DIN Pro Condensed" panose="020B0506020101010102" pitchFamily="34" charset="0"/>
                <a:ea typeface="Tahoma" panose="020B0604030504040204" pitchFamily="34" charset="0"/>
                <a:cs typeface="DIN Pro Condensed" panose="020B0506020101010102" pitchFamily="34" charset="0"/>
                <a:sym typeface="Helvetica"/>
              </a:defRPr>
            </a:lvl2pPr>
            <a:lvl3pPr>
              <a:defRPr kumimoji="0" lang="ru-RU" sz="2400" b="0" i="0" u="none" strike="noStrike" cap="none" spc="0" normalizeH="0" baseline="0" dirty="0">
                <a:ln>
                  <a:noFill/>
                </a:ln>
                <a:solidFill>
                  <a:srgbClr val="446778"/>
                </a:solidFill>
                <a:effectLst/>
                <a:uFillTx/>
                <a:latin typeface="DIN Pro Condensed" panose="020B0506020101010102" pitchFamily="34" charset="0"/>
                <a:ea typeface="Tahoma" panose="020B0604030504040204" pitchFamily="34" charset="0"/>
                <a:cs typeface="DIN Pro Condensed" panose="020B0506020101010102" pitchFamily="34" charset="0"/>
                <a:sym typeface="Helvetica"/>
              </a:defRPr>
            </a:lvl3pPr>
            <a:lvl4pPr>
              <a:defRPr kumimoji="0" lang="ru-RU" sz="2400" b="0" i="0" u="none" strike="noStrike" cap="none" spc="0" normalizeH="0" baseline="0" dirty="0">
                <a:ln>
                  <a:noFill/>
                </a:ln>
                <a:solidFill>
                  <a:srgbClr val="3C5765"/>
                </a:solidFill>
                <a:effectLst/>
                <a:uFillTx/>
                <a:latin typeface="DIN Pro Condensed" panose="020B0506020101010102" pitchFamily="34" charset="0"/>
                <a:ea typeface="Tahoma" panose="020B0604030504040204" pitchFamily="34" charset="0"/>
                <a:cs typeface="DIN Pro Condensed" panose="020B0506020101010102" pitchFamily="34" charset="0"/>
                <a:sym typeface="Helvetica"/>
              </a:defRPr>
            </a:lvl4pPr>
            <a:lvl5pPr>
              <a:defRPr kumimoji="0" lang="ru-RU" sz="2400" b="0" i="0" u="none" strike="noStrike" cap="none" spc="0" normalizeH="0" baseline="0" dirty="0">
                <a:ln>
                  <a:noFill/>
                </a:ln>
                <a:solidFill>
                  <a:srgbClr val="3C5765"/>
                </a:solidFill>
                <a:effectLst/>
                <a:uFillTx/>
                <a:latin typeface="DIN Pro Condensed" panose="020B0506020101010102" pitchFamily="34" charset="0"/>
                <a:ea typeface="Tahoma" panose="020B0604030504040204" pitchFamily="34" charset="0"/>
                <a:cs typeface="DIN Pro Condensed" panose="020B0506020101010102" pitchFamily="34" charset="0"/>
                <a:sym typeface="Helvetica"/>
              </a:defRPr>
            </a:lvl5pPr>
          </a:lstStyle>
          <a:p>
            <a:pPr lvl="0"/>
            <a:r>
              <a:rPr lang="ru-RU" dirty="0"/>
              <a:t>П</a:t>
            </a:r>
            <a:r>
              <a:rPr lang="ru-RU" cap="none" baseline="0" dirty="0"/>
              <a:t>ервый уровень</a:t>
            </a:r>
            <a:endParaRPr lang="ru-RU" dirty="0"/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243702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2C8E68-F9B7-8C34-8062-19EF31798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9D12E9-28A0-D572-A49E-705B51A68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AB5BE0B-DBA0-4A0F-04CB-557190CC2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63E79F-C201-7F45-6CDC-4B2EE36BD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A0B3-0659-784F-B594-6153501B600A}" type="datetimeFigureOut">
              <a:rPr lang="ru-RU" smtClean="0"/>
              <a:t>26.09.2023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4380047-6C28-65B9-A7AF-B7E1400D2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77C4367-3DED-F08B-4C67-0D890859D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6390-ABA7-E34E-83A8-28FE2A559EE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32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A7434B-A8C5-7B37-1AB4-73D571968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F7D30C7-D765-F0BA-B657-7FC4A5555C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55FC57A-A4C9-76FD-E390-ADC6D03C1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1DB82B6-9BAF-8DAF-CACF-44E4DAFEB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A0B3-0659-784F-B594-6153501B600A}" type="datetimeFigureOut">
              <a:rPr lang="ru-RU" smtClean="0"/>
              <a:t>26.09.2023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E65EE1B-75BF-734A-5D49-B6B648B1E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3A2523A-001B-FD6A-0FED-0DF300BF0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6390-ABA7-E34E-83A8-28FE2A559EE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69489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94D403-F05D-A4AE-77D4-E9016EC3B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2097DD5-8988-7B98-A15E-B4F7AD1D91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D95EE4-37F9-7459-40A4-30CE39D27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A0B3-0659-784F-B594-6153501B600A}" type="datetimeFigureOut">
              <a:rPr lang="ru-RU" smtClean="0"/>
              <a:t>26.09.2023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20E230C-2342-8277-7B00-5E1129353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F83DB3-DB49-21FA-9CA4-693A4F4C3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6390-ABA7-E34E-83A8-28FE2A559EE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97121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3C6E7FE-5E91-DBFC-817B-8DA7651647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2794255-244B-B898-2D92-BC60F6835C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1C9FC55-0368-C90B-0EBA-8680E3EED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A0B3-0659-784F-B594-6153501B600A}" type="datetimeFigureOut">
              <a:rPr lang="ru-RU" smtClean="0"/>
              <a:t>26.09.2023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E95272-9073-8F79-287F-F26515926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7F8CF8-5052-309D-880C-FBD8B6531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6390-ABA7-E34E-83A8-28FE2A559EE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5767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DE4A9B-D0A8-B84F-ADCA-8A0F7D900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134" y="-127635"/>
            <a:ext cx="10515600" cy="1325563"/>
          </a:xfrm>
        </p:spPr>
        <p:txBody>
          <a:bodyPr>
            <a:normAutofit/>
          </a:bodyPr>
          <a:lstStyle>
            <a:lvl1pPr marL="0" marR="0" indent="0" algn="l" defTabSz="68374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 sz="3000" b="0" i="0" u="none" strike="noStrike" kern="1200" cap="all" spc="0" normalizeH="0" baseline="0" dirty="0">
                <a:ln>
                  <a:noFill/>
                </a:ln>
                <a:solidFill>
                  <a:srgbClr val="3C5765"/>
                </a:solidFill>
                <a:effectLst/>
                <a:uFillTx/>
                <a:latin typeface="DINCondensedC" pitchFamily="2" charset="0"/>
                <a:ea typeface="+mn-ea"/>
                <a:cs typeface="DIN Pro Cond Bold" panose="020B0806020101010102" pitchFamily="34" charset="-52"/>
                <a:sym typeface="Helvetica"/>
              </a:defRPr>
            </a:lvl1pPr>
          </a:lstStyle>
          <a:p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D48AA6-70BB-3B4A-A7BF-2B9BB90F1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2387D-A64E-134D-937B-B4E5C1C69127}" type="datetimeFigureOut">
              <a:rPr lang="ru-RU" smtClean="0"/>
              <a:t>26.09.2023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F6BD630-8F24-9940-9DC0-158EF5A56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C240F4-3EA7-2A43-9A0C-C02DC128D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31300" y="6389293"/>
            <a:ext cx="2743200" cy="365125"/>
          </a:xfrm>
        </p:spPr>
        <p:txBody>
          <a:bodyPr/>
          <a:lstStyle>
            <a:lvl1pPr>
              <a:defRPr sz="2000">
                <a:solidFill>
                  <a:srgbClr val="0BD1C8"/>
                </a:solidFill>
                <a:latin typeface="DIN Pro Regular" panose="020B0504020101020102" pitchFamily="34" charset="0"/>
                <a:cs typeface="DIN Pro Regular" panose="020B0504020101020102" pitchFamily="34" charset="0"/>
              </a:defRPr>
            </a:lvl1pPr>
          </a:lstStyle>
          <a:p>
            <a:fld id="{66776486-4F1C-E545-83D2-83C3355EEDB3}" type="slidenum">
              <a:rPr lang="ru-RU" smtClean="0"/>
              <a:pPr/>
              <a:t>‹#›</a:t>
            </a:fld>
            <a:endParaRPr lang="ru-RU" dirty="0"/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F418CCB1-E6B5-FC49-A4DB-7A566F31DD92}"/>
              </a:ext>
            </a:extLst>
          </p:cNvPr>
          <p:cNvCxnSpPr>
            <a:cxnSpLocks/>
          </p:cNvCxnSpPr>
          <p:nvPr userDrawn="1"/>
        </p:nvCxnSpPr>
        <p:spPr>
          <a:xfrm>
            <a:off x="612983" y="1006606"/>
            <a:ext cx="11035883" cy="0"/>
          </a:xfrm>
          <a:prstGeom prst="straightConnector1">
            <a:avLst/>
          </a:prstGeom>
          <a:ln w="38100" cap="rnd">
            <a:solidFill>
              <a:srgbClr val="3C57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>
            <a:extLst>
              <a:ext uri="{FF2B5EF4-FFF2-40B4-BE49-F238E27FC236}">
                <a16:creationId xmlns:a16="http://schemas.microsoft.com/office/drawing/2014/main" id="{C1B22894-5015-E24C-9E26-3B4F7C7CF294}"/>
              </a:ext>
            </a:extLst>
          </p:cNvPr>
          <p:cNvCxnSpPr>
            <a:cxnSpLocks/>
          </p:cNvCxnSpPr>
          <p:nvPr userDrawn="1"/>
        </p:nvCxnSpPr>
        <p:spPr>
          <a:xfrm>
            <a:off x="612983" y="917031"/>
            <a:ext cx="10588417" cy="0"/>
          </a:xfrm>
          <a:prstGeom prst="straightConnector1">
            <a:avLst/>
          </a:prstGeom>
          <a:ln w="38100" cap="rnd">
            <a:solidFill>
              <a:srgbClr val="3C57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8341D94-D8C5-F343-B970-00545AC93C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400" y="331891"/>
            <a:ext cx="1778000" cy="483394"/>
          </a:xfrm>
          <a:prstGeom prst="rect">
            <a:avLst/>
          </a:prstGeom>
        </p:spPr>
      </p:pic>
      <p:sp>
        <p:nvSpPr>
          <p:cNvPr id="10" name="Объект 2">
            <a:extLst>
              <a:ext uri="{FF2B5EF4-FFF2-40B4-BE49-F238E27FC236}">
                <a16:creationId xmlns:a16="http://schemas.microsoft.com/office/drawing/2014/main" id="{5604B867-9418-3E1A-1B06-7FECBD31C1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5800" y="1500056"/>
            <a:ext cx="10515600" cy="4351338"/>
          </a:xfrm>
        </p:spPr>
        <p:txBody>
          <a:bodyPr>
            <a:normAutofit/>
          </a:bodyPr>
          <a:lstStyle>
            <a:lvl1pPr>
              <a:defRPr kumimoji="0" lang="ru-RU" sz="2400" b="0" i="0" u="none" strike="noStrike" cap="all" spc="0" normalizeH="0" baseline="0" dirty="0">
                <a:ln>
                  <a:noFill/>
                </a:ln>
                <a:solidFill>
                  <a:srgbClr val="3C5765"/>
                </a:solidFill>
                <a:effectLst/>
                <a:uFillTx/>
                <a:latin typeface="DIN Pro Condensed" panose="020B0506020101010102" pitchFamily="34" charset="0"/>
                <a:ea typeface="Tahoma" panose="020B0604030504040204" pitchFamily="34" charset="0"/>
                <a:cs typeface="DIN Pro Condensed" panose="020B0506020101010102" pitchFamily="34" charset="0"/>
                <a:sym typeface="Helvetica"/>
              </a:defRPr>
            </a:lvl1pPr>
            <a:lvl2pPr>
              <a:defRPr kumimoji="0" lang="ru-RU" sz="2400" b="0" i="0" u="none" strike="noStrike" cap="none" spc="0" normalizeH="0" baseline="0" dirty="0">
                <a:ln>
                  <a:noFill/>
                </a:ln>
                <a:solidFill>
                  <a:srgbClr val="01ABA8"/>
                </a:solidFill>
                <a:effectLst/>
                <a:uFillTx/>
                <a:latin typeface="DIN Pro Condensed" panose="020B0506020101010102" pitchFamily="34" charset="0"/>
                <a:ea typeface="Tahoma" panose="020B0604030504040204" pitchFamily="34" charset="0"/>
                <a:cs typeface="DIN Pro Condensed" panose="020B0506020101010102" pitchFamily="34" charset="0"/>
                <a:sym typeface="Helvetica"/>
              </a:defRPr>
            </a:lvl2pPr>
            <a:lvl3pPr>
              <a:defRPr kumimoji="0" lang="ru-RU" sz="2400" b="0" i="0" u="none" strike="noStrike" cap="none" spc="0" normalizeH="0" baseline="0" dirty="0">
                <a:ln>
                  <a:noFill/>
                </a:ln>
                <a:solidFill>
                  <a:srgbClr val="446778"/>
                </a:solidFill>
                <a:effectLst/>
                <a:uFillTx/>
                <a:latin typeface="DIN Pro Condensed" panose="020B0506020101010102" pitchFamily="34" charset="0"/>
                <a:ea typeface="Tahoma" panose="020B0604030504040204" pitchFamily="34" charset="0"/>
                <a:cs typeface="DIN Pro Condensed" panose="020B0506020101010102" pitchFamily="34" charset="0"/>
                <a:sym typeface="Helvetica"/>
              </a:defRPr>
            </a:lvl3pPr>
            <a:lvl4pPr>
              <a:defRPr kumimoji="0" lang="ru-RU" sz="2400" b="0" i="0" u="none" strike="noStrike" cap="none" spc="0" normalizeH="0" baseline="0" dirty="0">
                <a:ln>
                  <a:noFill/>
                </a:ln>
                <a:solidFill>
                  <a:srgbClr val="3C5765"/>
                </a:solidFill>
                <a:effectLst/>
                <a:uFillTx/>
                <a:latin typeface="DIN Pro Condensed" panose="020B0506020101010102" pitchFamily="34" charset="0"/>
                <a:ea typeface="Tahoma" panose="020B0604030504040204" pitchFamily="34" charset="0"/>
                <a:cs typeface="DIN Pro Condensed" panose="020B0506020101010102" pitchFamily="34" charset="0"/>
                <a:sym typeface="Helvetica"/>
              </a:defRPr>
            </a:lvl4pPr>
            <a:lvl5pPr>
              <a:defRPr kumimoji="0" lang="ru-RU" sz="2400" b="0" i="0" u="none" strike="noStrike" cap="none" spc="0" normalizeH="0" baseline="0" dirty="0">
                <a:ln>
                  <a:noFill/>
                </a:ln>
                <a:solidFill>
                  <a:srgbClr val="3C5765"/>
                </a:solidFill>
                <a:effectLst/>
                <a:uFillTx/>
                <a:latin typeface="DIN Pro Condensed" panose="020B0506020101010102" pitchFamily="34" charset="0"/>
                <a:ea typeface="Tahoma" panose="020B0604030504040204" pitchFamily="34" charset="0"/>
                <a:cs typeface="DIN Pro Condensed" panose="020B0506020101010102" pitchFamily="34" charset="0"/>
                <a:sym typeface="Helvetica"/>
              </a:defRPr>
            </a:lvl5pPr>
          </a:lstStyle>
          <a:p>
            <a:pPr lvl="0"/>
            <a:r>
              <a:rPr lang="ru-RU" dirty="0"/>
              <a:t>П</a:t>
            </a:r>
            <a:r>
              <a:rPr lang="ru-RU" cap="none" baseline="0" dirty="0"/>
              <a:t>ервый уровень</a:t>
            </a:r>
            <a:endParaRPr lang="ru-RU" dirty="0"/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483048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id="{03794309-E6D6-1F46-BEE1-1939F02C9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2387D-A64E-134D-937B-B4E5C1C69127}" type="datetimeFigureOut">
              <a:rPr lang="ru-RU" smtClean="0"/>
              <a:t>26.09.2023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318A3A-9477-8149-A047-2C52C698B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4395FF-A154-5C42-A2D5-E42372287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76486-4F1C-E545-83D2-83C3355EEDB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FC7338BA-BC0B-9845-85C3-FB2D934A57F2}"/>
              </a:ext>
            </a:extLst>
          </p:cNvPr>
          <p:cNvSpPr txBox="1">
            <a:spLocks/>
          </p:cNvSpPr>
          <p:nvPr userDrawn="1"/>
        </p:nvSpPr>
        <p:spPr>
          <a:xfrm>
            <a:off x="543134" y="-12763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68374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 sz="3000" b="0" i="0" u="none" strike="noStrike" kern="1200" cap="all" spc="0" normalizeH="0" baseline="0" dirty="0">
                <a:ln>
                  <a:noFill/>
                </a:ln>
                <a:solidFill>
                  <a:srgbClr val="3C5765"/>
                </a:solidFill>
                <a:effectLst/>
                <a:uFillTx/>
                <a:latin typeface="DINCondensedC" pitchFamily="2" charset="0"/>
                <a:ea typeface="+mn-ea"/>
                <a:cs typeface="DIN Pro Cond Bold" panose="020B0806020101010102" pitchFamily="34" charset="-52"/>
                <a:sym typeface="Helvetica"/>
              </a:defRPr>
            </a:lvl1pPr>
          </a:lstStyle>
          <a:p>
            <a:endParaRPr lang="ru-RU" dirty="0"/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77FBB8CD-AF22-FD48-A6E0-0BA7F8CD0F48}"/>
              </a:ext>
            </a:extLst>
          </p:cNvPr>
          <p:cNvCxnSpPr>
            <a:cxnSpLocks/>
          </p:cNvCxnSpPr>
          <p:nvPr userDrawn="1"/>
        </p:nvCxnSpPr>
        <p:spPr>
          <a:xfrm>
            <a:off x="612983" y="1006606"/>
            <a:ext cx="11035883" cy="0"/>
          </a:xfrm>
          <a:prstGeom prst="straightConnector1">
            <a:avLst/>
          </a:prstGeom>
          <a:ln w="38100" cap="rnd">
            <a:solidFill>
              <a:srgbClr val="3C57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BD63D962-04BE-5343-97CE-445B1F16A411}"/>
              </a:ext>
            </a:extLst>
          </p:cNvPr>
          <p:cNvCxnSpPr>
            <a:cxnSpLocks/>
          </p:cNvCxnSpPr>
          <p:nvPr userDrawn="1"/>
        </p:nvCxnSpPr>
        <p:spPr>
          <a:xfrm>
            <a:off x="612983" y="917031"/>
            <a:ext cx="10588417" cy="0"/>
          </a:xfrm>
          <a:prstGeom prst="straightConnector1">
            <a:avLst/>
          </a:prstGeom>
          <a:ln w="38100" cap="rnd">
            <a:solidFill>
              <a:srgbClr val="3C57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C9CCCC39-B956-2841-AD2F-36F39F51CD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3400" y="331891"/>
            <a:ext cx="1778000" cy="483394"/>
          </a:xfrm>
          <a:prstGeom prst="rect">
            <a:avLst/>
          </a:prstGeom>
        </p:spPr>
      </p:pic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F04DED39-F713-954C-A192-E099DC3D0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134" y="-131445"/>
            <a:ext cx="10515600" cy="1325563"/>
          </a:xfrm>
        </p:spPr>
        <p:txBody>
          <a:bodyPr>
            <a:normAutofit/>
          </a:bodyPr>
          <a:lstStyle>
            <a:lvl1pPr marL="0" marR="0" indent="0" algn="l" defTabSz="68374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 sz="3000" b="0" i="0" u="none" strike="noStrike" kern="1200" cap="all" spc="0" normalizeH="0" baseline="0" dirty="0">
                <a:ln>
                  <a:noFill/>
                </a:ln>
                <a:solidFill>
                  <a:srgbClr val="3C5765"/>
                </a:solidFill>
                <a:effectLst/>
                <a:uFillTx/>
                <a:latin typeface="DINCondensedC" pitchFamily="2" charset="0"/>
                <a:ea typeface="+mn-ea"/>
                <a:cs typeface="DIN Pro Cond Bold" panose="020B0806020101010102" pitchFamily="34" charset="-52"/>
                <a:sym typeface="Helvetica"/>
              </a:defRPr>
            </a:lvl1pPr>
          </a:lstStyle>
          <a:p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203137F8-080E-0F17-1586-5D2B4D7A77DB}"/>
              </a:ext>
            </a:extLst>
          </p:cNvPr>
          <p:cNvSpPr txBox="1">
            <a:spLocks/>
          </p:cNvSpPr>
          <p:nvPr userDrawn="1"/>
        </p:nvSpPr>
        <p:spPr>
          <a:xfrm>
            <a:off x="9131300" y="63892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0" i="0" u="none" strike="noStrike" cap="none" spc="0" normalizeH="0" baseline="0">
                <a:ln>
                  <a:noFill/>
                </a:ln>
                <a:solidFill>
                  <a:srgbClr val="0BD1C8"/>
                </a:solidFill>
                <a:effectLst/>
                <a:uFillTx/>
                <a:latin typeface="DIN Pro Regular" panose="020B0504020101020102" pitchFamily="34" charset="0"/>
                <a:ea typeface="+mj-ea"/>
                <a:cs typeface="DIN Pro Regular" panose="020B0504020101020102" pitchFamily="34" charset="0"/>
                <a:sym typeface="Helvetica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fld id="{66776486-4F1C-E545-83D2-83C3355EEDB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889C6B84-A210-5A3B-6630-26EEB9E8D6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5800" y="1500056"/>
            <a:ext cx="10515600" cy="4351338"/>
          </a:xfrm>
        </p:spPr>
        <p:txBody>
          <a:bodyPr>
            <a:normAutofit/>
          </a:bodyPr>
          <a:lstStyle>
            <a:lvl1pPr>
              <a:defRPr kumimoji="0" lang="ru-RU" sz="2400" b="0" i="0" u="none" strike="noStrike" cap="all" spc="0" normalizeH="0" baseline="0" dirty="0">
                <a:ln>
                  <a:noFill/>
                </a:ln>
                <a:solidFill>
                  <a:srgbClr val="3C5765"/>
                </a:solidFill>
                <a:effectLst/>
                <a:uFillTx/>
                <a:latin typeface="DIN Pro Condensed" panose="020B0506020101010102" pitchFamily="34" charset="0"/>
                <a:ea typeface="Tahoma" panose="020B0604030504040204" pitchFamily="34" charset="0"/>
                <a:cs typeface="DIN Pro Condensed" panose="020B0506020101010102" pitchFamily="34" charset="0"/>
                <a:sym typeface="Helvetica"/>
              </a:defRPr>
            </a:lvl1pPr>
            <a:lvl2pPr>
              <a:defRPr kumimoji="0" lang="ru-RU" sz="2400" b="0" i="0" u="none" strike="noStrike" cap="none" spc="0" normalizeH="0" baseline="0" dirty="0">
                <a:ln>
                  <a:noFill/>
                </a:ln>
                <a:solidFill>
                  <a:srgbClr val="01ABA8"/>
                </a:solidFill>
                <a:effectLst/>
                <a:uFillTx/>
                <a:latin typeface="DIN Pro Condensed" panose="020B0506020101010102" pitchFamily="34" charset="0"/>
                <a:ea typeface="Tahoma" panose="020B0604030504040204" pitchFamily="34" charset="0"/>
                <a:cs typeface="DIN Pro Condensed" panose="020B0506020101010102" pitchFamily="34" charset="0"/>
                <a:sym typeface="Helvetica"/>
              </a:defRPr>
            </a:lvl2pPr>
            <a:lvl3pPr>
              <a:defRPr kumimoji="0" lang="ru-RU" sz="2400" b="0" i="0" u="none" strike="noStrike" cap="none" spc="0" normalizeH="0" baseline="0" dirty="0">
                <a:ln>
                  <a:noFill/>
                </a:ln>
                <a:solidFill>
                  <a:srgbClr val="446778"/>
                </a:solidFill>
                <a:effectLst/>
                <a:uFillTx/>
                <a:latin typeface="DIN Pro Condensed" panose="020B0506020101010102" pitchFamily="34" charset="0"/>
                <a:ea typeface="Tahoma" panose="020B0604030504040204" pitchFamily="34" charset="0"/>
                <a:cs typeface="DIN Pro Condensed" panose="020B0506020101010102" pitchFamily="34" charset="0"/>
                <a:sym typeface="Helvetica"/>
              </a:defRPr>
            </a:lvl3pPr>
            <a:lvl4pPr>
              <a:defRPr kumimoji="0" lang="ru-RU" sz="2400" b="0" i="0" u="none" strike="noStrike" cap="none" spc="0" normalizeH="0" baseline="0" dirty="0">
                <a:ln>
                  <a:noFill/>
                </a:ln>
                <a:solidFill>
                  <a:srgbClr val="3C5765"/>
                </a:solidFill>
                <a:effectLst/>
                <a:uFillTx/>
                <a:latin typeface="DIN Pro Condensed" panose="020B0506020101010102" pitchFamily="34" charset="0"/>
                <a:ea typeface="Tahoma" panose="020B0604030504040204" pitchFamily="34" charset="0"/>
                <a:cs typeface="DIN Pro Condensed" panose="020B0506020101010102" pitchFamily="34" charset="0"/>
                <a:sym typeface="Helvetica"/>
              </a:defRPr>
            </a:lvl4pPr>
            <a:lvl5pPr>
              <a:defRPr kumimoji="0" lang="ru-RU" sz="2400" b="0" i="0" u="none" strike="noStrike" cap="none" spc="0" normalizeH="0" baseline="0" dirty="0">
                <a:ln>
                  <a:noFill/>
                </a:ln>
                <a:solidFill>
                  <a:srgbClr val="3C5765"/>
                </a:solidFill>
                <a:effectLst/>
                <a:uFillTx/>
                <a:latin typeface="DIN Pro Condensed" panose="020B0506020101010102" pitchFamily="34" charset="0"/>
                <a:ea typeface="Tahoma" panose="020B0604030504040204" pitchFamily="34" charset="0"/>
                <a:cs typeface="DIN Pro Condensed" panose="020B0506020101010102" pitchFamily="34" charset="0"/>
                <a:sym typeface="Helvetica"/>
              </a:defRPr>
            </a:lvl5pPr>
          </a:lstStyle>
          <a:p>
            <a:pPr lvl="0"/>
            <a:r>
              <a:rPr lang="ru-RU" dirty="0"/>
              <a:t>П</a:t>
            </a:r>
            <a:r>
              <a:rPr lang="ru-RU" cap="none" baseline="0" dirty="0"/>
              <a:t>ервый уровень</a:t>
            </a:r>
            <a:endParaRPr lang="ru-RU" dirty="0"/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780793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0B55A68-1A1A-9883-503F-F595E84C9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A0B3-0659-784F-B594-6153501B600A}" type="datetimeFigureOut">
              <a:rPr lang="ru-RU" smtClean="0"/>
              <a:t>26.09.2023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BB7FEA7-5D2C-23D4-5D35-1AE8AD51C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F0E06CE-5F43-2407-DEB9-262F7C81B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6390-ABA7-E34E-83A8-28FE2A559EE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0387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>
            <a:extLst>
              <a:ext uri="{FF2B5EF4-FFF2-40B4-BE49-F238E27FC236}">
                <a16:creationId xmlns:a16="http://schemas.microsoft.com/office/drawing/2014/main" id="{03794309-E6D6-1F46-BEE1-1939F02C9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2387D-A64E-134D-937B-B4E5C1C69127}" type="datetimeFigureOut">
              <a:rPr lang="ru-RU" smtClean="0"/>
              <a:t>26.09.2023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318A3A-9477-8149-A047-2C52C698B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4395FF-A154-5C42-A2D5-E42372287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776486-4F1C-E545-83D2-83C3355EEDB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FC7338BA-BC0B-9845-85C3-FB2D934A57F2}"/>
              </a:ext>
            </a:extLst>
          </p:cNvPr>
          <p:cNvSpPr txBox="1">
            <a:spLocks/>
          </p:cNvSpPr>
          <p:nvPr userDrawn="1"/>
        </p:nvSpPr>
        <p:spPr>
          <a:xfrm>
            <a:off x="543134" y="-12763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68374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 sz="3000" b="0" i="0" u="none" strike="noStrike" kern="1200" cap="all" spc="0" normalizeH="0" baseline="0" dirty="0">
                <a:ln>
                  <a:noFill/>
                </a:ln>
                <a:solidFill>
                  <a:srgbClr val="3C5765"/>
                </a:solidFill>
                <a:effectLst/>
                <a:uFillTx/>
                <a:latin typeface="DINCondensedC" pitchFamily="2" charset="0"/>
                <a:ea typeface="+mn-ea"/>
                <a:cs typeface="DIN Pro Cond Bold" panose="020B0806020101010102" pitchFamily="34" charset="-52"/>
                <a:sym typeface="Helvetica"/>
              </a:defRPr>
            </a:lvl1pPr>
          </a:lstStyle>
          <a:p>
            <a:endParaRPr lang="ru-RU" dirty="0"/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:a16="http://schemas.microsoft.com/office/drawing/2014/main" id="{77FBB8CD-AF22-FD48-A6E0-0BA7F8CD0F48}"/>
              </a:ext>
            </a:extLst>
          </p:cNvPr>
          <p:cNvCxnSpPr>
            <a:cxnSpLocks/>
          </p:cNvCxnSpPr>
          <p:nvPr userDrawn="1"/>
        </p:nvCxnSpPr>
        <p:spPr>
          <a:xfrm>
            <a:off x="612983" y="1006606"/>
            <a:ext cx="11035883" cy="0"/>
          </a:xfrm>
          <a:prstGeom prst="straightConnector1">
            <a:avLst/>
          </a:prstGeom>
          <a:ln w="38100" cap="rnd">
            <a:solidFill>
              <a:srgbClr val="3C57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BD63D962-04BE-5343-97CE-445B1F16A411}"/>
              </a:ext>
            </a:extLst>
          </p:cNvPr>
          <p:cNvCxnSpPr>
            <a:cxnSpLocks/>
          </p:cNvCxnSpPr>
          <p:nvPr userDrawn="1"/>
        </p:nvCxnSpPr>
        <p:spPr>
          <a:xfrm>
            <a:off x="612983" y="917031"/>
            <a:ext cx="10588417" cy="0"/>
          </a:xfrm>
          <a:prstGeom prst="straightConnector1">
            <a:avLst/>
          </a:prstGeom>
          <a:ln w="38100" cap="rnd">
            <a:solidFill>
              <a:srgbClr val="3C576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F04DED39-F713-954C-A192-E099DC3D0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134" y="-131445"/>
            <a:ext cx="10515600" cy="1325563"/>
          </a:xfrm>
        </p:spPr>
        <p:txBody>
          <a:bodyPr>
            <a:normAutofit/>
          </a:bodyPr>
          <a:lstStyle>
            <a:lvl1pPr marL="0" marR="0" indent="0" algn="l" defTabSz="68374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 sz="2400" b="0" i="0" u="none" strike="noStrike" kern="1200" cap="all" spc="0" normalizeH="0" baseline="0" dirty="0">
                <a:ln>
                  <a:noFill/>
                </a:ln>
                <a:solidFill>
                  <a:srgbClr val="3C5765"/>
                </a:solidFill>
                <a:effectLst/>
                <a:uFillTx/>
                <a:latin typeface="Arial Narrow" panose="020B0606020202030204" pitchFamily="34" charset="0"/>
                <a:ea typeface="+mn-ea"/>
                <a:cs typeface="Arial Narrow" panose="020B0606020202030204" pitchFamily="34" charset="0"/>
                <a:sym typeface="Helvetica"/>
              </a:defRPr>
            </a:lvl1pPr>
          </a:lstStyle>
          <a:p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203137F8-080E-0F17-1586-5D2B4D7A77DB}"/>
              </a:ext>
            </a:extLst>
          </p:cNvPr>
          <p:cNvSpPr txBox="1">
            <a:spLocks/>
          </p:cNvSpPr>
          <p:nvPr userDrawn="1"/>
        </p:nvSpPr>
        <p:spPr>
          <a:xfrm>
            <a:off x="9131300" y="638929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000" b="0" i="0" u="none" strike="noStrike" cap="none" spc="0" normalizeH="0" baseline="0">
                <a:ln>
                  <a:noFill/>
                </a:ln>
                <a:solidFill>
                  <a:srgbClr val="0BD1C8"/>
                </a:solidFill>
                <a:effectLst/>
                <a:uFillTx/>
                <a:latin typeface="DIN Pro Regular" panose="020B0504020101020102" pitchFamily="34" charset="0"/>
                <a:ea typeface="+mj-ea"/>
                <a:cs typeface="DIN Pro Regular" panose="020B0504020101020102" pitchFamily="34" charset="0"/>
                <a:sym typeface="Helvetica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fld id="{66776486-4F1C-E545-83D2-83C3355EEDB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4" name="Объект 2">
            <a:extLst>
              <a:ext uri="{FF2B5EF4-FFF2-40B4-BE49-F238E27FC236}">
                <a16:creationId xmlns:a16="http://schemas.microsoft.com/office/drawing/2014/main" id="{889C6B84-A210-5A3B-6630-26EEB9E8D6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5800" y="1500056"/>
            <a:ext cx="10515600" cy="4351338"/>
          </a:xfrm>
        </p:spPr>
        <p:txBody>
          <a:bodyPr>
            <a:normAutofit/>
          </a:bodyPr>
          <a:lstStyle>
            <a:lvl1pPr>
              <a:defRPr kumimoji="0" lang="ru-RU" sz="2400" b="0" i="0" u="none" strike="noStrike" cap="all" spc="0" normalizeH="0" baseline="0" dirty="0">
                <a:ln>
                  <a:noFill/>
                </a:ln>
                <a:solidFill>
                  <a:srgbClr val="3C5765"/>
                </a:solidFill>
                <a:effectLst/>
                <a:uFillTx/>
                <a:latin typeface="DIN Pro Condensed" panose="020B0506020101010102" pitchFamily="34" charset="0"/>
                <a:ea typeface="Tahoma" panose="020B0604030504040204" pitchFamily="34" charset="0"/>
                <a:cs typeface="DIN Pro Condensed" panose="020B0506020101010102" pitchFamily="34" charset="0"/>
                <a:sym typeface="Helvetica"/>
              </a:defRPr>
            </a:lvl1pPr>
            <a:lvl2pPr>
              <a:defRPr kumimoji="0" lang="ru-RU" sz="2400" b="0" i="0" u="none" strike="noStrike" cap="none" spc="0" normalizeH="0" baseline="0" dirty="0">
                <a:ln>
                  <a:noFill/>
                </a:ln>
                <a:solidFill>
                  <a:srgbClr val="01ABA8"/>
                </a:solidFill>
                <a:effectLst/>
                <a:uFillTx/>
                <a:latin typeface="DIN Pro Condensed" panose="020B0506020101010102" pitchFamily="34" charset="0"/>
                <a:ea typeface="Tahoma" panose="020B0604030504040204" pitchFamily="34" charset="0"/>
                <a:cs typeface="DIN Pro Condensed" panose="020B0506020101010102" pitchFamily="34" charset="0"/>
                <a:sym typeface="Helvetica"/>
              </a:defRPr>
            </a:lvl2pPr>
            <a:lvl3pPr>
              <a:defRPr kumimoji="0" lang="ru-RU" sz="2400" b="0" i="0" u="none" strike="noStrike" cap="none" spc="0" normalizeH="0" baseline="0" dirty="0">
                <a:ln>
                  <a:noFill/>
                </a:ln>
                <a:solidFill>
                  <a:srgbClr val="446778"/>
                </a:solidFill>
                <a:effectLst/>
                <a:uFillTx/>
                <a:latin typeface="DIN Pro Condensed" panose="020B0506020101010102" pitchFamily="34" charset="0"/>
                <a:ea typeface="Tahoma" panose="020B0604030504040204" pitchFamily="34" charset="0"/>
                <a:cs typeface="DIN Pro Condensed" panose="020B0506020101010102" pitchFamily="34" charset="0"/>
                <a:sym typeface="Helvetica"/>
              </a:defRPr>
            </a:lvl3pPr>
            <a:lvl4pPr>
              <a:defRPr kumimoji="0" lang="ru-RU" sz="2400" b="0" i="0" u="none" strike="noStrike" cap="none" spc="0" normalizeH="0" baseline="0" dirty="0">
                <a:ln>
                  <a:noFill/>
                </a:ln>
                <a:solidFill>
                  <a:srgbClr val="3C5765"/>
                </a:solidFill>
                <a:effectLst/>
                <a:uFillTx/>
                <a:latin typeface="DIN Pro Condensed" panose="020B0506020101010102" pitchFamily="34" charset="0"/>
                <a:ea typeface="Tahoma" panose="020B0604030504040204" pitchFamily="34" charset="0"/>
                <a:cs typeface="DIN Pro Condensed" panose="020B0506020101010102" pitchFamily="34" charset="0"/>
                <a:sym typeface="Helvetica"/>
              </a:defRPr>
            </a:lvl4pPr>
            <a:lvl5pPr>
              <a:defRPr kumimoji="0" lang="ru-RU" sz="2400" b="0" i="0" u="none" strike="noStrike" cap="none" spc="0" normalizeH="0" baseline="0" dirty="0">
                <a:ln>
                  <a:noFill/>
                </a:ln>
                <a:solidFill>
                  <a:srgbClr val="3C5765"/>
                </a:solidFill>
                <a:effectLst/>
                <a:uFillTx/>
                <a:latin typeface="DIN Pro Condensed" panose="020B0506020101010102" pitchFamily="34" charset="0"/>
                <a:ea typeface="Tahoma" panose="020B0604030504040204" pitchFamily="34" charset="0"/>
                <a:cs typeface="DIN Pro Condensed" panose="020B0506020101010102" pitchFamily="34" charset="0"/>
                <a:sym typeface="Helvetica"/>
              </a:defRPr>
            </a:lvl5pPr>
          </a:lstStyle>
          <a:p>
            <a:pPr lvl="0"/>
            <a:r>
              <a:rPr lang="ru-RU" dirty="0"/>
              <a:t>П</a:t>
            </a:r>
            <a:r>
              <a:rPr lang="ru-RU" cap="none" baseline="0" dirty="0"/>
              <a:t>ервый уровень</a:t>
            </a:r>
            <a:endParaRPr lang="ru-RU" dirty="0"/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A4C65D1-4BAB-B6C1-3CBC-F543A360559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34675" y="274016"/>
            <a:ext cx="1778000" cy="481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1243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5BC3AA-E4C7-3551-1762-4BBA9AE3FB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5E0E7E3-09E4-6F60-823A-24C739D245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C63D07-88E3-6276-E169-05B538758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A0B3-0659-784F-B594-6153501B600A}" type="datetimeFigureOut">
              <a:rPr lang="ru-RU" smtClean="0"/>
              <a:t>26.09.2023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F3B41B-FA07-3666-2AD3-234C267F7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0DAC5A6-57DE-1F78-6A82-69555FE71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6390-ABA7-E34E-83A8-28FE2A559EE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2301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103770-6703-D83E-C094-C3CDCE396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E58DFA-897D-0852-B4A0-562AE84EF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D98C7D-F2D1-99A6-5305-81F11BF21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A0B3-0659-784F-B594-6153501B600A}" type="datetimeFigureOut">
              <a:rPr lang="ru-RU" smtClean="0"/>
              <a:t>26.09.2023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4EE9D02-7860-5638-D202-1188C12AF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C7FABF-60C3-010D-3F8A-059467394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6390-ABA7-E34E-83A8-28FE2A559EE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494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3F8ADF-D07B-F454-3215-18986C868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299B3DF-C4A7-006C-ACB1-5C3FE6E2F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231ABF-7183-557E-619C-447BFADAE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A0B3-0659-784F-B594-6153501B600A}" type="datetimeFigureOut">
              <a:rPr lang="ru-RU" smtClean="0"/>
              <a:t>26.09.2023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D37980-104C-22ED-9886-1602F690C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1685C4-039D-68C9-922D-EB298D228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6390-ABA7-E34E-83A8-28FE2A559EE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8831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C6E16C-6A70-1857-DEAB-A0F52569F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3F21E3D-2F48-1B49-4E81-E8BA4A1310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69FA09-86D0-B9AF-5C2C-4B7E20FB6F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DFA9A87-43BD-412D-5349-8BADDC4B6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A0B3-0659-784F-B594-6153501B600A}" type="datetimeFigureOut">
              <a:rPr lang="ru-RU" smtClean="0"/>
              <a:t>26.09.2023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AC3D516-2683-ACBF-A5CB-371D8069C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6E92904-88D9-3174-220D-49A246D7F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6390-ABA7-E34E-83A8-28FE2A559EE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0979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ACF3FB-1ED8-21A2-D582-4EFC06803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70F29F-F3F3-90D9-D979-988C95166C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317605A-3320-145F-21B9-93388FD94B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DA12236-079C-4658-995D-1DD43E0AAC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187AAAF-B4F5-90B0-A7B2-F5672D4574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2456654-D391-6F24-6041-7A0788A19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A0B3-0659-784F-B594-6153501B600A}" type="datetimeFigureOut">
              <a:rPr lang="ru-RU" smtClean="0"/>
              <a:t>26.09.2023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8F52E7E-D575-4436-E147-656C0392D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2FA0748-AE98-83CD-8B6F-9F54D6394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6390-ABA7-E34E-83A8-28FE2A559EE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255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20B69C-C1FD-5BDA-E6AF-9DF217184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CD48C3A-3416-BD82-AD70-32DCDF2C0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A0B3-0659-784F-B594-6153501B600A}" type="datetimeFigureOut">
              <a:rPr lang="ru-RU" smtClean="0"/>
              <a:t>26.09.2023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9227F2A-E23E-0EC7-6D11-726977747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79BB431-0C9F-9BE2-A80D-EB6BA6B0D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6390-ABA7-E34E-83A8-28FE2A559EE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3603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0B55A68-1A1A-9883-503F-F595E84C9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FA0B3-0659-784F-B594-6153501B600A}" type="datetimeFigureOut">
              <a:rPr lang="ru-RU" smtClean="0"/>
              <a:t>26.09.2023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BB7FEA7-5D2C-23D4-5D35-1AE8AD51C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F0E06CE-5F43-2407-DEB9-262F7C81B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16390-ABA7-E34E-83A8-28FE2A559EE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1744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0A09B2-A26A-984B-8511-AE1C2E777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415D0A1-9811-0C49-B703-09DE9313B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10254D-458B-0B46-AD5C-ED0C15EF81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2387D-A64E-134D-937B-B4E5C1C69127}" type="datetimeFigureOut">
              <a:rPr lang="ru-RU" smtClean="0"/>
              <a:t>26.09.2023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8691BA-C06B-854D-AC0F-A5CE1899C0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021A57-9C33-7E40-BC27-829DC77EEB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76486-4F1C-E545-83D2-83C3355EEDB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5260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34D5B4-DEB4-7411-4CEE-00C866E73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343A45-E854-0A4A-085A-FF2C3947EE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23A043F-293C-33F7-527B-E45807AD18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FA0B3-0659-784F-B594-6153501B600A}" type="datetimeFigureOut">
              <a:rPr lang="ru-RU" smtClean="0"/>
              <a:t>26.09.2023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25CDFF-0841-989C-89BD-E51F14A09A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28ED5B-C5AE-C794-9015-E42E72D013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16390-ABA7-E34E-83A8-28FE2A559EEE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6094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0A09B2-A26A-984B-8511-AE1C2E777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415D0A1-9811-0C49-B703-09DE9313B9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B10254D-458B-0B46-AD5C-ED0C15EF81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2387D-A64E-134D-937B-B4E5C1C69127}" type="datetimeFigureOut">
              <a:rPr lang="ru-RU" smtClean="0"/>
              <a:t>26.09.2023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78691BA-C06B-854D-AC0F-A5CE1899C0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021A57-9C33-7E40-BC27-829DC77EEB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76486-4F1C-E545-83D2-83C3355EEDB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6737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chart" Target="../charts/chart4.xml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-48000" y="0"/>
            <a:ext cx="12240000" cy="6885000"/>
          </a:xfrm>
          <a:prstGeom prst="rect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797578B8-81FC-586B-5404-89B0EDD93881}"/>
              </a:ext>
            </a:extLst>
          </p:cNvPr>
          <p:cNvSpPr txBox="1"/>
          <p:nvPr/>
        </p:nvSpPr>
        <p:spPr>
          <a:xfrm>
            <a:off x="880907" y="2257432"/>
            <a:ext cx="7949584" cy="1411473"/>
          </a:xfrm>
          <a:prstGeom prst="rect">
            <a:avLst/>
          </a:prstGeom>
          <a:ln w="12700">
            <a:miter lim="400000"/>
          </a:ln>
        </p:spPr>
        <p:txBody>
          <a:bodyPr wrap="square" lIns="45718" tIns="45718" rIns="45718" bIns="45718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>
              <a:defRPr sz="2800" cap="all">
                <a:solidFill>
                  <a:srgbClr val="3D5C68"/>
                </a:solidFill>
                <a:latin typeface="DINCondensedC" pitchFamily="2" charset="0"/>
                <a:ea typeface="Tahoma Bold"/>
                <a:cs typeface="Arial Narrow" panose="020B0604020202020204" pitchFamily="34" charset="0"/>
              </a:defRPr>
            </a:lvl1pPr>
          </a:lstStyle>
          <a:p>
            <a:pPr>
              <a:spcAft>
                <a:spcPts val="1800"/>
              </a:spcAft>
            </a:pPr>
            <a:r>
              <a:rPr lang="ru-RU" dirty="0">
                <a:solidFill>
                  <a:srgbClr val="01ABA8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DIN Pro Bold" panose="020B0804020101020102" pitchFamily="34" charset="0"/>
              </a:rPr>
              <a:t>ГЧП в туризме</a:t>
            </a:r>
          </a:p>
          <a:p>
            <a:pPr>
              <a:lnSpc>
                <a:spcPts val="2700"/>
              </a:lnSpc>
              <a:spcAft>
                <a:spcPts val="600"/>
              </a:spcAft>
            </a:pPr>
            <a:r>
              <a:rPr lang="ru-RU" sz="1800" dirty="0">
                <a:latin typeface="Arial Narrow" panose="020B0606020202030204" pitchFamily="34" charset="0"/>
                <a:ea typeface="Times New Roman" panose="02020603050405020304" pitchFamily="18" charset="0"/>
                <a:cs typeface="DIN Pro Bold" panose="020B0804020101020102" pitchFamily="34" charset="0"/>
              </a:rPr>
              <a:t>текущее состояние</a:t>
            </a:r>
            <a:br>
              <a:rPr lang="ru-RU" sz="1800" dirty="0">
                <a:latin typeface="Arial Narrow" panose="020B0606020202030204" pitchFamily="34" charset="0"/>
                <a:ea typeface="Times New Roman" panose="02020603050405020304" pitchFamily="18" charset="0"/>
                <a:cs typeface="DIN Pro Bold" panose="020B0804020101020102" pitchFamily="34" charset="0"/>
              </a:rPr>
            </a:br>
            <a:r>
              <a:rPr lang="ru-RU" sz="1800" dirty="0">
                <a:latin typeface="Arial Narrow" panose="020B0606020202030204" pitchFamily="34" charset="0"/>
                <a:ea typeface="Times New Roman" panose="02020603050405020304" pitchFamily="18" charset="0"/>
                <a:cs typeface="DIN Pro Bold" panose="020B0804020101020102" pitchFamily="34" charset="0"/>
              </a:rPr>
              <a:t>и актуальные тренды</a:t>
            </a:r>
            <a:endParaRPr lang="ru-RU" sz="2000" dirty="0">
              <a:latin typeface="Arial Narrow" panose="020B0606020202030204" pitchFamily="34" charset="0"/>
              <a:cs typeface="DIN Pro Bold" panose="020B0804020101020102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8C53662-4901-D94E-85E3-63852281360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1713" y="644970"/>
            <a:ext cx="2702466" cy="731336"/>
          </a:xfrm>
          <a:prstGeom prst="rect">
            <a:avLst/>
          </a:prstGeom>
        </p:spPr>
      </p:pic>
      <p:sp>
        <p:nvSpPr>
          <p:cNvPr id="5" name="Прямоугольник"/>
          <p:cNvSpPr/>
          <p:nvPr/>
        </p:nvSpPr>
        <p:spPr bwMode="auto">
          <a:xfrm>
            <a:off x="947738" y="5476460"/>
            <a:ext cx="2073757" cy="432000"/>
          </a:xfrm>
          <a:prstGeom prst="rect">
            <a:avLst/>
          </a:prstGeom>
          <a:solidFill>
            <a:srgbClr val="01ABA8"/>
          </a:solidFill>
          <a:ln w="12700" cap="flat">
            <a:noFill/>
            <a:miter lim="400000"/>
          </a:ln>
          <a:effectLst/>
        </p:spPr>
        <p:txBody>
          <a:bodyPr wrap="square" lIns="45718" tIns="45718" rIns="45718" bIns="45718" numCol="1" anchor="ctr">
            <a:noAutofit/>
          </a:bodyPr>
          <a:lstStyle/>
          <a:p>
            <a:pPr algn="ctr">
              <a:defRPr>
                <a:solidFill>
                  <a:srgbClr val="FFFFFF"/>
                </a:solidFill>
              </a:defRPr>
            </a:pPr>
            <a:r>
              <a:rPr lang="ru-RU" dirty="0">
                <a:latin typeface="Arial Narrow" panose="020B0606020202030204" pitchFamily="34" charset="0"/>
                <a:cs typeface="DIN Pro Bold" panose="020B0804020101020102" pitchFamily="34" charset="0"/>
              </a:rPr>
              <a:t>СЕНТЯБРЬ 2023</a:t>
            </a:r>
            <a:endParaRPr sz="1600" dirty="0">
              <a:latin typeface="Arial Narrow" panose="020B0606020202030204" pitchFamily="34" charset="0"/>
              <a:cs typeface="DIN Pro Bold" panose="020B0804020101020102" pitchFamily="34" charset="0"/>
            </a:endParaRPr>
          </a:p>
        </p:txBody>
      </p:sp>
      <p:pic>
        <p:nvPicPr>
          <p:cNvPr id="2" name="Picture 2" descr="File:Russia dotted map.png - Olekdia Wiki">
            <a:extLst>
              <a:ext uri="{FF2B5EF4-FFF2-40B4-BE49-F238E27FC236}">
                <a16:creationId xmlns:a16="http://schemas.microsoft.com/office/drawing/2014/main" id="{4770C2B6-3C1E-248E-79E9-6A8E58E0029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duotone>
              <a:prstClr val="black"/>
              <a:srgbClr val="0BD1C8">
                <a:tint val="45000"/>
                <a:satMod val="40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95000"/>
                    </a14:imgEffect>
                    <a14:imgEffect>
                      <a14:brightnessContrast bright="81000" contrast="4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1441" b="15164"/>
          <a:stretch/>
        </p:blipFill>
        <p:spPr bwMode="auto">
          <a:xfrm>
            <a:off x="4185959" y="536713"/>
            <a:ext cx="7664865" cy="5625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412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0558F7A2-C63A-C71E-DD6D-86145B233E8E}"/>
              </a:ext>
            </a:extLst>
          </p:cNvPr>
          <p:cNvSpPr/>
          <p:nvPr/>
        </p:nvSpPr>
        <p:spPr>
          <a:xfrm>
            <a:off x="637381" y="4398673"/>
            <a:ext cx="6697698" cy="1524628"/>
          </a:xfrm>
          <a:prstGeom prst="roundRect">
            <a:avLst>
              <a:gd name="adj" fmla="val 8440"/>
            </a:avLst>
          </a:prstGeom>
          <a:solidFill>
            <a:srgbClr val="6E7E90">
              <a:alpha val="2000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12" name="Заголовок 2"/>
          <p:cNvSpPr>
            <a:spLocks noGrp="1"/>
          </p:cNvSpPr>
          <p:nvPr>
            <p:ph type="title"/>
          </p:nvPr>
        </p:nvSpPr>
        <p:spPr>
          <a:xfrm>
            <a:off x="563480" y="292691"/>
            <a:ext cx="10515600" cy="527585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 Narrow" panose="020B0606020202030204" pitchFamily="34" charset="0"/>
              </a:rPr>
              <a:t>Ключевые Тренды (1/2)</a:t>
            </a:r>
          </a:p>
        </p:txBody>
      </p:sp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7550183F-DA12-8B13-B0B6-61E971AE25A8}"/>
              </a:ext>
            </a:extLst>
          </p:cNvPr>
          <p:cNvGrpSpPr/>
          <p:nvPr/>
        </p:nvGrpSpPr>
        <p:grpSpPr>
          <a:xfrm>
            <a:off x="637383" y="1972789"/>
            <a:ext cx="6697697" cy="2008183"/>
            <a:chOff x="5877387" y="2814109"/>
            <a:chExt cx="2971406" cy="1017394"/>
          </a:xfrm>
        </p:grpSpPr>
        <p:sp>
          <p:nvSpPr>
            <p:cNvPr id="30" name="Прямоугольник: скругленные углы 29">
              <a:extLst>
                <a:ext uri="{FF2B5EF4-FFF2-40B4-BE49-F238E27FC236}">
                  <a16:creationId xmlns:a16="http://schemas.microsoft.com/office/drawing/2014/main" id="{6D2C5378-CC9A-E0D7-72E2-DB75529EFD54}"/>
                </a:ext>
              </a:extLst>
            </p:cNvPr>
            <p:cNvSpPr/>
            <p:nvPr/>
          </p:nvSpPr>
          <p:spPr>
            <a:xfrm>
              <a:off x="5877387" y="2814109"/>
              <a:ext cx="2971406" cy="1017394"/>
            </a:xfrm>
            <a:prstGeom prst="roundRect">
              <a:avLst>
                <a:gd name="adj" fmla="val 7583"/>
              </a:avLst>
            </a:prstGeom>
            <a:solidFill>
              <a:srgbClr val="01CFCA">
                <a:alpha val="20000"/>
              </a:srgb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ln>
                  <a:solidFill>
                    <a:srgbClr val="3C5765"/>
                  </a:solidFill>
                </a:ln>
                <a:latin typeface="Arial Narrow" panose="020B060602020203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211E5095-59B7-5294-9914-77302F84F60E}"/>
                </a:ext>
              </a:extLst>
            </p:cNvPr>
            <p:cNvSpPr txBox="1"/>
            <p:nvPr/>
          </p:nvSpPr>
          <p:spPr>
            <a:xfrm>
              <a:off x="5928440" y="2891645"/>
              <a:ext cx="2880000" cy="82641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57188" indent="-357188">
                <a:spcBef>
                  <a:spcPts val="300"/>
                </a:spcBef>
                <a:spcAft>
                  <a:spcPts val="300"/>
                </a:spcAft>
                <a:buClr>
                  <a:srgbClr val="01ABA8"/>
                </a:buClr>
                <a:buSzPct val="110000"/>
                <a:buFont typeface="Wingdings" panose="05000000000000000000" pitchFamily="2" charset="2"/>
                <a:buChar char="ü"/>
              </a:pPr>
              <a:r>
                <a:rPr lang="ru-RU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Переключение спроса на </a:t>
              </a:r>
              <a:r>
                <a:rPr lang="ru-RU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российские</a:t>
              </a:r>
              <a:r>
                <a:rPr lang="ru-RU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 туристические направления</a:t>
              </a:r>
            </a:p>
            <a:p>
              <a:pPr marL="357188" indent="-357188">
                <a:spcBef>
                  <a:spcPts val="300"/>
                </a:spcBef>
                <a:spcAft>
                  <a:spcPts val="300"/>
                </a:spcAft>
                <a:buClr>
                  <a:srgbClr val="01ABA8"/>
                </a:buClr>
                <a:buSzPct val="110000"/>
                <a:buFont typeface="Wingdings" panose="05000000000000000000" pitchFamily="2" charset="2"/>
                <a:buChar char="ü"/>
              </a:pPr>
              <a:r>
                <a:rPr lang="ru-RU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Развитие </a:t>
              </a:r>
              <a:r>
                <a:rPr lang="ru-RU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инфраструктуры и логистики </a:t>
              </a:r>
              <a:r>
                <a:rPr lang="ru-RU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внутреннего туризма</a:t>
              </a:r>
            </a:p>
            <a:p>
              <a:pPr marL="357188" indent="-357188">
                <a:spcBef>
                  <a:spcPts val="300"/>
                </a:spcBef>
                <a:spcAft>
                  <a:spcPts val="300"/>
                </a:spcAft>
                <a:buClr>
                  <a:srgbClr val="01ABA8"/>
                </a:buClr>
                <a:buSzPct val="110000"/>
                <a:buFont typeface="Wingdings" panose="05000000000000000000" pitchFamily="2" charset="2"/>
                <a:buChar char="ü"/>
              </a:pPr>
              <a:r>
                <a:rPr lang="ru-RU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Повышение внимания к </a:t>
              </a:r>
              <a:r>
                <a:rPr lang="ru-RU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развитию туризма на принципах ГЧП</a:t>
              </a:r>
              <a:r>
                <a:rPr lang="ru-RU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: включение туризма в повестку ФОИВ и институтов развития – прежде всего, </a:t>
              </a:r>
              <a:r>
                <a:rPr lang="ru-RU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ВЭБ.РФ</a:t>
              </a: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7988925D-CFB5-9909-AB6C-F07AB6B7AAE7}"/>
              </a:ext>
            </a:extLst>
          </p:cNvPr>
          <p:cNvSpPr txBox="1"/>
          <p:nvPr/>
        </p:nvSpPr>
        <p:spPr>
          <a:xfrm>
            <a:off x="765462" y="4565974"/>
            <a:ext cx="6449809" cy="107721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357188" indent="-357188">
              <a:spcBef>
                <a:spcPts val="300"/>
              </a:spcBef>
              <a:spcAft>
                <a:spcPts val="300"/>
              </a:spcAft>
              <a:buClr>
                <a:srgbClr val="01ABA8"/>
              </a:buClr>
              <a:buSzPct val="110000"/>
              <a:buFont typeface="Wingdings" panose="05000000000000000000" pitchFamily="2" charset="2"/>
              <a:buChar char="ü"/>
            </a:pPr>
            <a:r>
              <a:rPr lang="ru-RU" b="1" dirty="0">
                <a:solidFill>
                  <a:schemeClr val="tx1"/>
                </a:solidFill>
                <a:latin typeface="Arial Narrow" panose="020B0606020202030204" pitchFamily="34" charset="0"/>
              </a:rPr>
              <a:t>Нестабильность</a:t>
            </a:r>
            <a:r>
              <a:rPr lang="ru-RU" dirty="0">
                <a:solidFill>
                  <a:schemeClr val="tx1"/>
                </a:solidFill>
                <a:latin typeface="Arial Narrow" panose="020B0606020202030204" pitchFamily="34" charset="0"/>
              </a:rPr>
              <a:t> экономики </a:t>
            </a:r>
          </a:p>
          <a:p>
            <a:pPr marL="357188" indent="-357188">
              <a:spcBef>
                <a:spcPts val="300"/>
              </a:spcBef>
              <a:spcAft>
                <a:spcPts val="300"/>
              </a:spcAft>
              <a:buClr>
                <a:srgbClr val="01ABA8"/>
              </a:buClr>
              <a:buSzPct val="110000"/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Arial Narrow" panose="020B0606020202030204" pitchFamily="34" charset="0"/>
              </a:rPr>
              <a:t>Рост </a:t>
            </a:r>
            <a:r>
              <a:rPr lang="ru-RU" b="1" dirty="0">
                <a:solidFill>
                  <a:schemeClr val="tx1"/>
                </a:solidFill>
                <a:latin typeface="Arial Narrow" panose="020B0606020202030204" pitchFamily="34" charset="0"/>
              </a:rPr>
              <a:t>стоимости услуг </a:t>
            </a:r>
            <a:r>
              <a:rPr lang="ru-RU" dirty="0">
                <a:solidFill>
                  <a:schemeClr val="tx1"/>
                </a:solidFill>
                <a:latin typeface="Arial Narrow" panose="020B0606020202030204" pitchFamily="34" charset="0"/>
              </a:rPr>
              <a:t>внутреннего туризма</a:t>
            </a:r>
          </a:p>
          <a:p>
            <a:pPr marL="357188" indent="-357188">
              <a:spcBef>
                <a:spcPts val="300"/>
              </a:spcBef>
              <a:spcAft>
                <a:spcPts val="300"/>
              </a:spcAft>
              <a:buClr>
                <a:srgbClr val="01ABA8"/>
              </a:buClr>
              <a:buSzPct val="110000"/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1"/>
                </a:solidFill>
                <a:latin typeface="Arial Narrow" panose="020B0606020202030204" pitchFamily="34" charset="0"/>
              </a:rPr>
              <a:t>Конкуренция с доступными направлениями </a:t>
            </a:r>
            <a:r>
              <a:rPr lang="ru-RU" b="1" dirty="0">
                <a:solidFill>
                  <a:schemeClr val="tx1"/>
                </a:solidFill>
                <a:latin typeface="Arial Narrow" panose="020B0606020202030204" pitchFamily="34" charset="0"/>
              </a:rPr>
              <a:t>зарубежного туризма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8857811-61DC-FFFA-3652-B0B02D7D747D}"/>
              </a:ext>
            </a:extLst>
          </p:cNvPr>
          <p:cNvSpPr txBox="1"/>
          <p:nvPr/>
        </p:nvSpPr>
        <p:spPr>
          <a:xfrm>
            <a:off x="653211" y="4005639"/>
            <a:ext cx="45705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01ABA8"/>
              </a:buClr>
              <a:buSzPct val="110000"/>
            </a:pPr>
            <a:r>
              <a:rPr lang="en-US" sz="1600" dirty="0">
                <a:solidFill>
                  <a:srgbClr val="01ABA8"/>
                </a:solidFill>
                <a:latin typeface="Arial Narrow" panose="020B0606020202030204" pitchFamily="34" charset="0"/>
              </a:rPr>
              <a:t>VS</a:t>
            </a:r>
            <a:endParaRPr lang="ru-RU" sz="1600" dirty="0">
              <a:solidFill>
                <a:srgbClr val="01ABA8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53EC07-646D-96B0-AF81-D05DDF2B6FE5}"/>
              </a:ext>
            </a:extLst>
          </p:cNvPr>
          <p:cNvSpPr txBox="1"/>
          <p:nvPr/>
        </p:nvSpPr>
        <p:spPr>
          <a:xfrm>
            <a:off x="7902341" y="1524653"/>
            <a:ext cx="406094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01ABA8"/>
              </a:buClr>
              <a:buSzPct val="110000"/>
            </a:pPr>
            <a:r>
              <a:rPr lang="ru-RU" sz="1600" i="1" dirty="0">
                <a:solidFill>
                  <a:srgbClr val="01ABA8"/>
                </a:solidFill>
                <a:latin typeface="Arial Narrow" panose="020B0606020202030204" pitchFamily="34" charset="0"/>
              </a:rPr>
              <a:t>Туристический поток, факт и прогноз </a:t>
            </a:r>
            <a:br>
              <a:rPr lang="ru-RU" sz="1600" i="1" dirty="0">
                <a:solidFill>
                  <a:srgbClr val="01ABA8"/>
                </a:solidFill>
                <a:latin typeface="Arial Narrow" panose="020B0606020202030204" pitchFamily="34" charset="0"/>
              </a:rPr>
            </a:br>
            <a:r>
              <a:rPr lang="ru-RU" sz="1600" i="1" dirty="0">
                <a:solidFill>
                  <a:srgbClr val="01ABA8"/>
                </a:solidFill>
                <a:latin typeface="Arial Narrow" panose="020B0606020202030204" pitchFamily="34" charset="0"/>
              </a:rPr>
              <a:t>2013-2025, млн чел.</a:t>
            </a: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213DD4B3-31B6-48F3-8602-90E0AFD2B2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902748"/>
              </p:ext>
            </p:extLst>
          </p:nvPr>
        </p:nvGraphicFramePr>
        <p:xfrm>
          <a:off x="7642763" y="2047873"/>
          <a:ext cx="3887898" cy="37064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B501E73-69D1-3794-EF6B-8A1060FD9B01}"/>
              </a:ext>
            </a:extLst>
          </p:cNvPr>
          <p:cNvSpPr txBox="1"/>
          <p:nvPr/>
        </p:nvSpPr>
        <p:spPr>
          <a:xfrm>
            <a:off x="7902341" y="5754338"/>
            <a:ext cx="304064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solidFill>
                  <a:schemeClr val="bg2"/>
                </a:solidFill>
                <a:latin typeface="Arial Narrow" panose="020B0606020202030204" pitchFamily="34" charset="0"/>
                <a:cs typeface="DIN Pro Regular" panose="020B0504020101020102" pitchFamily="34" charset="0"/>
              </a:rPr>
              <a:t>* Прогнозная оценка. Источник: Данные Росстата</a:t>
            </a:r>
          </a:p>
        </p:txBody>
      </p:sp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65E1CBF0-5EF1-E3F4-03A7-F28BD781FE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203795"/>
              </p:ext>
            </p:extLst>
          </p:nvPr>
        </p:nvGraphicFramePr>
        <p:xfrm>
          <a:off x="619376" y="1402540"/>
          <a:ext cx="8097241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97241">
                  <a:extLst>
                    <a:ext uri="{9D8B030D-6E8A-4147-A177-3AD203B41FA5}">
                      <a16:colId xmlns:a16="http://schemas.microsoft.com/office/drawing/2014/main" val="4179847975"/>
                    </a:ext>
                  </a:extLst>
                </a:gridCol>
              </a:tblGrid>
              <a:tr h="349315">
                <a:tc>
                  <a:txBody>
                    <a:bodyPr/>
                    <a:lstStyle/>
                    <a:p>
                      <a:pPr marL="88900" indent="0" algn="l"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DIN Pro Cond Bold" panose="020B0806020101010102" pitchFamily="34" charset="-52"/>
                        </a:rPr>
                        <a:t>Разнонаправленные тенденции требуют учета в структуре проектов</a:t>
                      </a:r>
                    </a:p>
                  </a:txBody>
                  <a:tcPr>
                    <a:lnL w="38100" cap="flat" cmpd="sng" algn="ctr">
                      <a:solidFill>
                        <a:srgbClr val="01CF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04081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835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2"/>
          <p:cNvSpPr>
            <a:spLocks noGrp="1"/>
          </p:cNvSpPr>
          <p:nvPr>
            <p:ph type="title"/>
          </p:nvPr>
        </p:nvSpPr>
        <p:spPr>
          <a:xfrm>
            <a:off x="563480" y="292691"/>
            <a:ext cx="10515600" cy="5275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Ключевые Тренды (2/2)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F34FD46B-43F9-D956-A416-8B946A5509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012648"/>
              </p:ext>
            </p:extLst>
          </p:nvPr>
        </p:nvGraphicFramePr>
        <p:xfrm>
          <a:off x="619376" y="1402540"/>
          <a:ext cx="10174519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74519">
                  <a:extLst>
                    <a:ext uri="{9D8B030D-6E8A-4147-A177-3AD203B41FA5}">
                      <a16:colId xmlns:a16="http://schemas.microsoft.com/office/drawing/2014/main" val="4179847975"/>
                    </a:ext>
                  </a:extLst>
                </a:gridCol>
              </a:tblGrid>
              <a:tr h="349315">
                <a:tc>
                  <a:txBody>
                    <a:bodyPr/>
                    <a:lstStyle/>
                    <a:p>
                      <a:pPr marL="88900" indent="0" algn="l"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DIN Pro Cond Bold" panose="020B0806020101010102" pitchFamily="34" charset="-52"/>
                        </a:rPr>
                        <a:t>Существует ряд инфраструктурных проблем развития внутреннего и въездного туризма в РФ:</a:t>
                      </a:r>
                    </a:p>
                  </a:txBody>
                  <a:tcPr>
                    <a:lnL w="38100" cap="flat" cmpd="sng" algn="ctr">
                      <a:solidFill>
                        <a:srgbClr val="01CF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04081908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797FEA0-C4A8-3375-5C04-0C2FB1C4D9F0}"/>
              </a:ext>
            </a:extLst>
          </p:cNvPr>
          <p:cNvSpPr txBox="1"/>
          <p:nvPr/>
        </p:nvSpPr>
        <p:spPr>
          <a:xfrm>
            <a:off x="3584977" y="2101615"/>
            <a:ext cx="7325140" cy="38779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68288" lvl="0" indent="-268288">
              <a:spcAft>
                <a:spcPts val="2400"/>
              </a:spcAft>
              <a:buClr>
                <a:srgbClr val="01ABA8"/>
              </a:buClr>
              <a:buSzPct val="110000"/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Отставание темпов модернизации и создания транспортной и инженерной инфраструктуры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:</a:t>
            </a:r>
            <a:r>
              <a:rPr lang="en-US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сети энерго- и водоснабжения, очистные сооружения, причалы, пристани, дноуглубление и берегоукрепление</a:t>
            </a:r>
          </a:p>
          <a:p>
            <a:pPr marL="268288" lvl="0" indent="-268288">
              <a:spcAft>
                <a:spcPts val="1200"/>
              </a:spcAft>
              <a:buClr>
                <a:srgbClr val="01ABA8"/>
              </a:buClr>
              <a:buSzPct val="110000"/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Отставание развития туристской инфраструктуры от темпов роста </a:t>
            </a:r>
            <a:br>
              <a:rPr lang="en-US" sz="16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туристского интереса к территории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: </a:t>
            </a:r>
          </a:p>
          <a:p>
            <a:pPr marL="715963" lvl="1" indent="-285750">
              <a:spcAft>
                <a:spcPts val="1200"/>
              </a:spcAft>
              <a:buClr>
                <a:srgbClr val="01ABA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дефицит средств размещения туристского класса и объектов досуга, </a:t>
            </a:r>
            <a:br>
              <a:rPr lang="en-US" sz="16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прежде всего круглогодичных </a:t>
            </a:r>
          </a:p>
          <a:p>
            <a:pPr marL="715963" lvl="1" indent="-285750">
              <a:spcAft>
                <a:spcPts val="1200"/>
              </a:spcAft>
              <a:buClr>
                <a:srgbClr val="01ABA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неудовлетворительное состояние многих туристских объектов показа</a:t>
            </a:r>
          </a:p>
          <a:p>
            <a:pPr marL="715963" lvl="1" indent="-285750">
              <a:spcAft>
                <a:spcPts val="2400"/>
              </a:spcAft>
              <a:buClr>
                <a:srgbClr val="01ABA8"/>
              </a:buClr>
              <a:buSzPct val="110000"/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несоответствие придорожной инфраструктуры на многих автомагистралях современным потребностям туристов</a:t>
            </a:r>
          </a:p>
          <a:p>
            <a:pPr marL="268288" lvl="0" indent="-268288">
              <a:spcAft>
                <a:spcPts val="1200"/>
              </a:spcAft>
              <a:buClr>
                <a:srgbClr val="01ABA8"/>
              </a:buClr>
              <a:buSzPct val="110000"/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Дефицит квалифицированных кадров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: сокращение персонала на 30% после 2020 г.</a:t>
            </a:r>
          </a:p>
        </p:txBody>
      </p:sp>
      <p:pic>
        <p:nvPicPr>
          <p:cNvPr id="11" name="Picture 2" descr="Outline motel icon isolated black simple line Vector Image">
            <a:extLst>
              <a:ext uri="{FF2B5EF4-FFF2-40B4-BE49-F238E27FC236}">
                <a16:creationId xmlns:a16="http://schemas.microsoft.com/office/drawing/2014/main" id="{C3C332BB-0339-D40D-F3DA-E0DF1222B9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83" t="9015" r="20152" b="35452"/>
          <a:stretch/>
        </p:blipFill>
        <p:spPr bwMode="auto">
          <a:xfrm>
            <a:off x="1236930" y="2170316"/>
            <a:ext cx="979493" cy="901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ighway - Free security icons">
            <a:extLst>
              <a:ext uri="{FF2B5EF4-FFF2-40B4-BE49-F238E27FC236}">
                <a16:creationId xmlns:a16="http://schemas.microsoft.com/office/drawing/2014/main" id="{BA9288DD-5D15-C8A0-05FB-9B80969D79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571" y="2292171"/>
            <a:ext cx="676377" cy="676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Woman - Free people icons">
            <a:extLst>
              <a:ext uri="{FF2B5EF4-FFF2-40B4-BE49-F238E27FC236}">
                <a16:creationId xmlns:a16="http://schemas.microsoft.com/office/drawing/2014/main" id="{F9E88DF6-7CA3-779F-3633-ED2675605D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063"/>
          <a:stretch/>
        </p:blipFill>
        <p:spPr bwMode="auto">
          <a:xfrm>
            <a:off x="2231794" y="3072114"/>
            <a:ext cx="877889" cy="771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0" descr="Free 5 Stars SVG, PNG Icon, Symbol. Download Image.">
            <a:extLst>
              <a:ext uri="{FF2B5EF4-FFF2-40B4-BE49-F238E27FC236}">
                <a16:creationId xmlns:a16="http://schemas.microsoft.com/office/drawing/2014/main" id="{BD2FCA2D-1FCC-CD4A-53E7-36DDE963372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43"/>
          <a:stretch/>
        </p:blipFill>
        <p:spPr bwMode="auto">
          <a:xfrm>
            <a:off x="1340302" y="3109291"/>
            <a:ext cx="867824" cy="771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323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 bwMode="auto">
          <a:xfrm>
            <a:off x="4073381" y="636189"/>
            <a:ext cx="92394" cy="11079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6600" b="1" i="0" u="none" strike="noStrike" cap="none" spc="0">
              <a:ln>
                <a:noFill/>
              </a:ln>
              <a:solidFill>
                <a:srgbClr val="22B3AA"/>
              </a:solidFill>
              <a:latin typeface="DIN Pro Regular"/>
              <a:ea typeface="Tahoma"/>
              <a:cs typeface="DIN Pro Regular"/>
            </a:endParaRPr>
          </a:p>
        </p:txBody>
      </p:sp>
      <p:grpSp>
        <p:nvGrpSpPr>
          <p:cNvPr id="74" name="Группа 73">
            <a:extLst>
              <a:ext uri="{FF2B5EF4-FFF2-40B4-BE49-F238E27FC236}">
                <a16:creationId xmlns:a16="http://schemas.microsoft.com/office/drawing/2014/main" id="{F94C03CA-1E8F-56E4-3AFB-733EAC0BAA8C}"/>
              </a:ext>
            </a:extLst>
          </p:cNvPr>
          <p:cNvGrpSpPr/>
          <p:nvPr/>
        </p:nvGrpSpPr>
        <p:grpSpPr>
          <a:xfrm>
            <a:off x="564654" y="1491727"/>
            <a:ext cx="5139130" cy="1060668"/>
            <a:chOff x="352262" y="977391"/>
            <a:chExt cx="4331621" cy="1060668"/>
          </a:xfrm>
        </p:grpSpPr>
        <p:graphicFrame>
          <p:nvGraphicFramePr>
            <p:cNvPr id="36" name="Диаграмма 35">
              <a:extLst>
                <a:ext uri="{FF2B5EF4-FFF2-40B4-BE49-F238E27FC236}">
                  <a16:creationId xmlns:a16="http://schemas.microsoft.com/office/drawing/2014/main" id="{60B97EDF-D73B-2253-6862-2A52EA34DCEF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273093110"/>
                </p:ext>
              </p:extLst>
            </p:nvPr>
          </p:nvGraphicFramePr>
          <p:xfrm>
            <a:off x="352262" y="977391"/>
            <a:ext cx="1280595" cy="1060668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81BDD9F1-550A-BD39-7182-C307DA4365AF}"/>
                </a:ext>
              </a:extLst>
            </p:cNvPr>
            <p:cNvSpPr txBox="1"/>
            <p:nvPr/>
          </p:nvSpPr>
          <p:spPr bwMode="auto">
            <a:xfrm>
              <a:off x="654421" y="1344790"/>
              <a:ext cx="669837" cy="30777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t">
              <a:spAutoFit/>
            </a:bodyPr>
            <a:lstStyle/>
            <a:p>
              <a:pPr marL="0" marR="0" lvl="0" indent="0" algn="ctr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ru-RU" sz="1400" dirty="0">
                  <a:ln w="0"/>
                  <a:solidFill>
                    <a:srgbClr val="01ABA8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Narrow" panose="020B0606020202030204" pitchFamily="34" charset="0"/>
                  <a:ea typeface="Tahoma"/>
                  <a:cs typeface="DIN Pro Bold" panose="020B0804020101020102" pitchFamily="34" charset="0"/>
                </a:rPr>
                <a:t>9%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B1A89CA-36BD-4BA8-4E34-52EFB101B339}"/>
                </a:ext>
              </a:extLst>
            </p:cNvPr>
            <p:cNvSpPr txBox="1"/>
            <p:nvPr/>
          </p:nvSpPr>
          <p:spPr bwMode="auto">
            <a:xfrm>
              <a:off x="1565065" y="1117971"/>
              <a:ext cx="3118818" cy="64632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t">
              <a:spAutoFit/>
            </a:bodyPr>
            <a:lstStyle/>
            <a:p>
              <a:pPr marL="0" marR="0" lvl="0" indent="0" algn="l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ru-RU" sz="2000" b="1" cap="none" spc="0" dirty="0">
                  <a:ln w="0"/>
                  <a:solidFill>
                    <a:srgbClr val="01ABA8"/>
                  </a:solidFill>
                  <a:latin typeface="Arial Narrow" panose="020B0606020202030204" pitchFamily="34" charset="0"/>
                  <a:ea typeface="Tahoma"/>
                  <a:cs typeface="DIN Pro Bold" panose="020B0804020101020102" pitchFamily="34" charset="0"/>
                </a:rPr>
                <a:t>44</a:t>
              </a:r>
              <a:r>
                <a:rPr lang="ru-RU" sz="1600" b="0" i="0" u="none" strike="noStrike" cap="none" spc="0" dirty="0">
                  <a:ln>
                    <a:noFill/>
                  </a:ln>
                  <a:solidFill>
                    <a:srgbClr val="2F454E"/>
                  </a:solidFill>
                  <a:latin typeface="Arial Narrow" panose="020B0606020202030204" pitchFamily="34" charset="0"/>
                  <a:ea typeface="Tahoma"/>
                  <a:cs typeface="DIN Pro Regular"/>
                </a:rPr>
                <a:t> </a:t>
              </a:r>
              <a:r>
                <a:rPr lang="ru-RU" sz="2000" b="0" i="0" u="none" strike="noStrike" cap="none" spc="0" dirty="0">
                  <a:ln>
                    <a:noFill/>
                  </a:ln>
                  <a:solidFill>
                    <a:srgbClr val="2F454E"/>
                  </a:solidFill>
                  <a:latin typeface="Arial Narrow" panose="020B0606020202030204" pitchFamily="34" charset="0"/>
                  <a:ea typeface="Tahoma"/>
                  <a:cs typeface="DIN Pro Regular"/>
                </a:rPr>
                <a:t>из </a:t>
              </a:r>
              <a:r>
                <a:rPr lang="ru-RU" sz="2000" b="1" dirty="0">
                  <a:ln w="0"/>
                  <a:solidFill>
                    <a:srgbClr val="01ABA8"/>
                  </a:solidFill>
                  <a:latin typeface="Arial Narrow" panose="020B0606020202030204" pitchFamily="34" charset="0"/>
                  <a:ea typeface="Tahoma"/>
                  <a:cs typeface="DIN Pro Bold" panose="020B0804020101020102" pitchFamily="34" charset="0"/>
                </a:rPr>
                <a:t>500</a:t>
              </a:r>
              <a:r>
                <a:rPr lang="ru-RU" sz="1600" b="0" i="0" u="none" strike="noStrike" cap="none" spc="0" dirty="0">
                  <a:ln>
                    <a:noFill/>
                  </a:ln>
                  <a:solidFill>
                    <a:srgbClr val="2F454E"/>
                  </a:solidFill>
                  <a:latin typeface="Arial Narrow" panose="020B0606020202030204" pitchFamily="34" charset="0"/>
                  <a:ea typeface="Tahoma"/>
                  <a:cs typeface="DIN Pro Regular"/>
                </a:rPr>
                <a:t> социальных ГЧП-проектов в РФ реализуется в </a:t>
              </a:r>
              <a:r>
                <a:rPr lang="ru-RU" sz="1600" b="1" dirty="0">
                  <a:solidFill>
                    <a:schemeClr val="accent3"/>
                  </a:solidFill>
                  <a:latin typeface="Arial Narrow" panose="020B0606020202030204" pitchFamily="34" charset="0"/>
                  <a:ea typeface="Tahoma"/>
                  <a:cs typeface="DIN Pro Bold" panose="020B0804020101020102" pitchFamily="34" charset="0"/>
                </a:rPr>
                <a:t>туризме</a:t>
              </a:r>
              <a:r>
                <a:rPr lang="ru-RU" sz="1600" dirty="0">
                  <a:solidFill>
                    <a:srgbClr val="2F454E"/>
                  </a:solidFill>
                  <a:latin typeface="Arial Narrow" panose="020B0606020202030204" pitchFamily="34" charset="0"/>
                  <a:ea typeface="Tahoma"/>
                  <a:cs typeface="DIN Pro Regular"/>
                </a:rPr>
                <a:t>, из них:</a:t>
              </a:r>
              <a:endParaRPr sz="1600" dirty="0">
                <a:solidFill>
                  <a:srgbClr val="2F454E"/>
                </a:solidFill>
                <a:latin typeface="Arial Narrow" panose="020B0606020202030204" pitchFamily="34" charset="0"/>
                <a:ea typeface="Tahoma"/>
                <a:cs typeface="DIN Pro Regular"/>
              </a:endParaRP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D1DC7656-9EBC-766F-9FD2-B3050499C51C}"/>
              </a:ext>
            </a:extLst>
          </p:cNvPr>
          <p:cNvSpPr txBox="1"/>
          <p:nvPr/>
        </p:nvSpPr>
        <p:spPr bwMode="auto">
          <a:xfrm>
            <a:off x="707567" y="3671366"/>
            <a:ext cx="3624288" cy="89254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lvl="0">
              <a:defRPr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ea typeface="Tahoma"/>
                <a:cs typeface="DIN Pro Bold" panose="020B0804020101020102" pitchFamily="34" charset="0"/>
              </a:rPr>
              <a:t>В них законтрактовано:</a:t>
            </a:r>
          </a:p>
          <a:p>
            <a:pPr lvl="0">
              <a:defRPr/>
            </a:pPr>
            <a:r>
              <a:rPr lang="ru-RU" sz="1600" b="1" i="0" u="none" strike="noStrike" cap="none" spc="0" dirty="0">
                <a:ln w="0"/>
                <a:solidFill>
                  <a:srgbClr val="01ABA8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Tahoma"/>
                <a:cs typeface="DIN Pro Bold" panose="020B0804020101020102" pitchFamily="34" charset="0"/>
              </a:rPr>
              <a:t>39</a:t>
            </a:r>
            <a:r>
              <a:rPr lang="ru-RU" sz="1600" b="1" i="0" u="none" strike="noStrike" cap="none" spc="0" dirty="0">
                <a:ln>
                  <a:noFill/>
                </a:ln>
                <a:solidFill>
                  <a:srgbClr val="2F454E"/>
                </a:solidFill>
                <a:latin typeface="Arial Narrow" panose="020B0606020202030204" pitchFamily="34" charset="0"/>
                <a:ea typeface="Tahoma"/>
                <a:cs typeface="DIN Pro Regular"/>
              </a:rPr>
              <a:t> </a:t>
            </a:r>
            <a:r>
              <a:rPr lang="ru-RU" sz="1600" b="1" i="0" u="none" strike="noStrike" cap="none" spc="0" dirty="0">
                <a:ln>
                  <a:noFill/>
                </a:ln>
                <a:solidFill>
                  <a:srgbClr val="01ABA8"/>
                </a:solidFill>
                <a:latin typeface="Arial Narrow" panose="020B0606020202030204" pitchFamily="34" charset="0"/>
                <a:ea typeface="Tahoma"/>
                <a:cs typeface="DIN Pro Regular"/>
              </a:rPr>
              <a:t>млрд руб. </a:t>
            </a:r>
            <a:r>
              <a:rPr lang="ru-RU" sz="1600" i="0" u="none" strike="noStrike" cap="none" spc="0" dirty="0">
                <a:ln>
                  <a:noFill/>
                </a:ln>
                <a:solidFill>
                  <a:schemeClr val="tx1"/>
                </a:solidFill>
                <a:latin typeface="Arial Narrow" panose="020B0606020202030204" pitchFamily="34" charset="0"/>
                <a:ea typeface="Tahoma"/>
                <a:cs typeface="DIN Pro Regular"/>
              </a:rPr>
              <a:t>инвестиций</a:t>
            </a:r>
            <a:r>
              <a:rPr lang="ru-RU" sz="1600" i="0" u="none" strike="noStrike" cap="none" spc="0" dirty="0">
                <a:ln>
                  <a:noFill/>
                </a:ln>
                <a:solidFill>
                  <a:srgbClr val="2F454E"/>
                </a:solidFill>
                <a:latin typeface="Arial Narrow" panose="020B0606020202030204" pitchFamily="34" charset="0"/>
                <a:ea typeface="Tahoma"/>
                <a:cs typeface="DIN Pro Regular"/>
              </a:rPr>
              <a:t>, </a:t>
            </a:r>
            <a:br>
              <a:rPr lang="ru-RU" sz="1600" i="0" u="none" strike="noStrike" cap="none" spc="0" dirty="0">
                <a:ln>
                  <a:noFill/>
                </a:ln>
                <a:solidFill>
                  <a:srgbClr val="2F454E"/>
                </a:solidFill>
                <a:latin typeface="Arial Narrow" panose="020B0606020202030204" pitchFamily="34" charset="0"/>
                <a:ea typeface="Tahoma"/>
                <a:cs typeface="DIN Pro Regular"/>
              </a:rPr>
            </a:br>
            <a:r>
              <a:rPr lang="ru-RU" sz="1600" i="0" u="none" strike="noStrike" cap="none" spc="0" dirty="0">
                <a:ln>
                  <a:noFill/>
                </a:ln>
                <a:solidFill>
                  <a:srgbClr val="2F454E"/>
                </a:solidFill>
                <a:latin typeface="Arial Narrow" panose="020B0606020202030204" pitchFamily="34" charset="0"/>
                <a:ea typeface="Tahoma"/>
                <a:cs typeface="DIN Pro Regular"/>
              </a:rPr>
              <a:t>из них </a:t>
            </a:r>
            <a:r>
              <a:rPr lang="ru-RU" sz="2000" b="1" i="0" u="none" strike="noStrike" cap="none" spc="0" dirty="0">
                <a:ln w="0"/>
                <a:solidFill>
                  <a:srgbClr val="92D05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Tahoma"/>
                <a:cs typeface="DIN Pro Bold" panose="020B0804020101020102" pitchFamily="34" charset="0"/>
              </a:rPr>
              <a:t>35</a:t>
            </a:r>
            <a:r>
              <a:rPr lang="ru-RU" sz="2000" b="1" i="0" u="none" strike="noStrike" cap="none" spc="0" dirty="0">
                <a:ln>
                  <a:noFill/>
                </a:ln>
                <a:solidFill>
                  <a:srgbClr val="92D050"/>
                </a:solidFill>
                <a:latin typeface="Arial Narrow" panose="020B0606020202030204" pitchFamily="34" charset="0"/>
                <a:ea typeface="Tahoma"/>
                <a:cs typeface="DIN Pro Regular"/>
              </a:rPr>
              <a:t> млрд руб. </a:t>
            </a:r>
            <a:r>
              <a:rPr lang="ru-RU" sz="2000" i="0" u="none" strike="noStrike" cap="none" spc="0" dirty="0">
                <a:ln>
                  <a:noFill/>
                </a:ln>
                <a:solidFill>
                  <a:srgbClr val="92D050"/>
                </a:solidFill>
                <a:latin typeface="Arial Narrow" panose="020B0606020202030204" pitchFamily="34" charset="0"/>
                <a:ea typeface="Tahoma"/>
                <a:cs typeface="DIN Pro Regular"/>
              </a:rPr>
              <a:t>–</a:t>
            </a:r>
            <a:r>
              <a:rPr lang="en-US" sz="2000" i="0" u="none" strike="noStrike" cap="none" spc="0" dirty="0">
                <a:ln>
                  <a:noFill/>
                </a:ln>
                <a:solidFill>
                  <a:srgbClr val="92D050"/>
                </a:solidFill>
                <a:latin typeface="Arial Narrow" panose="020B0606020202030204" pitchFamily="34" charset="0"/>
                <a:ea typeface="Tahoma"/>
                <a:cs typeface="DIN Pro Regular"/>
              </a:rPr>
              <a:t> </a:t>
            </a:r>
            <a:r>
              <a:rPr lang="ru-RU" sz="2000" i="0" u="none" strike="noStrike" cap="none" spc="0" dirty="0">
                <a:ln>
                  <a:noFill/>
                </a:ln>
                <a:solidFill>
                  <a:srgbClr val="92D050"/>
                </a:solidFill>
                <a:latin typeface="Arial Narrow" panose="020B0606020202030204" pitchFamily="34" charset="0"/>
                <a:ea typeface="Tahoma"/>
                <a:cs typeface="DIN Pro Regular"/>
              </a:rPr>
              <a:t>частные</a:t>
            </a:r>
            <a:endParaRPr sz="2000" dirty="0">
              <a:solidFill>
                <a:srgbClr val="92D050"/>
              </a:solidFill>
              <a:latin typeface="Arial Narrow" panose="020B0606020202030204" pitchFamily="34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6449C5BB-F7D7-01B3-0CBB-99083862D1DC}"/>
              </a:ext>
            </a:extLst>
          </p:cNvPr>
          <p:cNvSpPr txBox="1"/>
          <p:nvPr/>
        </p:nvSpPr>
        <p:spPr>
          <a:xfrm>
            <a:off x="509274" y="6173089"/>
            <a:ext cx="110765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i="1" dirty="0">
                <a:solidFill>
                  <a:schemeClr val="bg2"/>
                </a:solidFill>
                <a:latin typeface="Arial Narrow" panose="020B0606020202030204" pitchFamily="34" charset="0"/>
                <a:cs typeface="DIN Pro Regular" panose="020B0504020101020102" pitchFamily="34" charset="0"/>
              </a:rPr>
              <a:t>Примечание: здесь и далее информация касается ГЧП-проектов в форме концессионных соглашений и соглашений о ГЧП(МЧП). Реализуемыми считаются проекты, мероприятия по которым исполняются в рамках действующих заключенных соглашений, не завершенных по истечении срока действия и не расторгнутых по иным причинам </a:t>
            </a:r>
          </a:p>
          <a:p>
            <a:r>
              <a:rPr lang="ru-RU" sz="1100" b="1" i="1" dirty="0">
                <a:solidFill>
                  <a:schemeClr val="bg2"/>
                </a:solidFill>
                <a:latin typeface="Arial Narrow" panose="020B0606020202030204" pitchFamily="34" charset="0"/>
                <a:cs typeface="DIN Pro Regular" panose="020B0504020101020102" pitchFamily="34" charset="0"/>
              </a:rPr>
              <a:t>Источник: разработано Национальным Центром ГЧП на основе данных платформы «Росинфра»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183DC9D9-9AD9-2BCB-2129-446F743D9BB6}"/>
              </a:ext>
            </a:extLst>
          </p:cNvPr>
          <p:cNvSpPr txBox="1"/>
          <p:nvPr/>
        </p:nvSpPr>
        <p:spPr bwMode="auto">
          <a:xfrm>
            <a:off x="693293" y="4899113"/>
            <a:ext cx="5347975" cy="705317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lvl="0">
              <a:lnSpc>
                <a:spcPts val="1920"/>
              </a:lnSpc>
              <a:defRPr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ea typeface="Tahoma"/>
                <a:cs typeface="DIN Pro Bold" panose="020B0804020101020102" pitchFamily="34" charset="0"/>
              </a:rPr>
              <a:t>Региональные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ea typeface="Tahoma"/>
                <a:cs typeface="DIN Pro Bold" panose="020B0804020101020102" pitchFamily="34" charset="0"/>
              </a:rPr>
              <a:t>: </a:t>
            </a:r>
            <a:r>
              <a:rPr lang="ru-RU" sz="1600" dirty="0">
                <a:ln w="0"/>
                <a:solidFill>
                  <a:srgbClr val="01ABA8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Tahoma"/>
                <a:cs typeface="DIN Pro Bold" panose="020B0804020101020102" pitchFamily="34" charset="0"/>
              </a:rPr>
              <a:t>20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ea typeface="Tahoma"/>
                <a:cs typeface="DIN Pro Bold" panose="020B0804020101020102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ea typeface="Tahoma"/>
                <a:cs typeface="DIN Pro Regular" panose="020B0504020101020102" pitchFamily="34" charset="0"/>
              </a:rPr>
              <a:t>реализуемых проектов, </a:t>
            </a:r>
            <a:r>
              <a:rPr lang="ru-RU" sz="1600" dirty="0">
                <a:ln w="0"/>
                <a:solidFill>
                  <a:srgbClr val="01ABA8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Tahoma"/>
                <a:cs typeface="DIN Pro Bold" panose="020B0804020101020102" pitchFamily="34" charset="0"/>
              </a:rPr>
              <a:t>38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ea typeface="Tahoma"/>
                <a:cs typeface="DIN Pro Bold" panose="020B0804020101020102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ea typeface="Tahoma"/>
                <a:cs typeface="DIN Pro Regular" panose="020B0504020101020102" pitchFamily="34" charset="0"/>
              </a:rPr>
              <a:t>млрд руб.</a:t>
            </a:r>
          </a:p>
          <a:p>
            <a:pPr lvl="0">
              <a:lnSpc>
                <a:spcPct val="150000"/>
              </a:lnSpc>
              <a:defRPr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ea typeface="Tahoma"/>
                <a:cs typeface="DIN Pro Bold" panose="020B0804020101020102" pitchFamily="34" charset="0"/>
              </a:rPr>
              <a:t>Муниципальные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ea typeface="Tahoma"/>
                <a:cs typeface="DIN Pro Bold" panose="020B0804020101020102" pitchFamily="34" charset="0"/>
              </a:rPr>
              <a:t>: </a:t>
            </a:r>
            <a:r>
              <a:rPr lang="ru-RU" sz="1600" dirty="0">
                <a:ln w="0"/>
                <a:solidFill>
                  <a:srgbClr val="01ABA8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Tahoma"/>
                <a:cs typeface="DIN Pro Bold" panose="020B0804020101020102" pitchFamily="34" charset="0"/>
              </a:rPr>
              <a:t>24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ea typeface="Tahoma"/>
                <a:cs typeface="DIN Pro Bold" panose="020B0804020101020102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ea typeface="Tahoma"/>
                <a:cs typeface="DIN Pro Regular" panose="020B0504020101020102" pitchFamily="34" charset="0"/>
              </a:rPr>
              <a:t>реализуемых проекта, </a:t>
            </a:r>
            <a:r>
              <a:rPr lang="ru-RU" sz="1600" dirty="0">
                <a:ln w="0"/>
                <a:solidFill>
                  <a:srgbClr val="01ABA8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Narrow" panose="020B0606020202030204" pitchFamily="34" charset="0"/>
                <a:ea typeface="Tahoma"/>
                <a:cs typeface="DIN Pro Bold" panose="020B0804020101020102" pitchFamily="34" charset="0"/>
              </a:rPr>
              <a:t>1,4</a:t>
            </a:r>
            <a:r>
              <a:rPr lang="ru-RU" sz="1600" dirty="0">
                <a:solidFill>
                  <a:srgbClr val="01ABA8"/>
                </a:solidFill>
                <a:latin typeface="Arial Narrow" panose="020B0606020202030204" pitchFamily="34" charset="0"/>
                <a:ea typeface="Tahoma"/>
                <a:cs typeface="DIN Pro Bold" panose="020B0804020101020102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ea typeface="Tahoma"/>
                <a:cs typeface="DIN Pro Regular" panose="020B0504020101020102" pitchFamily="34" charset="0"/>
              </a:rPr>
              <a:t>млрд руб.</a:t>
            </a:r>
            <a:endParaRPr sz="1600" dirty="0">
              <a:solidFill>
                <a:schemeClr val="tx1"/>
              </a:solidFill>
              <a:latin typeface="Arial Narrow" panose="020B0606020202030204" pitchFamily="34" charset="0"/>
              <a:cs typeface="DIN Pro Regular" panose="020B0504020101020102" pitchFamily="34" charset="0"/>
            </a:endParaRPr>
          </a:p>
        </p:txBody>
      </p: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D3C1A244-4C5D-137F-E119-8250D006FCAB}"/>
              </a:ext>
            </a:extLst>
          </p:cNvPr>
          <p:cNvGrpSpPr/>
          <p:nvPr/>
        </p:nvGrpSpPr>
        <p:grpSpPr>
          <a:xfrm>
            <a:off x="6340818" y="3338151"/>
            <a:ext cx="5267538" cy="2719075"/>
            <a:chOff x="528272" y="2104958"/>
            <a:chExt cx="5267538" cy="2719075"/>
          </a:xfrm>
        </p:grpSpPr>
        <p:graphicFrame>
          <p:nvGraphicFramePr>
            <p:cNvPr id="30" name="Диаграмма 29">
              <a:extLst>
                <a:ext uri="{FF2B5EF4-FFF2-40B4-BE49-F238E27FC236}">
                  <a16:creationId xmlns:a16="http://schemas.microsoft.com/office/drawing/2014/main" id="{60573E57-F00E-41EE-30DD-2555E558C93E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58241461"/>
                </p:ext>
              </p:extLst>
            </p:nvPr>
          </p:nvGraphicFramePr>
          <p:xfrm>
            <a:off x="528272" y="2248432"/>
            <a:ext cx="5254915" cy="257560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85E7FF4-8894-317A-570A-DACEDF4D0EF4}"/>
                </a:ext>
              </a:extLst>
            </p:cNvPr>
            <p:cNvSpPr txBox="1"/>
            <p:nvPr/>
          </p:nvSpPr>
          <p:spPr bwMode="auto">
            <a:xfrm>
              <a:off x="636298" y="2104958"/>
              <a:ext cx="5159512" cy="34624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none"/>
          </p:style>
          <p:txBody>
            <a:bodyPr rot="0" spcFirstLastPara="1" vertOverflow="overflow" horzOverflow="overflow" vert="horz" wrap="square" lIns="34289" tIns="34289" rIns="34289" bIns="34289" numCol="1" spcCol="38100" rtlCol="0" anchor="t">
              <a:spAutoFit/>
            </a:bodyPr>
            <a:lstStyle/>
            <a:p>
              <a:pPr marL="0" marR="0" lvl="0" indent="0" defTabSz="6858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ru-RU" i="1" u="none" strike="noStrike" cap="none" spc="0" dirty="0">
                  <a:ln>
                    <a:noFill/>
                  </a:ln>
                  <a:solidFill>
                    <a:srgbClr val="01ABA8"/>
                  </a:solidFill>
                  <a:latin typeface="Arial Narrow" panose="020B0606020202030204" pitchFamily="34" charset="0"/>
                  <a:ea typeface="Tahoma"/>
                  <a:cs typeface="DIN Pro Bold" panose="020B0804020101020102" pitchFamily="34" charset="0"/>
                </a:rPr>
                <a:t>Динамика коммерческих закрытий</a:t>
              </a:r>
              <a:endParaRPr sz="2800" i="1" dirty="0">
                <a:solidFill>
                  <a:srgbClr val="01ABA8"/>
                </a:solidFill>
                <a:latin typeface="Arial Narrow" panose="020B0606020202030204" pitchFamily="34" charset="0"/>
                <a:cs typeface="DIN Pro Bold" panose="020B0804020101020102" pitchFamily="34" charset="0"/>
              </a:endParaRPr>
            </a:p>
          </p:txBody>
        </p:sp>
      </p:grpSp>
      <p:cxnSp>
        <p:nvCxnSpPr>
          <p:cNvPr id="2" name="Прямая соединительная линия 1">
            <a:extLst>
              <a:ext uri="{FF2B5EF4-FFF2-40B4-BE49-F238E27FC236}">
                <a16:creationId xmlns:a16="http://schemas.microsoft.com/office/drawing/2014/main" id="{8620C196-4E47-41C1-2AA3-E81C7B8AAE00}"/>
              </a:ext>
            </a:extLst>
          </p:cNvPr>
          <p:cNvCxnSpPr>
            <a:cxnSpLocks/>
          </p:cNvCxnSpPr>
          <p:nvPr/>
        </p:nvCxnSpPr>
        <p:spPr>
          <a:xfrm>
            <a:off x="741100" y="5775429"/>
            <a:ext cx="4939264" cy="0"/>
          </a:xfrm>
          <a:prstGeom prst="line">
            <a:avLst/>
          </a:prstGeom>
          <a:ln w="19050">
            <a:solidFill>
              <a:srgbClr val="01ABA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4C27ACB5-51D4-4A6B-CA37-001ACD0AED00}"/>
              </a:ext>
            </a:extLst>
          </p:cNvPr>
          <p:cNvSpPr txBox="1"/>
          <p:nvPr/>
        </p:nvSpPr>
        <p:spPr bwMode="auto">
          <a:xfrm>
            <a:off x="4071261" y="2329802"/>
            <a:ext cx="294555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400" u="sng" dirty="0">
                <a:solidFill>
                  <a:srgbClr val="556973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СГЧП (рег. НПА)</a:t>
            </a:r>
            <a:endParaRPr lang="ru-RU" sz="1400" i="0" u="sng" strike="noStrike" cap="none" spc="0" dirty="0">
              <a:ln>
                <a:noFill/>
              </a:ln>
              <a:solidFill>
                <a:srgbClr val="556973"/>
              </a:solidFill>
              <a:latin typeface="Arial Narrow" panose="020B0606020202030204" pitchFamily="34" charset="0"/>
              <a:ea typeface="Arial"/>
              <a:cs typeface="DIN Pro Bold" panose="020B0804020101020102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DC8F13-3BD0-AFED-94E1-8B8B23EDE2A2}"/>
              </a:ext>
            </a:extLst>
          </p:cNvPr>
          <p:cNvSpPr txBox="1"/>
          <p:nvPr/>
        </p:nvSpPr>
        <p:spPr bwMode="auto">
          <a:xfrm>
            <a:off x="1715152" y="2588531"/>
            <a:ext cx="127131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40 соглашений</a:t>
            </a:r>
            <a:endParaRPr lang="ru-RU" sz="1400" dirty="0">
              <a:solidFill>
                <a:srgbClr val="7596A7"/>
              </a:solidFill>
              <a:latin typeface="Arial Narrow" panose="020B0606020202030204" pitchFamily="34" charset="0"/>
              <a:ea typeface="Arial"/>
              <a:cs typeface="DIN Pro Bold" panose="020B0804020101020102" pitchFamily="34" charset="0"/>
            </a:endParaRPr>
          </a:p>
          <a:p>
            <a:pPr lvl="0">
              <a:defRPr/>
            </a:pPr>
            <a:r>
              <a:rPr lang="ru-RU" sz="1400" dirty="0">
                <a:solidFill>
                  <a:srgbClr val="7596A7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37 млрд руб.</a:t>
            </a:r>
          </a:p>
          <a:p>
            <a:pPr lvl="0">
              <a:defRPr/>
            </a:pPr>
            <a:r>
              <a:rPr lang="ru-RU" sz="1400" dirty="0">
                <a:solidFill>
                  <a:srgbClr val="92D050"/>
                </a:solidFill>
                <a:latin typeface="Arial Narrow" panose="020B0606020202030204" pitchFamily="34" charset="0"/>
                <a:cs typeface="DIN Pro Bold" panose="020B0804020101020102" pitchFamily="34" charset="0"/>
              </a:rPr>
              <a:t>33 млрд руб.</a:t>
            </a:r>
            <a:endParaRPr lang="ru-RU" sz="1400" dirty="0">
              <a:solidFill>
                <a:srgbClr val="92D050"/>
              </a:solidFill>
              <a:latin typeface="Arial Narrow" panose="020B0606020202030204" pitchFamily="34" charset="0"/>
              <a:ea typeface="Arial"/>
              <a:cs typeface="DIN Pro Bold" panose="020B0804020101020102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99DD8E4-1166-29C1-7617-4EC363CE496D}"/>
              </a:ext>
            </a:extLst>
          </p:cNvPr>
          <p:cNvSpPr txBox="1"/>
          <p:nvPr/>
        </p:nvSpPr>
        <p:spPr bwMode="auto">
          <a:xfrm>
            <a:off x="2874754" y="2588531"/>
            <a:ext cx="17684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2 соглашения</a:t>
            </a:r>
          </a:p>
          <a:p>
            <a:pPr lvl="0">
              <a:defRPr/>
            </a:pPr>
            <a:r>
              <a:rPr lang="ru-RU" sz="1400" dirty="0">
                <a:solidFill>
                  <a:srgbClr val="7596A7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2 млрд руб.</a:t>
            </a:r>
          </a:p>
          <a:p>
            <a:pPr lvl="0">
              <a:defRPr/>
            </a:pPr>
            <a:r>
              <a:rPr lang="ru-RU" sz="1400" dirty="0">
                <a:solidFill>
                  <a:srgbClr val="92D050"/>
                </a:solidFill>
                <a:latin typeface="Arial Narrow" panose="020B0606020202030204" pitchFamily="34" charset="0"/>
                <a:cs typeface="DIN Pro Bold" panose="020B0804020101020102" pitchFamily="34" charset="0"/>
              </a:rPr>
              <a:t>(все частные)</a:t>
            </a:r>
            <a:endParaRPr lang="ru-RU" sz="1400" dirty="0">
              <a:solidFill>
                <a:srgbClr val="92D050"/>
              </a:solidFill>
              <a:latin typeface="Arial Narrow" panose="020B0606020202030204" pitchFamily="34" charset="0"/>
              <a:ea typeface="Arial"/>
              <a:cs typeface="DIN Pro Bold" panose="020B0804020101020102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6D999A6-EBCC-A01B-80D3-8C89384C474B}"/>
              </a:ext>
            </a:extLst>
          </p:cNvPr>
          <p:cNvSpPr txBox="1"/>
          <p:nvPr/>
        </p:nvSpPr>
        <p:spPr bwMode="auto">
          <a:xfrm>
            <a:off x="1620254" y="2334030"/>
            <a:ext cx="12713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400" i="0" u="sng" strike="noStrike" cap="none" spc="0" dirty="0">
                <a:ln>
                  <a:noFill/>
                </a:ln>
                <a:solidFill>
                  <a:srgbClr val="556973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КС (115-ФЗ)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018776-487B-FE9D-1DFC-0D91D1D03BD3}"/>
              </a:ext>
            </a:extLst>
          </p:cNvPr>
          <p:cNvSpPr txBox="1"/>
          <p:nvPr/>
        </p:nvSpPr>
        <p:spPr bwMode="auto">
          <a:xfrm>
            <a:off x="2871687" y="2319863"/>
            <a:ext cx="18391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400" i="0" u="sng" strike="noStrike" cap="none" spc="0" dirty="0">
                <a:ln>
                  <a:noFill/>
                </a:ln>
                <a:solidFill>
                  <a:srgbClr val="556973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СГЧП (224-ФЗ)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179DD6-DB03-B4AC-B708-1AFA91BF00A9}"/>
              </a:ext>
            </a:extLst>
          </p:cNvPr>
          <p:cNvSpPr txBox="1"/>
          <p:nvPr/>
        </p:nvSpPr>
        <p:spPr bwMode="auto">
          <a:xfrm>
            <a:off x="4079387" y="2597720"/>
            <a:ext cx="17684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2 соглашения</a:t>
            </a:r>
            <a:endParaRPr lang="ru-RU" sz="1400" dirty="0">
              <a:solidFill>
                <a:srgbClr val="7596A7"/>
              </a:solidFill>
              <a:latin typeface="Arial Narrow" panose="020B0606020202030204" pitchFamily="34" charset="0"/>
              <a:ea typeface="Arial"/>
              <a:cs typeface="DIN Pro Bold" panose="020B0804020101020102" pitchFamily="34" charset="0"/>
            </a:endParaRPr>
          </a:p>
          <a:p>
            <a:pPr lvl="0">
              <a:defRPr/>
            </a:pPr>
            <a:r>
              <a:rPr lang="ru-RU" sz="1400" dirty="0">
                <a:solidFill>
                  <a:srgbClr val="7596A7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0,2 млрд руб.</a:t>
            </a:r>
          </a:p>
          <a:p>
            <a:pPr lvl="0">
              <a:defRPr/>
            </a:pPr>
            <a:r>
              <a:rPr lang="ru-RU" sz="1400" dirty="0">
                <a:solidFill>
                  <a:srgbClr val="92D050"/>
                </a:solidFill>
                <a:latin typeface="Arial Narrow" panose="020B0606020202030204" pitchFamily="34" charset="0"/>
                <a:cs typeface="DIN Pro Bold" panose="020B0804020101020102" pitchFamily="34" charset="0"/>
              </a:rPr>
              <a:t>(все частные)</a:t>
            </a:r>
            <a:endParaRPr lang="ru-RU" sz="1400" dirty="0">
              <a:solidFill>
                <a:srgbClr val="92D050"/>
              </a:solidFill>
              <a:latin typeface="Arial Narrow" panose="020B0606020202030204" pitchFamily="34" charset="0"/>
              <a:ea typeface="Arial"/>
              <a:cs typeface="DIN Pro Bold" panose="020B0804020101020102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C193ADB-E6D5-1A73-9322-C36640A937CA}"/>
              </a:ext>
            </a:extLst>
          </p:cNvPr>
          <p:cNvSpPr txBox="1"/>
          <p:nvPr/>
        </p:nvSpPr>
        <p:spPr bwMode="auto">
          <a:xfrm>
            <a:off x="550592" y="2757502"/>
            <a:ext cx="1170461" cy="578882"/>
          </a:xfrm>
          <a:prstGeom prst="round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ru-RU" sz="1400" dirty="0">
                <a:solidFill>
                  <a:srgbClr val="7596A7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Общие:</a:t>
            </a:r>
          </a:p>
          <a:p>
            <a:pPr lvl="0" algn="r">
              <a:defRPr/>
            </a:pPr>
            <a:r>
              <a:rPr lang="ru-RU" sz="1400" dirty="0">
                <a:solidFill>
                  <a:srgbClr val="92D050"/>
                </a:solidFill>
                <a:latin typeface="Arial Narrow" panose="020B0606020202030204" pitchFamily="34" charset="0"/>
                <a:cs typeface="DIN Pro Bold" panose="020B0804020101020102" pitchFamily="34" charset="0"/>
              </a:rPr>
              <a:t>Частные:</a:t>
            </a:r>
            <a:endParaRPr lang="ru-RU" sz="1400" dirty="0">
              <a:solidFill>
                <a:srgbClr val="92D050"/>
              </a:solidFill>
              <a:latin typeface="Arial Narrow" panose="020B0606020202030204" pitchFamily="34" charset="0"/>
              <a:ea typeface="Arial"/>
              <a:cs typeface="DIN Pro Bold" panose="020B0804020101020102" pitchFamily="34" charset="0"/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ED6212A7-00CE-EE70-CC99-5E6837CC4247}"/>
              </a:ext>
            </a:extLst>
          </p:cNvPr>
          <p:cNvCxnSpPr>
            <a:cxnSpLocks/>
          </p:cNvCxnSpPr>
          <p:nvPr/>
        </p:nvCxnSpPr>
        <p:spPr>
          <a:xfrm flipH="1">
            <a:off x="741100" y="3483006"/>
            <a:ext cx="4939264" cy="0"/>
          </a:xfrm>
          <a:prstGeom prst="line">
            <a:avLst/>
          </a:prstGeom>
          <a:ln w="19050">
            <a:solidFill>
              <a:srgbClr val="01ABA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4E5DEAAE-4940-F0FA-9595-0BD1F44E6CFE}"/>
              </a:ext>
            </a:extLst>
          </p:cNvPr>
          <p:cNvCxnSpPr>
            <a:cxnSpLocks/>
          </p:cNvCxnSpPr>
          <p:nvPr/>
        </p:nvCxnSpPr>
        <p:spPr>
          <a:xfrm flipH="1">
            <a:off x="741100" y="4728108"/>
            <a:ext cx="4939264" cy="0"/>
          </a:xfrm>
          <a:prstGeom prst="line">
            <a:avLst/>
          </a:prstGeom>
          <a:ln w="19050">
            <a:solidFill>
              <a:srgbClr val="01ABA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BC885188-59E1-91EB-19A6-6C03A13DC93D}"/>
              </a:ext>
            </a:extLst>
          </p:cNvPr>
          <p:cNvGrpSpPr/>
          <p:nvPr/>
        </p:nvGrpSpPr>
        <p:grpSpPr>
          <a:xfrm>
            <a:off x="6488217" y="1649820"/>
            <a:ext cx="3580126" cy="1422747"/>
            <a:chOff x="7747808" y="1066442"/>
            <a:chExt cx="3124135" cy="1422747"/>
          </a:xfrm>
        </p:grpSpPr>
        <p:grpSp>
          <p:nvGrpSpPr>
            <p:cNvPr id="25" name="Группа 24">
              <a:extLst>
                <a:ext uri="{FF2B5EF4-FFF2-40B4-BE49-F238E27FC236}">
                  <a16:creationId xmlns:a16="http://schemas.microsoft.com/office/drawing/2014/main" id="{A74869F9-6164-0AA7-EE0D-6A86AB321984}"/>
                </a:ext>
              </a:extLst>
            </p:cNvPr>
            <p:cNvGrpSpPr/>
            <p:nvPr/>
          </p:nvGrpSpPr>
          <p:grpSpPr bwMode="auto">
            <a:xfrm>
              <a:off x="7756829" y="1066442"/>
              <a:ext cx="2637748" cy="616912"/>
              <a:chOff x="7390171" y="1253265"/>
              <a:chExt cx="2495195" cy="616912"/>
            </a:xfrm>
          </p:grpSpPr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362BB79-2F2A-19F7-1B17-51D8EDDEA5A7}"/>
                  </a:ext>
                </a:extLst>
              </p:cNvPr>
              <p:cNvSpPr txBox="1"/>
              <p:nvPr/>
            </p:nvSpPr>
            <p:spPr bwMode="auto">
              <a:xfrm>
                <a:off x="7394891" y="1253265"/>
                <a:ext cx="1796578" cy="400105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rgbClr val="000000"/>
              </a:lnRef>
              <a:fillRef idx="0">
                <a:srgbClr val="000000"/>
              </a:fillRef>
              <a:effectRef idx="0">
                <a:srgbClr val="000000"/>
              </a:effectRef>
              <a:fontRef idx="none"/>
            </p:style>
            <p:txBody>
              <a:bodyPr rot="0" spcFirstLastPara="1" vertOverflow="overflow" horzOverflow="overflow" vert="horz" wrap="square" lIns="45718" tIns="45718" rIns="45718" bIns="45718" numCol="1" spcCol="38100" rtlCol="0" anchor="t">
                <a:spAutoFit/>
              </a:bodyPr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ru-RU" sz="2000" b="1" dirty="0">
                    <a:ln w="0"/>
                    <a:solidFill>
                      <a:srgbClr val="01ABA8"/>
                    </a:solidFill>
                    <a:effectLst>
                      <a:outerShdw blurRad="38100" dist="25400" dir="5400000" algn="ctr" rotWithShape="0">
                        <a:srgbClr val="6E747A">
                          <a:alpha val="43000"/>
                        </a:srgbClr>
                      </a:outerShdw>
                    </a:effectLst>
                    <a:latin typeface="Arial Narrow" panose="020B0606020202030204" pitchFamily="34" charset="0"/>
                    <a:ea typeface="Tahoma"/>
                    <a:cs typeface="DIN Pro Bold" panose="020B0804020101020102" pitchFamily="34" charset="0"/>
                  </a:rPr>
                  <a:t>900 </a:t>
                </a:r>
                <a:r>
                  <a:rPr lang="ru-RU" sz="2000" b="1" dirty="0">
                    <a:solidFill>
                      <a:srgbClr val="01ABA8"/>
                    </a:solidFill>
                    <a:latin typeface="Arial Narrow" panose="020B0606020202030204" pitchFamily="34" charset="0"/>
                    <a:ea typeface="Tahoma"/>
                    <a:cs typeface="DIN Pro Regular"/>
                  </a:rPr>
                  <a:t>млн руб.</a:t>
                </a:r>
                <a:endParaRPr sz="2000" b="1" dirty="0">
                  <a:solidFill>
                    <a:srgbClr val="01ABA8"/>
                  </a:solidFill>
                  <a:latin typeface="Arial Narrow" panose="020B0606020202030204" pitchFamily="34" charset="0"/>
                  <a:ea typeface="Tahoma"/>
                  <a:cs typeface="DIN Pro Regular"/>
                </a:endParaRP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E531F56-8266-5451-FAD7-8AB16DB019C7}"/>
                  </a:ext>
                </a:extLst>
              </p:cNvPr>
              <p:cNvSpPr txBox="1"/>
              <p:nvPr/>
            </p:nvSpPr>
            <p:spPr bwMode="auto">
              <a:xfrm>
                <a:off x="7390171" y="1531627"/>
                <a:ext cx="2495195" cy="33855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</p:spPr>
            <p:style>
              <a:lnRef idx="0">
                <a:srgbClr val="000000"/>
              </a:lnRef>
              <a:fillRef idx="0">
                <a:srgbClr val="000000"/>
              </a:fillRef>
              <a:effectRef idx="0">
                <a:srgbClr val="000000"/>
              </a:effectRef>
              <a:fontRef idx="none"/>
            </p:style>
            <p:txBody>
              <a:bodyPr rot="0" spcFirstLastPara="1" vertOverflow="overflow" horzOverflow="overflow" vert="horz" wrap="square" lIns="45718" tIns="45718" rIns="45718" bIns="45718" numCol="1" spcCol="38100" rtlCol="0" anchor="t">
                <a:spAutoFit/>
              </a:bodyPr>
              <a:lstStyle/>
              <a:p>
                <a:pPr marL="0" marR="0" lvl="0" indent="0" defTabSz="91440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ru-RU" sz="1600" b="0" i="0" u="none" strike="noStrike" cap="none" spc="0" dirty="0">
                    <a:ln>
                      <a:noFill/>
                    </a:ln>
                    <a:solidFill>
                      <a:schemeClr val="tx1"/>
                    </a:solidFill>
                    <a:latin typeface="Arial Narrow" panose="020B0606020202030204" pitchFamily="34" charset="0"/>
                    <a:ea typeface="Tahoma"/>
                    <a:cs typeface="DIN Pro Regular"/>
                  </a:rPr>
                  <a:t>средний объем инвестиций в проект</a:t>
                </a:r>
                <a:endParaRPr sz="1600" dirty="0">
                  <a:solidFill>
                    <a:schemeClr val="tx1"/>
                  </a:solidFill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B1C3225-B027-DEC9-2E7B-5EF5D022854B}"/>
                </a:ext>
              </a:extLst>
            </p:cNvPr>
            <p:cNvSpPr txBox="1"/>
            <p:nvPr/>
          </p:nvSpPr>
          <p:spPr bwMode="auto">
            <a:xfrm>
              <a:off x="7747808" y="1904418"/>
              <a:ext cx="3124135" cy="58477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t">
              <a:spAutoFit/>
            </a:bodyPr>
            <a:lstStyle/>
            <a:p>
              <a:pPr>
                <a:defRPr/>
              </a:pPr>
              <a:r>
                <a:rPr lang="ru-RU" sz="1600" dirty="0">
                  <a:ln w="0"/>
                  <a:solidFill>
                    <a:srgbClr val="01ABA8"/>
                  </a:solidFill>
                  <a:effectLst>
                    <a:outerShdw blurRad="38100" dist="25400" dir="5400000" algn="ctr" rotWithShape="0">
                      <a:srgbClr val="6E747A">
                        <a:alpha val="43000"/>
                      </a:srgbClr>
                    </a:outerShdw>
                  </a:effectLst>
                  <a:latin typeface="Arial Narrow" panose="020B0606020202030204" pitchFamily="34" charset="0"/>
                  <a:ea typeface="Tahoma"/>
                  <a:cs typeface="DIN Pro Bold" panose="020B0804020101020102" pitchFamily="34" charset="0"/>
                </a:rPr>
                <a:t>30</a:t>
              </a:r>
              <a:r>
                <a:rPr lang="ru-RU" sz="1600" dirty="0">
                  <a:solidFill>
                    <a:schemeClr val="tx2"/>
                  </a:solidFill>
                  <a:latin typeface="Arial Narrow" panose="020B0606020202030204" pitchFamily="34" charset="0"/>
                  <a:ea typeface="Tahoma"/>
                  <a:cs typeface="DIN Pro Regular" panose="020B0504020101020102" pitchFamily="34" charset="0"/>
                </a:rPr>
                <a:t> </a:t>
              </a:r>
              <a:r>
                <a:rPr lang="ru-RU" sz="1600" dirty="0">
                  <a:solidFill>
                    <a:srgbClr val="01ABA8"/>
                  </a:solidFill>
                  <a:latin typeface="Arial Narrow" panose="020B0606020202030204" pitchFamily="34" charset="0"/>
                  <a:ea typeface="Tahoma"/>
                  <a:cs typeface="DIN Pro Regular" panose="020B0504020101020102" pitchFamily="34" charset="0"/>
                </a:rPr>
                <a:t>лет</a:t>
              </a:r>
              <a:r>
                <a:rPr lang="en-US" sz="1600" dirty="0">
                  <a:solidFill>
                    <a:schemeClr val="tx2"/>
                  </a:solidFill>
                  <a:latin typeface="Arial Narrow" panose="020B0606020202030204" pitchFamily="34" charset="0"/>
                  <a:ea typeface="Tahoma"/>
                  <a:cs typeface="DIN Pro Regular" panose="020B0504020101020102" pitchFamily="34" charset="0"/>
                </a:rPr>
                <a:t> </a:t>
              </a:r>
              <a:r>
                <a:rPr lang="ru-RU" sz="1600" i="0" u="none" strike="noStrike" cap="none" spc="0" dirty="0">
                  <a:ln>
                    <a:noFill/>
                  </a:ln>
                  <a:solidFill>
                    <a:schemeClr val="tx1"/>
                  </a:solidFill>
                  <a:latin typeface="Arial Narrow" panose="020B0606020202030204" pitchFamily="34" charset="0"/>
                  <a:ea typeface="Tahoma"/>
                  <a:cs typeface="DIN Pro Regular"/>
                </a:rPr>
                <a:t>– </a:t>
              </a:r>
              <a:r>
                <a:rPr lang="ru-RU" sz="1600" dirty="0">
                  <a:solidFill>
                    <a:schemeClr val="tx1"/>
                  </a:solidFill>
                  <a:latin typeface="Arial Narrow" panose="020B0606020202030204" pitchFamily="34" charset="0"/>
                  <a:ea typeface="Tahoma"/>
                  <a:cs typeface="DIN Pro Regular" panose="020B0504020101020102" pitchFamily="34" charset="0"/>
                </a:rPr>
                <a:t>средний срок реализации </a:t>
              </a:r>
              <a:br>
                <a:rPr lang="en-US" sz="1600" dirty="0">
                  <a:solidFill>
                    <a:schemeClr val="tx2"/>
                  </a:solidFill>
                  <a:latin typeface="Arial Narrow" panose="020B0606020202030204" pitchFamily="34" charset="0"/>
                  <a:ea typeface="Tahoma"/>
                  <a:cs typeface="DIN Pro Regular" panose="020B0504020101020102" pitchFamily="34" charset="0"/>
                </a:rPr>
              </a:br>
              <a:r>
                <a:rPr lang="ru-RU" sz="1600" dirty="0">
                  <a:ln w="0"/>
                  <a:solidFill>
                    <a:schemeClr val="tx1"/>
                  </a:solidFill>
                  <a:latin typeface="Arial Narrow" panose="020B0606020202030204" pitchFamily="34" charset="0"/>
                  <a:ea typeface="Tahoma"/>
                  <a:cs typeface="DIN Pro Bold" panose="020B0804020101020102" pitchFamily="34" charset="0"/>
                </a:rPr>
                <a:t>60%</a:t>
              </a:r>
              <a:r>
                <a:rPr lang="en-US" sz="1600" dirty="0">
                  <a:ln w="0"/>
                  <a:solidFill>
                    <a:schemeClr val="tx1"/>
                  </a:solidFill>
                  <a:latin typeface="Arial Narrow" panose="020B0606020202030204" pitchFamily="34" charset="0"/>
                  <a:ea typeface="Tahoma"/>
                  <a:cs typeface="DIN Pro Bold" panose="020B0804020101020102" pitchFamily="34" charset="0"/>
                </a:rPr>
                <a:t> </a:t>
              </a:r>
              <a:r>
                <a:rPr lang="ru-RU" sz="1600" i="0" u="none" strike="noStrike" cap="none" spc="0" dirty="0">
                  <a:ln>
                    <a:noFill/>
                  </a:ln>
                  <a:solidFill>
                    <a:schemeClr val="tx1"/>
                  </a:solidFill>
                  <a:latin typeface="Arial Narrow" panose="020B0606020202030204" pitchFamily="34" charset="0"/>
                  <a:ea typeface="Tahoma"/>
                  <a:cs typeface="DIN Pro Regular"/>
                </a:rPr>
                <a:t>проектов </a:t>
              </a:r>
              <a:r>
                <a:rPr lang="ru-RU" sz="1600" dirty="0">
                  <a:solidFill>
                    <a:schemeClr val="tx1"/>
                  </a:solidFill>
                  <a:latin typeface="Arial Narrow" panose="020B0606020202030204" pitchFamily="34" charset="0"/>
                  <a:ea typeface="Tahoma"/>
                  <a:cs typeface="DIN Pro Regular"/>
                </a:rPr>
                <a:t>– </a:t>
              </a:r>
              <a:r>
                <a:rPr lang="ru-RU" sz="1600" i="0" u="none" strike="noStrike" cap="none" spc="0" dirty="0">
                  <a:ln>
                    <a:noFill/>
                  </a:ln>
                  <a:solidFill>
                    <a:schemeClr val="tx1"/>
                  </a:solidFill>
                  <a:latin typeface="Arial Narrow" panose="020B0606020202030204" pitchFamily="34" charset="0"/>
                  <a:ea typeface="Tahoma"/>
                  <a:cs typeface="DIN Pro Regular"/>
                </a:rPr>
                <a:t>в рамках </a:t>
              </a:r>
              <a:r>
                <a:rPr lang="ru-RU" sz="1600" dirty="0">
                  <a:solidFill>
                    <a:schemeClr val="tx1"/>
                  </a:solidFill>
                  <a:latin typeface="Arial Narrow" panose="020B0606020202030204" pitchFamily="34" charset="0"/>
                  <a:ea typeface="Tahoma"/>
                  <a:cs typeface="DIN Pro Regular" panose="020B0504020101020102" pitchFamily="34" charset="0"/>
                </a:rPr>
                <a:t>ЧКИ</a:t>
              </a:r>
              <a:endParaRPr sz="1600" dirty="0">
                <a:solidFill>
                  <a:schemeClr val="tx1"/>
                </a:solidFill>
                <a:latin typeface="Arial Narrow" panose="020B0606020202030204" pitchFamily="34" charset="0"/>
                <a:cs typeface="DIN Pro Regular" panose="020B0504020101020102" pitchFamily="34" charset="0"/>
              </a:endParaRPr>
            </a:p>
          </p:txBody>
        </p:sp>
        <p:cxnSp>
          <p:nvCxnSpPr>
            <p:cNvPr id="27" name="Прямая соединительная линия 26">
              <a:extLst>
                <a:ext uri="{FF2B5EF4-FFF2-40B4-BE49-F238E27FC236}">
                  <a16:creationId xmlns:a16="http://schemas.microsoft.com/office/drawing/2014/main" id="{95E47217-889F-0A68-5CCA-51EEE9115F6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783106" y="1782577"/>
              <a:ext cx="3060544" cy="0"/>
            </a:xfrm>
            <a:prstGeom prst="line">
              <a:avLst/>
            </a:prstGeom>
            <a:noFill/>
            <a:ln w="19050" cap="flat">
              <a:solidFill>
                <a:srgbClr val="22B3AA"/>
              </a:solidFill>
              <a:prstDash val="sysDot"/>
              <a:round/>
            </a:ln>
            <a:effectLst/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none"/>
          </p:style>
        </p:cxnSp>
      </p:grpSp>
      <p:sp>
        <p:nvSpPr>
          <p:cNvPr id="14" name="Заголовок 2">
            <a:extLst>
              <a:ext uri="{FF2B5EF4-FFF2-40B4-BE49-F238E27FC236}">
                <a16:creationId xmlns:a16="http://schemas.microsoft.com/office/drawing/2014/main" id="{0F0AE24B-8B5E-AAAA-CF51-366C8BE5AB00}"/>
              </a:ext>
            </a:extLst>
          </p:cNvPr>
          <p:cNvSpPr txBox="1">
            <a:spLocks/>
          </p:cNvSpPr>
          <p:nvPr/>
        </p:nvSpPr>
        <p:spPr>
          <a:xfrm>
            <a:off x="563480" y="292691"/>
            <a:ext cx="10515600" cy="527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68374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 sz="2400" b="0" i="0" u="none" strike="noStrike" kern="1200" cap="all" spc="0" normalizeH="0" baseline="0" dirty="0">
                <a:ln>
                  <a:noFill/>
                </a:ln>
                <a:solidFill>
                  <a:srgbClr val="3C5765"/>
                </a:solidFill>
                <a:effectLst/>
                <a:uFillTx/>
                <a:latin typeface="Arial Narrow" panose="020B0606020202030204" pitchFamily="34" charset="0"/>
                <a:ea typeface="+mn-ea"/>
                <a:cs typeface="Arial Narrow" panose="020B0606020202030204" pitchFamily="34" charset="0"/>
                <a:sym typeface="Helvetica"/>
              </a:defRPr>
            </a:lvl1pPr>
          </a:lstStyle>
          <a:p>
            <a:r>
              <a:rPr lang="ru-RU" dirty="0"/>
              <a:t>Текущее состояние ГЧП-рынка в сфере туризма (1/2)</a:t>
            </a:r>
          </a:p>
        </p:txBody>
      </p:sp>
    </p:spTree>
    <p:extLst>
      <p:ext uri="{BB962C8B-B14F-4D97-AF65-F5344CB8AC3E}">
        <p14:creationId xmlns:p14="http://schemas.microsoft.com/office/powerpoint/2010/main" val="2231289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 bwMode="auto">
          <a:xfrm>
            <a:off x="4073381" y="636189"/>
            <a:ext cx="92394" cy="11079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6600" b="1" i="0" u="none" strike="noStrike" cap="none" spc="0">
              <a:ln>
                <a:noFill/>
              </a:ln>
              <a:solidFill>
                <a:srgbClr val="22B3AA"/>
              </a:solidFill>
              <a:latin typeface="DIN Pro Regular"/>
              <a:ea typeface="Tahoma"/>
              <a:cs typeface="DIN Pro Regular"/>
            </a:endParaRPr>
          </a:p>
        </p:txBody>
      </p:sp>
      <p:graphicFrame>
        <p:nvGraphicFramePr>
          <p:cNvPr id="47" name="Диаграмма 46">
            <a:extLst>
              <a:ext uri="{FF2B5EF4-FFF2-40B4-BE49-F238E27FC236}">
                <a16:creationId xmlns:a16="http://schemas.microsoft.com/office/drawing/2014/main" id="{2EB8DB1E-F8EC-CB35-0B59-A644D5A3783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6011622"/>
              </p:ext>
            </p:extLst>
          </p:nvPr>
        </p:nvGraphicFramePr>
        <p:xfrm>
          <a:off x="5533246" y="3442543"/>
          <a:ext cx="4265604" cy="2843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8" name="TextBox 47">
            <a:extLst>
              <a:ext uri="{FF2B5EF4-FFF2-40B4-BE49-F238E27FC236}">
                <a16:creationId xmlns:a16="http://schemas.microsoft.com/office/drawing/2014/main" id="{8F23D57A-D27D-0B10-A26A-EA012275A024}"/>
              </a:ext>
            </a:extLst>
          </p:cNvPr>
          <p:cNvSpPr txBox="1"/>
          <p:nvPr/>
        </p:nvSpPr>
        <p:spPr bwMode="auto">
          <a:xfrm>
            <a:off x="9134150" y="4030518"/>
            <a:ext cx="20918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200" i="0" u="none" strike="noStrike" cap="none" spc="0" dirty="0">
                <a:ln>
                  <a:noFill/>
                </a:ln>
                <a:solidFill>
                  <a:srgbClr val="556973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Туристические комплексы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E742B76-3B97-1258-2463-E937DE04FC8B}"/>
              </a:ext>
            </a:extLst>
          </p:cNvPr>
          <p:cNvSpPr txBox="1"/>
          <p:nvPr/>
        </p:nvSpPr>
        <p:spPr bwMode="auto">
          <a:xfrm>
            <a:off x="5772052" y="3506104"/>
            <a:ext cx="13788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ru-RU" sz="1600" dirty="0">
                <a:solidFill>
                  <a:srgbClr val="7596A7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3,2 </a:t>
            </a:r>
            <a:r>
              <a:rPr lang="en-US" sz="1600" dirty="0">
                <a:solidFill>
                  <a:srgbClr val="7596A7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/ </a:t>
            </a:r>
            <a:r>
              <a:rPr lang="ru-RU" sz="1600" dirty="0">
                <a:solidFill>
                  <a:schemeClr val="accent2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3</a:t>
            </a:r>
            <a:r>
              <a:rPr lang="ru-RU" sz="1600" dirty="0">
                <a:solidFill>
                  <a:schemeClr val="accent2"/>
                </a:solidFill>
                <a:latin typeface="Arial Narrow" panose="020B0606020202030204" pitchFamily="34" charset="0"/>
                <a:cs typeface="DIN Pro Bold" panose="020B0804020101020102" pitchFamily="34" charset="0"/>
              </a:rPr>
              <a:t>,2 </a:t>
            </a:r>
            <a:endParaRPr lang="ru-RU" sz="1600" dirty="0">
              <a:solidFill>
                <a:schemeClr val="accent2"/>
              </a:solidFill>
              <a:latin typeface="Arial Narrow" panose="020B0606020202030204" pitchFamily="34" charset="0"/>
              <a:ea typeface="Arial"/>
              <a:cs typeface="DIN Pro Bold" panose="020B0804020101020102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C81B50A-43AD-E685-C9ED-128D54DBE0A1}"/>
              </a:ext>
            </a:extLst>
          </p:cNvPr>
          <p:cNvSpPr txBox="1"/>
          <p:nvPr/>
        </p:nvSpPr>
        <p:spPr bwMode="auto">
          <a:xfrm>
            <a:off x="10479353" y="4327255"/>
            <a:ext cx="10935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ru-RU" sz="1600" dirty="0">
                <a:solidFill>
                  <a:srgbClr val="7596A7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19,3 </a:t>
            </a:r>
            <a:r>
              <a:rPr lang="en-US" sz="1600" dirty="0">
                <a:solidFill>
                  <a:srgbClr val="7596A7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/</a:t>
            </a:r>
            <a:r>
              <a:rPr lang="ru-RU" sz="1600" dirty="0">
                <a:solidFill>
                  <a:srgbClr val="7596A7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 </a:t>
            </a:r>
            <a:r>
              <a:rPr lang="ru-RU" sz="1600" dirty="0">
                <a:solidFill>
                  <a:schemeClr val="accent2"/>
                </a:solidFill>
                <a:latin typeface="Arial Narrow" panose="020B0606020202030204" pitchFamily="34" charset="0"/>
                <a:cs typeface="DIN Pro Bold" panose="020B0804020101020102" pitchFamily="34" charset="0"/>
              </a:rPr>
              <a:t>17,8</a:t>
            </a:r>
            <a:endParaRPr lang="ru-RU" sz="1600" dirty="0">
              <a:solidFill>
                <a:schemeClr val="accent2"/>
              </a:solidFill>
              <a:latin typeface="Arial Narrow" panose="020B0606020202030204" pitchFamily="34" charset="0"/>
              <a:ea typeface="Arial"/>
              <a:cs typeface="DIN Pro Bold" panose="020B0804020101020102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988BA41-F9A7-73CE-BA70-98A066A78CBD}"/>
              </a:ext>
            </a:extLst>
          </p:cNvPr>
          <p:cNvSpPr txBox="1"/>
          <p:nvPr/>
        </p:nvSpPr>
        <p:spPr bwMode="auto">
          <a:xfrm>
            <a:off x="6141615" y="2064684"/>
            <a:ext cx="5247841" cy="442674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12700">
            <a:solidFill>
              <a:srgbClr val="01ABA8"/>
            </a:solidFill>
            <a:prstDash val="sysDot"/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ru-RU" sz="2000" dirty="0">
                <a:solidFill>
                  <a:srgbClr val="7596A7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Общие инвестиции       </a:t>
            </a:r>
            <a:r>
              <a:rPr lang="ru-RU" sz="2000" dirty="0">
                <a:solidFill>
                  <a:schemeClr val="accent2"/>
                </a:solidFill>
                <a:latin typeface="Arial Narrow" panose="020B0606020202030204" pitchFamily="34" charset="0"/>
                <a:cs typeface="DIN Pro Bold" panose="020B0804020101020102" pitchFamily="34" charset="0"/>
              </a:rPr>
              <a:t>Частные инвестиции</a:t>
            </a:r>
            <a:endParaRPr lang="ru-RU" sz="1200" dirty="0">
              <a:solidFill>
                <a:schemeClr val="accent2"/>
              </a:solidFill>
              <a:latin typeface="Arial Narrow" panose="020B0606020202030204" pitchFamily="34" charset="0"/>
              <a:ea typeface="Arial"/>
              <a:cs typeface="DIN Pro Bold" panose="020B0804020101020102" pitchFamily="34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E77F0F1-A1EE-4167-CB77-02C25EA1C9D5}"/>
              </a:ext>
            </a:extLst>
          </p:cNvPr>
          <p:cNvSpPr txBox="1"/>
          <p:nvPr/>
        </p:nvSpPr>
        <p:spPr bwMode="auto">
          <a:xfrm>
            <a:off x="8934354" y="3228375"/>
            <a:ext cx="2479073" cy="276999"/>
          </a:xfrm>
          <a:prstGeom prst="rect">
            <a:avLst/>
          </a:prstGeom>
          <a:ln w="12700">
            <a:noFill/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200" i="0" u="none" strike="noStrike" cap="none" spc="0" dirty="0">
                <a:ln>
                  <a:noFill/>
                </a:ln>
                <a:solidFill>
                  <a:srgbClr val="556973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Санаторно-курортное лечение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DE61C327-9B77-D1CE-A601-DBC181E4636D}"/>
              </a:ext>
            </a:extLst>
          </p:cNvPr>
          <p:cNvSpPr txBox="1"/>
          <p:nvPr/>
        </p:nvSpPr>
        <p:spPr bwMode="auto">
          <a:xfrm>
            <a:off x="9321417" y="3549293"/>
            <a:ext cx="206288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ru-RU" sz="1600" dirty="0">
                <a:solidFill>
                  <a:srgbClr val="7596A7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2,7 </a:t>
            </a:r>
            <a:r>
              <a:rPr lang="en-US" sz="1600" dirty="0">
                <a:solidFill>
                  <a:srgbClr val="7596A7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/ </a:t>
            </a:r>
            <a:r>
              <a:rPr lang="ru-RU" sz="1600" dirty="0">
                <a:solidFill>
                  <a:schemeClr val="accent2"/>
                </a:solidFill>
                <a:latin typeface="Arial Narrow" panose="020B0606020202030204" pitchFamily="34" charset="0"/>
                <a:cs typeface="DIN Pro Bold" panose="020B0804020101020102" pitchFamily="34" charset="0"/>
              </a:rPr>
              <a:t>2,7</a:t>
            </a:r>
            <a:endParaRPr lang="ru-RU" sz="1600" dirty="0">
              <a:solidFill>
                <a:schemeClr val="accent2"/>
              </a:solidFill>
              <a:latin typeface="Arial Narrow" panose="020B0606020202030204" pitchFamily="34" charset="0"/>
              <a:ea typeface="Arial"/>
              <a:cs typeface="DIN Pro Bold" panose="020B0804020101020102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029278F-1C4C-D6AD-24D9-D957EA7CF73A}"/>
              </a:ext>
            </a:extLst>
          </p:cNvPr>
          <p:cNvSpPr txBox="1"/>
          <p:nvPr/>
        </p:nvSpPr>
        <p:spPr bwMode="auto">
          <a:xfrm>
            <a:off x="9286803" y="4681821"/>
            <a:ext cx="29259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200" i="0" u="none" strike="noStrike" cap="none" spc="0" dirty="0">
                <a:ln>
                  <a:noFill/>
                </a:ln>
                <a:solidFill>
                  <a:srgbClr val="556973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Спортивно-оздоровительный отдых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ECFA4B7-56D9-7CCB-CC35-E52CC7F3B93C}"/>
              </a:ext>
            </a:extLst>
          </p:cNvPr>
          <p:cNvSpPr txBox="1"/>
          <p:nvPr/>
        </p:nvSpPr>
        <p:spPr bwMode="auto">
          <a:xfrm>
            <a:off x="9636353" y="5198912"/>
            <a:ext cx="1777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ru-RU" sz="1600" dirty="0">
                <a:solidFill>
                  <a:srgbClr val="7596A7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64,4 </a:t>
            </a:r>
            <a:r>
              <a:rPr lang="en-US" sz="1600" dirty="0">
                <a:solidFill>
                  <a:srgbClr val="7596A7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/</a:t>
            </a:r>
            <a:r>
              <a:rPr lang="ru-RU" sz="1600" dirty="0">
                <a:solidFill>
                  <a:srgbClr val="7596A7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 </a:t>
            </a:r>
            <a:r>
              <a:rPr lang="ru-RU" sz="1600" dirty="0">
                <a:solidFill>
                  <a:schemeClr val="accent2"/>
                </a:solidFill>
                <a:latin typeface="Arial Narrow" panose="020B0606020202030204" pitchFamily="34" charset="0"/>
                <a:cs typeface="DIN Pro Bold" panose="020B0804020101020102" pitchFamily="34" charset="0"/>
              </a:rPr>
              <a:t>59,8</a:t>
            </a:r>
            <a:endParaRPr lang="ru-RU" sz="1600" dirty="0">
              <a:solidFill>
                <a:schemeClr val="accent2"/>
              </a:solidFill>
              <a:latin typeface="Arial Narrow" panose="020B0606020202030204" pitchFamily="34" charset="0"/>
              <a:ea typeface="Arial"/>
              <a:cs typeface="DIN Pro Bold" panose="020B0804020101020102" pitchFamily="34" charset="0"/>
            </a:endParaRPr>
          </a:p>
        </p:txBody>
      </p:sp>
      <p:cxnSp>
        <p:nvCxnSpPr>
          <p:cNvPr id="68" name="Прямая соединительная линия 67">
            <a:extLst>
              <a:ext uri="{FF2B5EF4-FFF2-40B4-BE49-F238E27FC236}">
                <a16:creationId xmlns:a16="http://schemas.microsoft.com/office/drawing/2014/main" id="{76E24768-C13E-C24F-8C42-8182EF39BC86}"/>
              </a:ext>
            </a:extLst>
          </p:cNvPr>
          <p:cNvCxnSpPr>
            <a:cxnSpLocks/>
          </p:cNvCxnSpPr>
          <p:nvPr/>
        </p:nvCxnSpPr>
        <p:spPr bwMode="auto">
          <a:xfrm>
            <a:off x="8613565" y="4308930"/>
            <a:ext cx="2612456" cy="0"/>
          </a:xfrm>
          <a:prstGeom prst="line">
            <a:avLst/>
          </a:prstGeom>
          <a:ln w="12700">
            <a:solidFill>
              <a:schemeClr val="bg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1103F24B-9B43-919D-C007-C0BD951A3181}"/>
              </a:ext>
            </a:extLst>
          </p:cNvPr>
          <p:cNvSpPr txBox="1"/>
          <p:nvPr/>
        </p:nvSpPr>
        <p:spPr bwMode="auto">
          <a:xfrm>
            <a:off x="9452835" y="5679609"/>
            <a:ext cx="24775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200" dirty="0">
                <a:solidFill>
                  <a:srgbClr val="556973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Детский отдых и оздоровление</a:t>
            </a:r>
            <a:endParaRPr lang="ru-RU" sz="1200" i="0" u="none" strike="noStrike" cap="none" spc="0" dirty="0">
              <a:ln>
                <a:noFill/>
              </a:ln>
              <a:solidFill>
                <a:srgbClr val="556973"/>
              </a:solidFill>
              <a:latin typeface="Arial Narrow" panose="020B0606020202030204" pitchFamily="34" charset="0"/>
              <a:ea typeface="Arial"/>
              <a:cs typeface="DIN Pro Bold" panose="020B0804020101020102" pitchFamily="34" charset="0"/>
            </a:endParaRPr>
          </a:p>
        </p:txBody>
      </p: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35575F43-E352-A114-77BA-8819F8857907}"/>
              </a:ext>
            </a:extLst>
          </p:cNvPr>
          <p:cNvCxnSpPr>
            <a:cxnSpLocks/>
          </p:cNvCxnSpPr>
          <p:nvPr/>
        </p:nvCxnSpPr>
        <p:spPr bwMode="auto">
          <a:xfrm>
            <a:off x="8708877" y="5183695"/>
            <a:ext cx="2772000" cy="0"/>
          </a:xfrm>
          <a:prstGeom prst="line">
            <a:avLst/>
          </a:prstGeom>
          <a:ln w="12700">
            <a:solidFill>
              <a:schemeClr val="bg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36974E7-CBB2-CE1F-CF7A-CCB95D6AEF8B}"/>
              </a:ext>
            </a:extLst>
          </p:cNvPr>
          <p:cNvSpPr txBox="1"/>
          <p:nvPr/>
        </p:nvSpPr>
        <p:spPr bwMode="auto">
          <a:xfrm>
            <a:off x="9323818" y="5959008"/>
            <a:ext cx="21349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defRPr/>
            </a:pPr>
            <a:r>
              <a:rPr lang="ru-RU" sz="1600" dirty="0">
                <a:solidFill>
                  <a:srgbClr val="7596A7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13,9 </a:t>
            </a:r>
            <a:r>
              <a:rPr lang="en-US" sz="1600" dirty="0">
                <a:solidFill>
                  <a:srgbClr val="7596A7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/</a:t>
            </a:r>
            <a:r>
              <a:rPr lang="ru-RU" sz="1600" dirty="0">
                <a:solidFill>
                  <a:srgbClr val="7596A7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 </a:t>
            </a:r>
            <a:r>
              <a:rPr lang="ru-RU" sz="1600" dirty="0">
                <a:solidFill>
                  <a:schemeClr val="accent2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11</a:t>
            </a:r>
            <a:r>
              <a:rPr lang="ru-RU" sz="1600" dirty="0">
                <a:solidFill>
                  <a:schemeClr val="accent2"/>
                </a:solidFill>
                <a:latin typeface="Arial Narrow" panose="020B0606020202030204" pitchFamily="34" charset="0"/>
                <a:cs typeface="DIN Pro Bold" panose="020B0804020101020102" pitchFamily="34" charset="0"/>
              </a:rPr>
              <a:t>,4</a:t>
            </a:r>
            <a:endParaRPr lang="ru-RU" sz="1600" dirty="0">
              <a:solidFill>
                <a:schemeClr val="accent2"/>
              </a:solidFill>
              <a:latin typeface="Arial Narrow" panose="020B0606020202030204" pitchFamily="34" charset="0"/>
              <a:ea typeface="Arial"/>
              <a:cs typeface="DIN Pro Bold" panose="020B0804020101020102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844AD5E-C9E3-B495-F493-D4E5AC8C6E1C}"/>
              </a:ext>
            </a:extLst>
          </p:cNvPr>
          <p:cNvSpPr txBox="1"/>
          <p:nvPr/>
        </p:nvSpPr>
        <p:spPr>
          <a:xfrm>
            <a:off x="6277278" y="3240888"/>
            <a:ext cx="1576589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200" dirty="0">
                <a:solidFill>
                  <a:srgbClr val="556973"/>
                </a:solidFill>
                <a:latin typeface="Arial Narrow" panose="020B0606020202030204" pitchFamily="34" charset="0"/>
                <a:ea typeface="Arial"/>
                <a:cs typeface="DIN Pro Bold" panose="020B0804020101020102" pitchFamily="34" charset="0"/>
              </a:rPr>
              <a:t>Гостиницы, отели</a:t>
            </a:r>
          </a:p>
        </p:txBody>
      </p:sp>
      <p:cxnSp>
        <p:nvCxnSpPr>
          <p:cNvPr id="8" name="Соединитель: уступ 7">
            <a:extLst>
              <a:ext uri="{FF2B5EF4-FFF2-40B4-BE49-F238E27FC236}">
                <a16:creationId xmlns:a16="http://schemas.microsoft.com/office/drawing/2014/main" id="{1281284B-D01C-CFEF-4B76-AB3091CEBB5C}"/>
              </a:ext>
            </a:extLst>
          </p:cNvPr>
          <p:cNvCxnSpPr>
            <a:cxnSpLocks/>
          </p:cNvCxnSpPr>
          <p:nvPr/>
        </p:nvCxnSpPr>
        <p:spPr>
          <a:xfrm rot="10800000">
            <a:off x="6049388" y="3505375"/>
            <a:ext cx="1385815" cy="280791"/>
          </a:xfrm>
          <a:prstGeom prst="bentConnector3">
            <a:avLst>
              <a:gd name="adj1" fmla="val -3073"/>
            </a:avLst>
          </a:prstGeom>
          <a:ln w="12700">
            <a:solidFill>
              <a:schemeClr val="bg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Соединитель: уступ 31">
            <a:extLst>
              <a:ext uri="{FF2B5EF4-FFF2-40B4-BE49-F238E27FC236}">
                <a16:creationId xmlns:a16="http://schemas.microsoft.com/office/drawing/2014/main" id="{AAC3B51F-C090-BB58-D633-57CAE277A929}"/>
              </a:ext>
            </a:extLst>
          </p:cNvPr>
          <p:cNvCxnSpPr>
            <a:cxnSpLocks/>
          </p:cNvCxnSpPr>
          <p:nvPr/>
        </p:nvCxnSpPr>
        <p:spPr>
          <a:xfrm flipV="1">
            <a:off x="8392065" y="3505374"/>
            <a:ext cx="2994961" cy="537031"/>
          </a:xfrm>
          <a:prstGeom prst="bentConnector3">
            <a:avLst>
              <a:gd name="adj1" fmla="val 9080"/>
            </a:avLst>
          </a:prstGeom>
          <a:ln w="12700">
            <a:solidFill>
              <a:schemeClr val="bg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Рисунок 48">
            <a:extLst>
              <a:ext uri="{FF2B5EF4-FFF2-40B4-BE49-F238E27FC236}">
                <a16:creationId xmlns:a16="http://schemas.microsoft.com/office/drawing/2014/main" id="{C4AB7875-4CEF-4579-6801-EEFA5E44EB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38903" y="2990064"/>
            <a:ext cx="489303" cy="489303"/>
          </a:xfrm>
          <a:prstGeom prst="rect">
            <a:avLst/>
          </a:prstGeom>
        </p:spPr>
      </p:pic>
      <p:pic>
        <p:nvPicPr>
          <p:cNvPr id="51" name="Рисунок 50">
            <a:extLst>
              <a:ext uri="{FF2B5EF4-FFF2-40B4-BE49-F238E27FC236}">
                <a16:creationId xmlns:a16="http://schemas.microsoft.com/office/drawing/2014/main" id="{1BF3FAA8-FA3D-B2A4-3BAB-30F82B84844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62694" y="3850559"/>
            <a:ext cx="407200" cy="407200"/>
          </a:xfrm>
          <a:prstGeom prst="rect">
            <a:avLst/>
          </a:prstGeom>
        </p:spPr>
      </p:pic>
      <p:pic>
        <p:nvPicPr>
          <p:cNvPr id="76" name="Рисунок 75">
            <a:extLst>
              <a:ext uri="{FF2B5EF4-FFF2-40B4-BE49-F238E27FC236}">
                <a16:creationId xmlns:a16="http://schemas.microsoft.com/office/drawing/2014/main" id="{433F5D2B-92DA-1482-036B-01A14FCFAEC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79884" y="4735861"/>
            <a:ext cx="406917" cy="406917"/>
          </a:xfrm>
          <a:prstGeom prst="rect">
            <a:avLst/>
          </a:prstGeom>
        </p:spPr>
      </p:pic>
      <p:cxnSp>
        <p:nvCxnSpPr>
          <p:cNvPr id="77" name="Прямая соединительная линия 76">
            <a:extLst>
              <a:ext uri="{FF2B5EF4-FFF2-40B4-BE49-F238E27FC236}">
                <a16:creationId xmlns:a16="http://schemas.microsoft.com/office/drawing/2014/main" id="{AD4DE403-60D5-01D9-B46D-7E9548FC2526}"/>
              </a:ext>
            </a:extLst>
          </p:cNvPr>
          <p:cNvCxnSpPr>
            <a:cxnSpLocks/>
          </p:cNvCxnSpPr>
          <p:nvPr/>
        </p:nvCxnSpPr>
        <p:spPr bwMode="auto">
          <a:xfrm>
            <a:off x="7812820" y="5958550"/>
            <a:ext cx="3574206" cy="0"/>
          </a:xfrm>
          <a:prstGeom prst="line">
            <a:avLst/>
          </a:prstGeom>
          <a:ln w="12700">
            <a:solidFill>
              <a:schemeClr val="bg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1" name="Рисунок 80">
            <a:extLst>
              <a:ext uri="{FF2B5EF4-FFF2-40B4-BE49-F238E27FC236}">
                <a16:creationId xmlns:a16="http://schemas.microsoft.com/office/drawing/2014/main" id="{C4E9A032-1B6F-FABA-BDB7-07B3C58B4AC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46633" y="5504345"/>
            <a:ext cx="414973" cy="414973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6D817A2-1C14-0B49-19AA-C48B7C7071D5}"/>
              </a:ext>
            </a:extLst>
          </p:cNvPr>
          <p:cNvSpPr txBox="1"/>
          <p:nvPr/>
        </p:nvSpPr>
        <p:spPr>
          <a:xfrm>
            <a:off x="1384414" y="2114197"/>
            <a:ext cx="411526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С учетом среднего объема инвестиций </a:t>
            </a:r>
            <a:b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и потенциально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массового спроса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проекты гостиниц, детского и оздоровительного отдыха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могут быть реализованы программой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–</a:t>
            </a:r>
            <a:b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со стандартизированной структурой сделок при наличии «бюджетного плеча»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BBA39BF-F00D-EA24-CE76-77973069ED6A}"/>
              </a:ext>
            </a:extLst>
          </p:cNvPr>
          <p:cNvSpPr txBox="1"/>
          <p:nvPr/>
        </p:nvSpPr>
        <p:spPr>
          <a:xfrm>
            <a:off x="1384414" y="4244812"/>
            <a:ext cx="372381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Новый тренд: туристические комплексы и объекты санаторно-курортного лечения = комплексные проекты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– требуют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b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более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</a:rPr>
              <a:t> специализированного подхода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b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</a:b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</a:rPr>
              <a:t>к структурированию ввиду большего объема финансирования и уникальности проектов  </a:t>
            </a:r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174BB330-00EB-ED6A-EA9A-D9BC9C56B408}"/>
              </a:ext>
            </a:extLst>
          </p:cNvPr>
          <p:cNvCxnSpPr>
            <a:cxnSpLocks/>
          </p:cNvCxnSpPr>
          <p:nvPr/>
        </p:nvCxnSpPr>
        <p:spPr>
          <a:xfrm>
            <a:off x="5654189" y="2166317"/>
            <a:ext cx="0" cy="3960000"/>
          </a:xfrm>
          <a:prstGeom prst="line">
            <a:avLst/>
          </a:prstGeom>
          <a:ln w="19050">
            <a:solidFill>
              <a:srgbClr val="01ABA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ED68FEB4-9DC4-B32D-3F06-14BA5EDDD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Текущее состояние ГЧП-рынка в сфере туризма (2/2)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E1827E2-B43C-1042-904B-0BBF0FEFD2A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duotone>
              <a:prstClr val="black"/>
              <a:srgbClr val="0BD1C8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47" y="4283777"/>
            <a:ext cx="552158" cy="55215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FAEBE28-2B24-564B-9FCA-91117223DFE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duotone>
              <a:prstClr val="black"/>
              <a:srgbClr val="5A9495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90" y="2101290"/>
            <a:ext cx="683932" cy="68393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EBC4AEB-68BB-FD68-CC5E-C1304FE20DF4}"/>
              </a:ext>
            </a:extLst>
          </p:cNvPr>
          <p:cNvSpPr txBox="1"/>
          <p:nvPr/>
        </p:nvSpPr>
        <p:spPr>
          <a:xfrm>
            <a:off x="9784216" y="2721307"/>
            <a:ext cx="172265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>
              <a:defRPr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DIN Pro Bold" panose="020B0804020101020102" pitchFamily="34" charset="0"/>
              </a:rPr>
              <a:t>млрд руб.</a:t>
            </a:r>
            <a:endParaRPr lang="ru-RU" sz="1600" dirty="0">
              <a:solidFill>
                <a:schemeClr val="tx1"/>
              </a:solidFill>
              <a:latin typeface="Arial Narrow" panose="020B0606020202030204" pitchFamily="34" charset="0"/>
              <a:ea typeface="Arial"/>
              <a:cs typeface="DIN Pro Bold" panose="020B0804020101020102" pitchFamily="34" charset="0"/>
            </a:endParaRPr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EA9129E7-5EA7-1E46-8CA8-BCD748CF20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044039"/>
              </p:ext>
            </p:extLst>
          </p:nvPr>
        </p:nvGraphicFramePr>
        <p:xfrm>
          <a:off x="619376" y="1402540"/>
          <a:ext cx="10174519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74519">
                  <a:extLst>
                    <a:ext uri="{9D8B030D-6E8A-4147-A177-3AD203B41FA5}">
                      <a16:colId xmlns:a16="http://schemas.microsoft.com/office/drawing/2014/main" val="4179847975"/>
                    </a:ext>
                  </a:extLst>
                </a:gridCol>
              </a:tblGrid>
              <a:tr h="349315">
                <a:tc>
                  <a:txBody>
                    <a:bodyPr/>
                    <a:lstStyle/>
                    <a:p>
                      <a:pPr marL="88900" indent="0" algn="l"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DIN Pro Cond Bold" panose="020B0806020101010102" pitchFamily="34" charset="-52"/>
                        </a:rPr>
                        <a:t>Можно выделить два вида проектов ГЧП в туризме с точки зрения капиталоемкости и рисков</a:t>
                      </a:r>
                    </a:p>
                  </a:txBody>
                  <a:tcPr>
                    <a:lnL w="38100" cap="flat" cmpd="sng" algn="ctr">
                      <a:solidFill>
                        <a:srgbClr val="01CF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04081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2725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11">
            <a:extLst>
              <a:ext uri="{FF2B5EF4-FFF2-40B4-BE49-F238E27FC236}">
                <a16:creationId xmlns:a16="http://schemas.microsoft.com/office/drawing/2014/main" id="{3BE053BA-D6CA-89EB-AF3F-2D53EC8966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894228"/>
              </p:ext>
            </p:extLst>
          </p:nvPr>
        </p:nvGraphicFramePr>
        <p:xfrm>
          <a:off x="794199" y="2132571"/>
          <a:ext cx="10603600" cy="36248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67978">
                  <a:extLst>
                    <a:ext uri="{9D8B030D-6E8A-4147-A177-3AD203B41FA5}">
                      <a16:colId xmlns:a16="http://schemas.microsoft.com/office/drawing/2014/main" val="695638649"/>
                    </a:ext>
                  </a:extLst>
                </a:gridCol>
                <a:gridCol w="2833822">
                  <a:extLst>
                    <a:ext uri="{9D8B030D-6E8A-4147-A177-3AD203B41FA5}">
                      <a16:colId xmlns:a16="http://schemas.microsoft.com/office/drawing/2014/main" val="1255269157"/>
                    </a:ext>
                  </a:extLst>
                </a:gridCol>
                <a:gridCol w="2650900">
                  <a:extLst>
                    <a:ext uri="{9D8B030D-6E8A-4147-A177-3AD203B41FA5}">
                      <a16:colId xmlns:a16="http://schemas.microsoft.com/office/drawing/2014/main" val="4285747287"/>
                    </a:ext>
                  </a:extLst>
                </a:gridCol>
                <a:gridCol w="2650900">
                  <a:extLst>
                    <a:ext uri="{9D8B030D-6E8A-4147-A177-3AD203B41FA5}">
                      <a16:colId xmlns:a16="http://schemas.microsoft.com/office/drawing/2014/main" val="1827769172"/>
                    </a:ext>
                  </a:extLst>
                </a:gridCol>
              </a:tblGrid>
              <a:tr h="724846">
                <a:tc>
                  <a:txBody>
                    <a:bodyPr/>
                    <a:lstStyle/>
                    <a:p>
                      <a:r>
                        <a:rPr lang="ru-RU" sz="1800" b="1" dirty="0">
                          <a:latin typeface="Arial Narrow" panose="020B0606020202030204" pitchFamily="34" charset="0"/>
                          <a:cs typeface="DIN Pro Cond" panose="020B0506020101010102" pitchFamily="34" charset="-52"/>
                        </a:rPr>
                        <a:t>Подотрасли / </a:t>
                      </a:r>
                      <a:br>
                        <a:rPr lang="ru-RU" sz="1800" b="1" dirty="0">
                          <a:latin typeface="Arial Narrow" panose="020B0606020202030204" pitchFamily="34" charset="0"/>
                          <a:cs typeface="DIN Pro Cond" panose="020B0506020101010102" pitchFamily="34" charset="-52"/>
                        </a:rPr>
                      </a:br>
                      <a:r>
                        <a:rPr lang="ru-RU" sz="1800" b="1" dirty="0">
                          <a:latin typeface="Arial Narrow" panose="020B0606020202030204" pitchFamily="34" charset="0"/>
                          <a:cs typeface="DIN Pro Cond" panose="020B0506020101010102" pitchFamily="34" charset="-52"/>
                        </a:rPr>
                        <a:t>ключевые риски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EEEE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dirty="0">
                          <a:latin typeface="Arial Narrow" panose="020B0606020202030204" pitchFamily="34" charset="0"/>
                          <a:cs typeface="DIN Pro Cond" panose="020B0506020101010102" pitchFamily="34" charset="-52"/>
                        </a:rPr>
                        <a:t>Крупные туристические комплексы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>
                          <a:latin typeface="Arial Narrow" panose="020B0606020202030204" pitchFamily="34" charset="0"/>
                          <a:cs typeface="DIN Pro Cond" panose="020B0506020101010102" pitchFamily="34" charset="-52"/>
                        </a:rPr>
                        <a:t>Гостиницы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EE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err="1">
                          <a:latin typeface="Arial Narrow" panose="020B0606020202030204" pitchFamily="34" charset="0"/>
                          <a:cs typeface="DIN Pro Cond" panose="020B0506020101010102" pitchFamily="34" charset="-52"/>
                        </a:rPr>
                        <a:t>Санкур</a:t>
                      </a:r>
                      <a:r>
                        <a:rPr lang="ru-RU" sz="1800" b="0" dirty="0">
                          <a:latin typeface="Arial Narrow" panose="020B0606020202030204" pitchFamily="34" charset="0"/>
                          <a:cs typeface="DIN Pro Cond" panose="020B0506020101010102" pitchFamily="34" charset="-52"/>
                        </a:rPr>
                        <a:t>, детский отдых и оздоровление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606354"/>
                  </a:ext>
                </a:extLst>
              </a:tr>
              <a:tr h="478980">
                <a:tc>
                  <a:txBody>
                    <a:bodyPr/>
                    <a:lstStyle/>
                    <a:p>
                      <a:pPr algn="r"/>
                      <a:r>
                        <a:rPr lang="ru-RU" sz="1800" dirty="0">
                          <a:latin typeface="Arial Narrow" panose="020B0606020202030204" pitchFamily="34" charset="0"/>
                          <a:cs typeface="DIN Pro Cond" panose="020B0506020101010102" pitchFamily="34" charset="-52"/>
                        </a:rPr>
                        <a:t>Технология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EEE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Arial Narrow" panose="020B0606020202030204" pitchFamily="34" charset="0"/>
                        <a:cs typeface="DIN Pro Cond" panose="020B0506020101010102" pitchFamily="34" charset="-52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Arial Narrow" panose="020B0606020202030204" pitchFamily="34" charset="0"/>
                        <a:cs typeface="DIN Pro Cond" panose="020B0506020101010102" pitchFamily="34" charset="-52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ABA8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Arial Narrow" panose="020B0606020202030204" pitchFamily="34" charset="0"/>
                        <a:cs typeface="DIN Pro Cond" panose="020B0506020101010102" pitchFamily="34" charset="-52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44203"/>
                  </a:ext>
                </a:extLst>
              </a:tr>
              <a:tr h="478980">
                <a:tc>
                  <a:txBody>
                    <a:bodyPr/>
                    <a:lstStyle/>
                    <a:p>
                      <a:pPr algn="r"/>
                      <a:r>
                        <a:rPr lang="ru-RU" sz="1800" dirty="0">
                          <a:latin typeface="Arial Narrow" panose="020B0606020202030204" pitchFamily="34" charset="0"/>
                          <a:cs typeface="DIN Pro Cond" panose="020B0506020101010102" pitchFamily="34" charset="-52"/>
                        </a:rPr>
                        <a:t>Капиталоемкость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EEE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i="1" dirty="0">
                        <a:latin typeface="Arial Narrow" panose="020B0606020202030204" pitchFamily="34" charset="0"/>
                        <a:cs typeface="DIN Pro Cond" panose="020B0506020101010102" pitchFamily="34" charset="-52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647C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Arial Narrow" panose="020B0606020202030204" pitchFamily="34" charset="0"/>
                        <a:cs typeface="DIN Pro Cond" panose="020B0506020101010102" pitchFamily="34" charset="-52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ABA8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Arial Narrow" panose="020B0606020202030204" pitchFamily="34" charset="0"/>
                        <a:cs typeface="DIN Pro Cond" panose="020B0506020101010102" pitchFamily="34" charset="-52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2256081"/>
                  </a:ext>
                </a:extLst>
              </a:tr>
              <a:tr h="47898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Arial Narrow" panose="020B0606020202030204" pitchFamily="34" charset="0"/>
                          <a:cs typeface="DIN Pro Cond" panose="020B0506020101010102" pitchFamily="34" charset="-52"/>
                        </a:rPr>
                        <a:t>Спрос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EEE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Arial Narrow" panose="020B0606020202030204" pitchFamily="34" charset="0"/>
                        <a:cs typeface="DIN Pro Cond" panose="020B0506020101010102" pitchFamily="34" charset="-52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Arial Narrow" panose="020B0606020202030204" pitchFamily="34" charset="0"/>
                        <a:cs typeface="DIN Pro Cond" panose="020B0506020101010102" pitchFamily="34" charset="-52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>
                        <a:latin typeface="Arial Narrow" panose="020B0606020202030204" pitchFamily="34" charset="0"/>
                        <a:cs typeface="DIN Pro Cond" panose="020B0506020101010102" pitchFamily="34" charset="-52"/>
                      </a:endParaRP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1ABA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5578020"/>
                  </a:ext>
                </a:extLst>
              </a:tr>
              <a:tr h="7248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>
                          <a:latin typeface="Arial Narrow" panose="020B0606020202030204" pitchFamily="34" charset="0"/>
                          <a:cs typeface="DIN Pro Cond" panose="020B0506020101010102" pitchFamily="34" charset="-52"/>
                        </a:rPr>
                        <a:t>Выводы относительно структурирования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dirty="0">
                          <a:latin typeface="Arial Narrow" panose="020B0606020202030204" pitchFamily="34" charset="0"/>
                          <a:cs typeface="DIN Pro Cond" panose="020B0506020101010102" pitchFamily="34" charset="-52"/>
                        </a:rPr>
                        <a:t>Относительно высокая доля публичного участия ввиду с</a:t>
                      </a:r>
                      <a:r>
                        <a:rPr lang="ru-RU" sz="1800" b="1" dirty="0">
                          <a:latin typeface="Arial Narrow" panose="020B0606020202030204" pitchFamily="34" charset="0"/>
                          <a:cs typeface="DIN Pro Cond" panose="020B0506020101010102" pitchFamily="34" charset="-52"/>
                        </a:rPr>
                        <a:t>ложного строительства и капиталоемкости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dirty="0">
                          <a:latin typeface="Arial Narrow" panose="020B0606020202030204" pitchFamily="34" charset="0"/>
                          <a:cs typeface="DIN Pro Cond" panose="020B0506020101010102" pitchFamily="34" charset="-52"/>
                        </a:rPr>
                        <a:t>Высокая доля частного участия, но часто п</a:t>
                      </a:r>
                      <a:r>
                        <a:rPr lang="ru-RU" sz="1800" b="1" dirty="0">
                          <a:latin typeface="Arial Narrow" panose="020B0606020202030204" pitchFamily="34" charset="0"/>
                          <a:cs typeface="DIN Pro Cond" panose="020B0506020101010102" pitchFamily="34" charset="-52"/>
                        </a:rPr>
                        <a:t>отребность там, где спорный спрос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dirty="0">
                          <a:latin typeface="Arial Narrow" panose="020B0606020202030204" pitchFamily="34" charset="0"/>
                          <a:cs typeface="DIN Pro Cond" panose="020B0506020101010102" pitchFamily="34" charset="-52"/>
                        </a:rPr>
                        <a:t>Средний риск при этом проекты разнообразны с точки зрения стоимости и технологий</a:t>
                      </a:r>
                    </a:p>
                  </a:txBody>
                  <a:tcPr>
                    <a:lnL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072442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1EAF44C-81C0-8914-B156-2D32FCCDD5F2}"/>
              </a:ext>
            </a:extLst>
          </p:cNvPr>
          <p:cNvSpPr/>
          <p:nvPr/>
        </p:nvSpPr>
        <p:spPr>
          <a:xfrm>
            <a:off x="3269400" y="3823855"/>
            <a:ext cx="1394563" cy="461818"/>
          </a:xfrm>
          <a:prstGeom prst="rect">
            <a:avLst/>
          </a:prstGeom>
          <a:solidFill>
            <a:srgbClr val="01ABA8"/>
          </a:solidFill>
          <a:ln>
            <a:solidFill>
              <a:srgbClr val="01ABA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144035A5-CB47-1036-693A-B10BCB700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375" y="0"/>
            <a:ext cx="11391690" cy="1169993"/>
          </a:xfrm>
        </p:spPr>
        <p:txBody>
          <a:bodyPr/>
          <a:lstStyle/>
          <a:p>
            <a:r>
              <a:rPr lang="ru-RU" cap="none" dirty="0">
                <a:solidFill>
                  <a:schemeClr val="tx1"/>
                </a:solidFill>
                <a:latin typeface="Arial Narrow" panose="020B0606020202030204" pitchFamily="34" charset="0"/>
              </a:rPr>
              <a:t>ГЧП В </a:t>
            </a:r>
            <a:r>
              <a:rPr lang="ru-RU" cap="none" dirty="0">
                <a:solidFill>
                  <a:schemeClr val="tx1"/>
                </a:solidFill>
              </a:rPr>
              <a:t>ТУРИЗМЕ</a:t>
            </a:r>
            <a:r>
              <a:rPr lang="ru-RU" cap="none" dirty="0">
                <a:solidFill>
                  <a:schemeClr val="tx1"/>
                </a:solidFill>
                <a:latin typeface="Arial Narrow" panose="020B0606020202030204" pitchFamily="34" charset="0"/>
              </a:rPr>
              <a:t>: КЛЮЧЕВЫЕ СЕГМЕНТЫ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6D3CA24-A322-B94A-A2EF-95893C8F1DF4}"/>
              </a:ext>
            </a:extLst>
          </p:cNvPr>
          <p:cNvSpPr/>
          <p:nvPr/>
        </p:nvSpPr>
        <p:spPr>
          <a:xfrm>
            <a:off x="9992965" y="3347281"/>
            <a:ext cx="1394563" cy="460800"/>
          </a:xfrm>
          <a:prstGeom prst="rect">
            <a:avLst/>
          </a:prstGeom>
          <a:solidFill>
            <a:srgbClr val="01ABA8"/>
          </a:solidFill>
          <a:ln>
            <a:solidFill>
              <a:srgbClr val="01ABA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3806DAC-D1E4-917F-5F8C-5B9355740F05}"/>
              </a:ext>
            </a:extLst>
          </p:cNvPr>
          <p:cNvSpPr/>
          <p:nvPr/>
        </p:nvSpPr>
        <p:spPr>
          <a:xfrm>
            <a:off x="9995394" y="2867431"/>
            <a:ext cx="1394563" cy="460800"/>
          </a:xfrm>
          <a:prstGeom prst="rect">
            <a:avLst/>
          </a:prstGeom>
          <a:solidFill>
            <a:srgbClr val="FAAAB7"/>
          </a:solidFill>
          <a:ln>
            <a:solidFill>
              <a:srgbClr val="FAAAB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947E5D0F-BF6E-6BC4-0500-BCBC78912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832808"/>
              </p:ext>
            </p:extLst>
          </p:nvPr>
        </p:nvGraphicFramePr>
        <p:xfrm>
          <a:off x="619376" y="1402540"/>
          <a:ext cx="10174519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74519">
                  <a:extLst>
                    <a:ext uri="{9D8B030D-6E8A-4147-A177-3AD203B41FA5}">
                      <a16:colId xmlns:a16="http://schemas.microsoft.com/office/drawing/2014/main" val="4179847975"/>
                    </a:ext>
                  </a:extLst>
                </a:gridCol>
              </a:tblGrid>
              <a:tr h="349315">
                <a:tc>
                  <a:txBody>
                    <a:bodyPr/>
                    <a:lstStyle/>
                    <a:p>
                      <a:pPr marL="88900" indent="0" algn="l"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DIN Pro Cond Bold" panose="020B0806020101010102" pitchFamily="34" charset="-52"/>
                        </a:rPr>
                        <a:t>По отраслевому принципу риск-профиль существенно отличается</a:t>
                      </a:r>
                    </a:p>
                  </a:txBody>
                  <a:tcPr>
                    <a:lnL w="38100" cap="flat" cmpd="sng" algn="ctr">
                      <a:solidFill>
                        <a:srgbClr val="01CF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04081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8264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 bwMode="auto">
          <a:xfrm>
            <a:off x="4073381" y="636189"/>
            <a:ext cx="92394" cy="110799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6600" b="1" i="0" u="none" strike="noStrike" cap="none" spc="0">
              <a:ln>
                <a:noFill/>
              </a:ln>
              <a:solidFill>
                <a:srgbClr val="22B3AA"/>
              </a:solidFill>
              <a:latin typeface="DIN Pro Regular"/>
              <a:ea typeface="Tahoma"/>
              <a:cs typeface="DIN Pro Regular"/>
            </a:endParaRPr>
          </a:p>
        </p:txBody>
      </p:sp>
      <p:sp>
        <p:nvSpPr>
          <p:cNvPr id="14" name="Заголовок 2">
            <a:extLst>
              <a:ext uri="{FF2B5EF4-FFF2-40B4-BE49-F238E27FC236}">
                <a16:creationId xmlns:a16="http://schemas.microsoft.com/office/drawing/2014/main" id="{0F0AE24B-8B5E-AAAA-CF51-366C8BE5AB00}"/>
              </a:ext>
            </a:extLst>
          </p:cNvPr>
          <p:cNvSpPr txBox="1">
            <a:spLocks/>
          </p:cNvSpPr>
          <p:nvPr/>
        </p:nvSpPr>
        <p:spPr>
          <a:xfrm>
            <a:off x="563480" y="292691"/>
            <a:ext cx="10515600" cy="527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68374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 sz="2400" b="0" i="0" u="none" strike="noStrike" kern="1200" cap="all" spc="0" normalizeH="0" baseline="0" dirty="0">
                <a:ln>
                  <a:noFill/>
                </a:ln>
                <a:solidFill>
                  <a:srgbClr val="3C5765"/>
                </a:solidFill>
                <a:effectLst/>
                <a:uFillTx/>
                <a:latin typeface="Arial Narrow" panose="020B0606020202030204" pitchFamily="34" charset="0"/>
                <a:ea typeface="+mn-ea"/>
                <a:cs typeface="Arial Narrow" panose="020B0606020202030204" pitchFamily="34" charset="0"/>
                <a:sym typeface="Helvetica"/>
              </a:defRPr>
            </a:lvl1pPr>
          </a:lstStyle>
          <a:p>
            <a:r>
              <a:rPr lang="ru-RU" dirty="0"/>
              <a:t>Риски типового проекта (1/2) 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2C10AF27-0A3B-82A1-B271-512F7E401C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8465522"/>
              </p:ext>
            </p:extLst>
          </p:nvPr>
        </p:nvGraphicFramePr>
        <p:xfrm>
          <a:off x="619376" y="1900454"/>
          <a:ext cx="10487463" cy="43213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46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3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82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72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4413"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ru-RU" sz="1600" b="1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№</a:t>
                      </a:r>
                    </a:p>
                  </a:txBody>
                  <a:tcPr marL="72000" marR="72000" marT="349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1C7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C7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ts val="1500"/>
                        </a:lnSpc>
                      </a:pPr>
                      <a:r>
                        <a:rPr lang="ru-RU" sz="1600" b="1" u="none" strike="noStrike" kern="1200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Риски</a:t>
                      </a:r>
                    </a:p>
                  </a:txBody>
                  <a:tcPr marL="72000" marR="72000" marT="349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1C7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C7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ru-RU" sz="1600" b="1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Большой проект</a:t>
                      </a:r>
                      <a:endParaRPr lang="ru-RU" sz="1600" b="1" i="0" u="none" strike="noStrike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349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1C7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C7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500"/>
                        </a:lnSpc>
                      </a:pPr>
                      <a:r>
                        <a:rPr lang="ru-RU" sz="1600" b="1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Малый проект</a:t>
                      </a:r>
                      <a:endParaRPr lang="ru-RU" sz="1600" b="1" i="0" u="none" strike="noStrike" baseline="0" dirty="0">
                        <a:solidFill>
                          <a:schemeClr val="tx1">
                            <a:lumMod val="75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349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1C7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1C7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4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1C7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Риски инвестиционной стадии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1C7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1C7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01C7C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64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1.1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Предоставление земельных участков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1ABA8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1ABA8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endParaRPr lang="ru-RU" sz="1600" b="1" i="0" u="none" strike="noStrike" baseline="0" dirty="0">
                        <a:solidFill>
                          <a:srgbClr val="01ABA8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64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1.2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Обеспечение транспортных инженерных коммуникаций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1ABA8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r>
                        <a:rPr lang="ru-RU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/ -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64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1.3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Превышение сроков / стоимости строительства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1ABA8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baseline="0" dirty="0">
                        <a:solidFill>
                          <a:srgbClr val="6E7E90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64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</a:t>
                      </a:r>
                    </a:p>
                  </a:txBody>
                  <a:tcPr marL="72000" marR="72000" marT="32400" marB="3240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Рыночные риски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baseline="0" dirty="0">
                        <a:solidFill>
                          <a:srgbClr val="01ABA8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600" b="1" i="0" u="none" strike="noStrike" baseline="0" dirty="0">
                        <a:solidFill>
                          <a:srgbClr val="6E7E90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64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2.1</a:t>
                      </a:r>
                    </a:p>
                  </a:txBody>
                  <a:tcPr marL="72000" marR="72000" marT="32400" marB="3240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Снижение объема выручки относительно планируемой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1ABA8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  <a:r>
                        <a:rPr lang="ru-RU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/</a:t>
                      </a:r>
                      <a:r>
                        <a:rPr lang="ru-RU" sz="1600" b="1" i="0" u="none" strike="noStrike" baseline="0" dirty="0">
                          <a:solidFill>
                            <a:srgbClr val="01ABA8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ru-RU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-</a:t>
                      </a:r>
                      <a:endParaRPr lang="en-US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64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2.2</a:t>
                      </a:r>
                    </a:p>
                  </a:txBody>
                  <a:tcPr marL="72000" marR="72000" marT="32400" marB="3240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Снижение выручки вследствие макро трендов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1ABA8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6E7E90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64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2.3</a:t>
                      </a:r>
                    </a:p>
                  </a:txBody>
                  <a:tcPr marL="72000" marR="72000" marT="32400" marB="3240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>
                        <a:spcAft>
                          <a:spcPts val="600"/>
                        </a:spcAft>
                      </a:pPr>
                      <a:r>
                        <a:rPr lang="ru-RU" sz="1600" b="0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Конкуренция с локальными аналогами / зарубежным туризмом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1ABA8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baseline="0" dirty="0">
                        <a:solidFill>
                          <a:srgbClr val="6E7E90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8577422"/>
                  </a:ext>
                </a:extLst>
              </a:tr>
              <a:tr h="3264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</a:t>
                      </a:r>
                    </a:p>
                  </a:txBody>
                  <a:tcPr marL="72000" marR="72000" marT="32400" marB="3240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1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Риски эксплуатации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 baseline="0" dirty="0">
                        <a:solidFill>
                          <a:srgbClr val="01ABA8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600" b="1" i="0" u="none" strike="noStrike" baseline="0" dirty="0">
                        <a:solidFill>
                          <a:srgbClr val="6E7E90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8763642"/>
                  </a:ext>
                </a:extLst>
              </a:tr>
              <a:tr h="3264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3.1</a:t>
                      </a:r>
                    </a:p>
                  </a:txBody>
                  <a:tcPr marL="72000" marR="72000" marT="32400" marB="3240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Дефицит квалифицированных кадров 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1ABA8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baseline="0" dirty="0">
                        <a:solidFill>
                          <a:srgbClr val="6E7E90"/>
                        </a:solidFill>
                        <a:effectLst/>
                        <a:latin typeface="Arial Narrow" panose="020B060602020203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4467085"/>
                  </a:ext>
                </a:extLst>
              </a:tr>
              <a:tr h="3264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3.2</a:t>
                      </a:r>
                    </a:p>
                  </a:txBody>
                  <a:tcPr marL="72000" marR="72000" marT="32400" marB="3240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Дефицит сопутствующей туристической инфраструктуры 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1ABA8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1ABA8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1500345"/>
                  </a:ext>
                </a:extLst>
              </a:tr>
              <a:tr h="3264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3.3</a:t>
                      </a:r>
                    </a:p>
                  </a:txBody>
                  <a:tcPr marL="72000" marR="72000" marT="32400" marB="32400" anchor="ctr">
                    <a:lnL w="28575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baseline="0" dirty="0">
                          <a:solidFill>
                            <a:schemeClr val="tx1">
                              <a:lumMod val="75000"/>
                            </a:schemeClr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Регуляторные риски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1ABA8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baseline="0" dirty="0">
                          <a:solidFill>
                            <a:srgbClr val="01ABA8"/>
                          </a:solidFill>
                          <a:effectLst/>
                          <a:latin typeface="Arial Narrow" panose="020B060602020203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v</a:t>
                      </a:r>
                    </a:p>
                  </a:txBody>
                  <a:tcPr marL="72000" marR="72000" marT="32400" marB="32400" anchor="ctr">
                    <a:lnL w="12700" cmpd="sng">
                      <a:noFill/>
                    </a:lnL>
                    <a:lnR w="12700" cmpd="sng">
                      <a:noFill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3229785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84C8BB13-6046-A8D0-66B1-10AB100F5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747797"/>
              </p:ext>
            </p:extLst>
          </p:nvPr>
        </p:nvGraphicFramePr>
        <p:xfrm>
          <a:off x="619376" y="1402540"/>
          <a:ext cx="10174519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74519">
                  <a:extLst>
                    <a:ext uri="{9D8B030D-6E8A-4147-A177-3AD203B41FA5}">
                      <a16:colId xmlns:a16="http://schemas.microsoft.com/office/drawing/2014/main" val="4179847975"/>
                    </a:ext>
                  </a:extLst>
                </a:gridCol>
              </a:tblGrid>
              <a:tr h="349315">
                <a:tc>
                  <a:txBody>
                    <a:bodyPr/>
                    <a:lstStyle/>
                    <a:p>
                      <a:pPr marL="88900" indent="0" algn="l">
                        <a:defRPr/>
                      </a:pPr>
                      <a:r>
                        <a:rPr lang="ru-RU" sz="1800" b="1" dirty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  <a:ea typeface="Tahoma" panose="020B0604030504040204" pitchFamily="34" charset="0"/>
                          <a:cs typeface="DIN Pro Cond Bold" panose="020B0806020101010102" pitchFamily="34" charset="-52"/>
                        </a:rPr>
                        <a:t>В зависимости от особенностей проекта публичная сторона может принимать разный уровень риска </a:t>
                      </a:r>
                    </a:p>
                  </a:txBody>
                  <a:tcPr>
                    <a:lnL w="38100" cap="flat" cmpd="sng" algn="ctr">
                      <a:solidFill>
                        <a:srgbClr val="01CF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04081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333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2">
            <a:extLst>
              <a:ext uri="{FF2B5EF4-FFF2-40B4-BE49-F238E27FC236}">
                <a16:creationId xmlns:a16="http://schemas.microsoft.com/office/drawing/2014/main" id="{0F0AE24B-8B5E-AAAA-CF51-366C8BE5AB00}"/>
              </a:ext>
            </a:extLst>
          </p:cNvPr>
          <p:cNvSpPr txBox="1">
            <a:spLocks/>
          </p:cNvSpPr>
          <p:nvPr/>
        </p:nvSpPr>
        <p:spPr>
          <a:xfrm>
            <a:off x="563480" y="292691"/>
            <a:ext cx="10515600" cy="527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l" defTabSz="68374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ru-RU" sz="2400" b="0" i="0" u="none" strike="noStrike" kern="1200" cap="all" spc="0" normalizeH="0" baseline="0" dirty="0">
                <a:ln>
                  <a:noFill/>
                </a:ln>
                <a:solidFill>
                  <a:srgbClr val="3C5765"/>
                </a:solidFill>
                <a:effectLst/>
                <a:uFillTx/>
                <a:latin typeface="Arial Narrow" panose="020B0606020202030204" pitchFamily="34" charset="0"/>
                <a:ea typeface="+mn-ea"/>
                <a:cs typeface="Arial Narrow" panose="020B0606020202030204" pitchFamily="34" charset="0"/>
                <a:sym typeface="Helvetica"/>
              </a:defRPr>
            </a:lvl1pPr>
          </a:lstStyle>
          <a:p>
            <a:r>
              <a:rPr lang="ru-RU" dirty="0"/>
              <a:t>Риски типового проекта (2/2) </a:t>
            </a:r>
          </a:p>
        </p:txBody>
      </p:sp>
      <p:sp>
        <p:nvSpPr>
          <p:cNvPr id="27" name="Прямоугольник: скругленные углы 48">
            <a:extLst>
              <a:ext uri="{FF2B5EF4-FFF2-40B4-BE49-F238E27FC236}">
                <a16:creationId xmlns:a16="http://schemas.microsoft.com/office/drawing/2014/main" id="{B2E39EB9-B19D-1D3E-9414-7D317D3A921C}"/>
              </a:ext>
            </a:extLst>
          </p:cNvPr>
          <p:cNvSpPr/>
          <p:nvPr/>
        </p:nvSpPr>
        <p:spPr>
          <a:xfrm>
            <a:off x="641744" y="2080224"/>
            <a:ext cx="5359947" cy="3992585"/>
          </a:xfrm>
          <a:prstGeom prst="roundRect">
            <a:avLst>
              <a:gd name="adj" fmla="val 1729"/>
            </a:avLst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</a:ln>
          <a:effectLst>
            <a:glow rad="101600">
              <a:srgbClr val="9EA9B5">
                <a:alpha val="20000"/>
              </a:srgbClr>
            </a:glow>
          </a:effectLst>
        </p:spPr>
        <p:txBody>
          <a:bodyPr lIns="0" tIns="180000" rtlCol="0" anchor="t"/>
          <a:lstStyle/>
          <a:p>
            <a:pPr marL="715963" indent="-342900">
              <a:spcAft>
                <a:spcPts val="900"/>
              </a:spcAft>
              <a:buClr>
                <a:srgbClr val="01ABA8"/>
              </a:buClr>
              <a:buFont typeface="Arial" panose="020B0604020202020204" pitchFamily="34" charset="0"/>
              <a:buChar char="•"/>
            </a:pPr>
            <a:r>
              <a:rPr lang="ru-RU" sz="1600" b="1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Софинансирование / возмещение части затрат </a:t>
            </a:r>
            <a:br>
              <a:rPr lang="ru-RU" sz="1600" b="1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600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создание объекта / сопутствующей инфраструктуры</a:t>
            </a:r>
          </a:p>
          <a:p>
            <a:pPr marL="715963" indent="-342900">
              <a:spcAft>
                <a:spcPts val="900"/>
              </a:spcAft>
              <a:buClr>
                <a:srgbClr val="01ABA8"/>
              </a:buClr>
              <a:buFont typeface="Arial" panose="020B0604020202020204" pitchFamily="34" charset="0"/>
              <a:buChar char="•"/>
            </a:pPr>
            <a:r>
              <a:rPr lang="ru-RU" sz="1600" b="1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Возмещение дополнительных расходов </a:t>
            </a:r>
            <a:r>
              <a:rPr lang="ru-RU" sz="1600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частной стороны в рамках особых обстоятельств</a:t>
            </a:r>
          </a:p>
          <a:p>
            <a:pPr marL="715963" indent="-342900">
              <a:spcAft>
                <a:spcPts val="900"/>
              </a:spcAft>
              <a:buClr>
                <a:srgbClr val="01ABA8"/>
              </a:buClr>
              <a:buFont typeface="Arial" panose="020B0604020202020204" pitchFamily="34" charset="0"/>
              <a:buChar char="•"/>
            </a:pPr>
            <a:r>
              <a:rPr lang="ru-RU" sz="1600" b="1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Гарантия минимального дохода </a:t>
            </a:r>
            <a:r>
              <a:rPr lang="ru-RU" sz="1600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частной стороны: гарантия спроса с публичной стороны</a:t>
            </a:r>
          </a:p>
          <a:p>
            <a:pPr marL="715963" indent="-342900">
              <a:spcAft>
                <a:spcPts val="900"/>
              </a:spcAft>
              <a:buClr>
                <a:srgbClr val="01ABA8"/>
              </a:buClr>
              <a:buFont typeface="Arial" panose="020B0604020202020204" pitchFamily="34" charset="0"/>
              <a:buChar char="•"/>
            </a:pPr>
            <a:r>
              <a:rPr lang="ru-RU" sz="1600" b="1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Субсидирование стоимости</a:t>
            </a:r>
            <a:r>
              <a:rPr lang="ru-RU" sz="1600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туристических услуг </a:t>
            </a:r>
            <a:br>
              <a:rPr lang="ru-RU" sz="1600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600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социально и стратегически значимых объектов</a:t>
            </a:r>
          </a:p>
          <a:p>
            <a:pPr marL="715963" indent="-342900">
              <a:spcAft>
                <a:spcPts val="900"/>
              </a:spcAft>
              <a:buClr>
                <a:srgbClr val="01ABA8"/>
              </a:buClr>
              <a:buFont typeface="Arial" panose="020B0604020202020204" pitchFamily="34" charset="0"/>
              <a:buChar char="•"/>
            </a:pPr>
            <a:r>
              <a:rPr lang="ru-RU" sz="1600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Предоставление </a:t>
            </a:r>
            <a:r>
              <a:rPr lang="ru-RU" sz="1600" b="1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налоговых льгот</a:t>
            </a:r>
          </a:p>
        </p:txBody>
      </p:sp>
      <p:sp>
        <p:nvSpPr>
          <p:cNvPr id="29" name="Прямоугольник: скругленные углы 50">
            <a:extLst>
              <a:ext uri="{FF2B5EF4-FFF2-40B4-BE49-F238E27FC236}">
                <a16:creationId xmlns:a16="http://schemas.microsoft.com/office/drawing/2014/main" id="{0B6FC912-38C3-5B8F-ECF4-511F8332CF4D}"/>
              </a:ext>
            </a:extLst>
          </p:cNvPr>
          <p:cNvSpPr/>
          <p:nvPr/>
        </p:nvSpPr>
        <p:spPr>
          <a:xfrm>
            <a:off x="611631" y="1358335"/>
            <a:ext cx="5400000" cy="612000"/>
          </a:xfrm>
          <a:prstGeom prst="roundRect">
            <a:avLst>
              <a:gd name="adj" fmla="val 8373"/>
            </a:avLst>
          </a:prstGeom>
          <a:solidFill>
            <a:srgbClr val="44A1A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DIN Pro Cond Bold" panose="020B0806020101010102" pitchFamily="34" charset="-52"/>
                <a:sym typeface="Helvetica"/>
              </a:rPr>
              <a:t>Снижение рисков публичной стороной:</a:t>
            </a:r>
          </a:p>
        </p:txBody>
      </p:sp>
      <p:sp>
        <p:nvSpPr>
          <p:cNvPr id="30" name="Прямоугольник: скругленные углы 50">
            <a:extLst>
              <a:ext uri="{FF2B5EF4-FFF2-40B4-BE49-F238E27FC236}">
                <a16:creationId xmlns:a16="http://schemas.microsoft.com/office/drawing/2014/main" id="{33C3CC7A-99C9-8FED-A61E-4AFE24742785}"/>
              </a:ext>
            </a:extLst>
          </p:cNvPr>
          <p:cNvSpPr/>
          <p:nvPr/>
        </p:nvSpPr>
        <p:spPr>
          <a:xfrm>
            <a:off x="6257133" y="1358335"/>
            <a:ext cx="5400000" cy="612000"/>
          </a:xfrm>
          <a:prstGeom prst="roundRect">
            <a:avLst>
              <a:gd name="adj" fmla="val 8373"/>
            </a:avLst>
          </a:prstGeom>
          <a:solidFill>
            <a:schemeClr val="tx1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>
                <a:solidFill>
                  <a:srgbClr val="FFFFFF"/>
                </a:solidFill>
                <a:latin typeface="Arial Narrow" panose="020B0606020202030204" pitchFamily="34" charset="0"/>
                <a:ea typeface="Tahoma" panose="020B0604030504040204" pitchFamily="34" charset="0"/>
                <a:cs typeface="DIN Pro Cond Bold" panose="020B0806020101010102" pitchFamily="34" charset="-52"/>
              </a:rPr>
              <a:t>Управление </a:t>
            </a:r>
            <a:r>
              <a:rPr kumimoji="0" lang="ru-RU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 panose="020B0606020202030204" pitchFamily="34" charset="0"/>
                <a:ea typeface="Tahoma" panose="020B0604030504040204" pitchFamily="34" charset="0"/>
                <a:cs typeface="DIN Pro Cond Bold" panose="020B0806020101010102" pitchFamily="34" charset="-52"/>
                <a:sym typeface="Helvetica"/>
              </a:rPr>
              <a:t>рисками частной стороной:</a:t>
            </a:r>
          </a:p>
        </p:txBody>
      </p:sp>
      <p:sp>
        <p:nvSpPr>
          <p:cNvPr id="33" name="Прямоугольник: скругленные углы 48">
            <a:extLst>
              <a:ext uri="{FF2B5EF4-FFF2-40B4-BE49-F238E27FC236}">
                <a16:creationId xmlns:a16="http://schemas.microsoft.com/office/drawing/2014/main" id="{610806D0-DF36-835C-4E55-8FC28CD1625F}"/>
              </a:ext>
            </a:extLst>
          </p:cNvPr>
          <p:cNvSpPr/>
          <p:nvPr/>
        </p:nvSpPr>
        <p:spPr>
          <a:xfrm>
            <a:off x="6303433" y="2080223"/>
            <a:ext cx="5359947" cy="3992585"/>
          </a:xfrm>
          <a:prstGeom prst="roundRect">
            <a:avLst>
              <a:gd name="adj" fmla="val 1729"/>
            </a:avLst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</a:ln>
          <a:effectLst>
            <a:glow rad="101600">
              <a:srgbClr val="9EA9B5">
                <a:alpha val="20000"/>
              </a:srgbClr>
            </a:glow>
          </a:effectLst>
        </p:spPr>
        <p:txBody>
          <a:bodyPr lIns="0" tIns="180000" rtlCol="0" anchor="t"/>
          <a:lstStyle/>
          <a:p>
            <a:pPr marL="715963" indent="-342900">
              <a:spcAft>
                <a:spcPts val="900"/>
              </a:spcAft>
              <a:buClr>
                <a:srgbClr val="01ABA8"/>
              </a:buClr>
              <a:buFont typeface="Arial" panose="020B0604020202020204" pitchFamily="34" charset="0"/>
              <a:buChar char="•"/>
            </a:pPr>
            <a:r>
              <a:rPr lang="ru-RU" sz="1600" b="1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Анализ опыта </a:t>
            </a:r>
            <a:r>
              <a:rPr lang="ru-RU" sz="1600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стоимости создания / эксплуатации современных аналогичных объектов</a:t>
            </a:r>
          </a:p>
          <a:p>
            <a:pPr marL="715963" indent="-342900">
              <a:spcAft>
                <a:spcPts val="900"/>
              </a:spcAft>
              <a:buClr>
                <a:srgbClr val="01ABA8"/>
              </a:buClr>
              <a:buFont typeface="Arial" panose="020B0604020202020204" pitchFamily="34" charset="0"/>
              <a:buChar char="•"/>
            </a:pPr>
            <a:r>
              <a:rPr lang="ru-RU" sz="1600" b="1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Анализ спроса и стоимости услуг</a:t>
            </a:r>
            <a:r>
              <a:rPr lang="ru-RU" sz="1600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прогноз развития рынка; анализ спроса на сопутствующие услуги</a:t>
            </a:r>
          </a:p>
          <a:p>
            <a:pPr marL="715963" indent="-342900">
              <a:spcAft>
                <a:spcPts val="900"/>
              </a:spcAft>
              <a:buClr>
                <a:srgbClr val="01ABA8"/>
              </a:buClr>
              <a:buFont typeface="Arial" panose="020B0604020202020204" pitchFamily="34" charset="0"/>
              <a:buChar char="•"/>
            </a:pPr>
            <a:r>
              <a:rPr lang="ru-RU" sz="1600" b="1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Заключение долгосрочных контрактов </a:t>
            </a:r>
            <a:br>
              <a:rPr lang="ru-RU" sz="1600" b="1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600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потенциальными клиентами </a:t>
            </a:r>
          </a:p>
          <a:p>
            <a:pPr marL="715963" indent="-342900">
              <a:spcAft>
                <a:spcPts val="900"/>
              </a:spcAft>
              <a:buClr>
                <a:srgbClr val="01ABA8"/>
              </a:buClr>
              <a:buFont typeface="Arial" panose="020B0604020202020204" pitchFamily="34" charset="0"/>
              <a:buChar char="•"/>
            </a:pPr>
            <a:r>
              <a:rPr lang="ru-RU" sz="1600" b="1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Формирование стратегии продаж</a:t>
            </a:r>
            <a:r>
              <a:rPr lang="ru-RU" sz="1600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расширение каналов продаж и способов продвижения услуг</a:t>
            </a:r>
          </a:p>
          <a:p>
            <a:pPr marL="715963" indent="-342900">
              <a:spcAft>
                <a:spcPts val="900"/>
              </a:spcAft>
              <a:buClr>
                <a:srgbClr val="01ABA8"/>
              </a:buClr>
              <a:buFont typeface="Arial" panose="020B0604020202020204" pitchFamily="34" charset="0"/>
              <a:buChar char="•"/>
            </a:pPr>
            <a:r>
              <a:rPr lang="ru-RU" sz="1600" b="1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Мотивация и обучение персонала</a:t>
            </a:r>
            <a:endParaRPr lang="ru-RU" sz="1600" kern="1200" dirty="0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15963" indent="-342900">
              <a:spcAft>
                <a:spcPts val="900"/>
              </a:spcAft>
              <a:buClr>
                <a:srgbClr val="01ABA8"/>
              </a:buClr>
              <a:buFont typeface="Arial" panose="020B0604020202020204" pitchFamily="34" charset="0"/>
              <a:buChar char="•"/>
            </a:pPr>
            <a:r>
              <a:rPr lang="ru-RU" sz="1600" b="1" kern="1200" dirty="0">
                <a:solidFill>
                  <a:schemeClr val="tx1">
                    <a:lumMod val="75000"/>
                  </a:schemeClr>
                </a:solidFill>
                <a:latin typeface="Arial Narrow" panose="020B060602020203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Страхование рисков</a:t>
            </a:r>
          </a:p>
          <a:p>
            <a:pPr marL="715963" indent="-342900">
              <a:spcAft>
                <a:spcPts val="900"/>
              </a:spcAft>
              <a:buClr>
                <a:srgbClr val="01ABA8"/>
              </a:buClr>
              <a:buFont typeface="Arial" panose="020B0604020202020204" pitchFamily="34" charset="0"/>
              <a:buChar char="•"/>
            </a:pPr>
            <a:endParaRPr lang="ru-RU" sz="1600" b="1" kern="1200" dirty="0">
              <a:solidFill>
                <a:schemeClr val="tx1">
                  <a:lumMod val="75000"/>
                </a:schemeClr>
              </a:solidFill>
              <a:latin typeface="Arial Narrow" panose="020B060602020203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083052"/>
      </p:ext>
    </p:extLst>
  </p:cSld>
  <p:clrMapOvr>
    <a:masterClrMapping/>
  </p:clrMapOvr>
</p:sld>
</file>

<file path=ppt/theme/theme1.xml><?xml version="1.0" encoding="utf-8"?>
<a:theme xmlns:a="http://schemas.openxmlformats.org/drawingml/2006/main" name="1_Специальное оформление">
  <a:themeElements>
    <a:clrScheme name="ВЭБ.РФ">
      <a:dk1>
        <a:srgbClr val="41566D"/>
      </a:dk1>
      <a:lt1>
        <a:srgbClr val="FFFFFF"/>
      </a:lt1>
      <a:dk2>
        <a:srgbClr val="323E48"/>
      </a:dk2>
      <a:lt2>
        <a:srgbClr val="9EA9B5"/>
      </a:lt2>
      <a:accent1>
        <a:srgbClr val="9FD356"/>
      </a:accent1>
      <a:accent2>
        <a:srgbClr val="FA964C"/>
      </a:accent2>
      <a:accent3>
        <a:srgbClr val="44A1A0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IN Pro_текст">
      <a:majorFont>
        <a:latin typeface="DIN Pro Bold"/>
        <a:ea typeface=""/>
        <a:cs typeface=""/>
      </a:majorFont>
      <a:minorFont>
        <a:latin typeface="DIN Pro Regular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ВЭБ 2023">
      <a:dk1>
        <a:srgbClr val="1E1E24"/>
      </a:dk1>
      <a:lt1>
        <a:srgbClr val="323E48"/>
      </a:lt1>
      <a:dk2>
        <a:srgbClr val="41566D"/>
      </a:dk2>
      <a:lt2>
        <a:srgbClr val="9EA9B5"/>
      </a:lt2>
      <a:accent1>
        <a:srgbClr val="44A1A0"/>
      </a:accent1>
      <a:accent2>
        <a:srgbClr val="9FD356"/>
      </a:accent2>
      <a:accent3>
        <a:srgbClr val="FA824C"/>
      </a:accent3>
      <a:accent4>
        <a:srgbClr val="540D6E"/>
      </a:accent4>
      <a:accent5>
        <a:srgbClr val="07CEB8"/>
      </a:accent5>
      <a:accent6>
        <a:srgbClr val="C3F73A"/>
      </a:accent6>
      <a:hlink>
        <a:srgbClr val="44A1A0"/>
      </a:hlink>
      <a:folHlink>
        <a:srgbClr val="9EA9B5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Специальное оформление">
  <a:themeElements>
    <a:clrScheme name="Специальное оформление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Специальное оформление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Специальное оформление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30454E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Override1.xml><?xml version="1.0" encoding="utf-8"?>
<a:themeOverride xmlns:a="http://schemas.openxmlformats.org/drawingml/2006/main">
  <a:clrScheme name="ВЭБ.РФ">
    <a:dk1>
      <a:srgbClr val="41566D"/>
    </a:dk1>
    <a:lt1>
      <a:srgbClr val="FFFFFF"/>
    </a:lt1>
    <a:dk2>
      <a:srgbClr val="323E48"/>
    </a:dk2>
    <a:lt2>
      <a:srgbClr val="9EA9B5"/>
    </a:lt2>
    <a:accent1>
      <a:srgbClr val="9FD356"/>
    </a:accent1>
    <a:accent2>
      <a:srgbClr val="FA964C"/>
    </a:accent2>
    <a:accent3>
      <a:srgbClr val="44A1A0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ВЭБ.РФ">
    <a:dk1>
      <a:srgbClr val="41566D"/>
    </a:dk1>
    <a:lt1>
      <a:srgbClr val="FFFFFF"/>
    </a:lt1>
    <a:dk2>
      <a:srgbClr val="323E48"/>
    </a:dk2>
    <a:lt2>
      <a:srgbClr val="9EA9B5"/>
    </a:lt2>
    <a:accent1>
      <a:srgbClr val="9FD356"/>
    </a:accent1>
    <a:accent2>
      <a:srgbClr val="FA964C"/>
    </a:accent2>
    <a:accent3>
      <a:srgbClr val="44A1A0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35331</TotalTime>
  <Words>801</Words>
  <Application>Microsoft Office PowerPoint</Application>
  <PresentationFormat>Широкоэкранный</PresentationFormat>
  <Paragraphs>152</Paragraphs>
  <Slides>8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DIN Pro Bold</vt:lpstr>
      <vt:lpstr>DIN Pro Condensed</vt:lpstr>
      <vt:lpstr>DIN Pro Regular</vt:lpstr>
      <vt:lpstr>DINCondensedC</vt:lpstr>
      <vt:lpstr>Wingdings</vt:lpstr>
      <vt:lpstr>1_Специальное оформление</vt:lpstr>
      <vt:lpstr>Специальное оформление</vt:lpstr>
      <vt:lpstr>2_Специальное оформление</vt:lpstr>
      <vt:lpstr>Презентация PowerPoint</vt:lpstr>
      <vt:lpstr>Ключевые Тренды (1/2)</vt:lpstr>
      <vt:lpstr>Ключевые Тренды (2/2)</vt:lpstr>
      <vt:lpstr>Презентация PowerPoint</vt:lpstr>
      <vt:lpstr>Текущее состояние ГЧП-рынка в сфере туризма (2/2)</vt:lpstr>
      <vt:lpstr>ГЧП В ТУРИЗМЕ: КЛЮЧЕВЫЕ СЕГМЕНТЫ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Рынок (Макс)</dc:title>
  <dc:creator>Alex</dc:creator>
  <cp:lastModifiedBy>Alexey Kongulov</cp:lastModifiedBy>
  <cp:revision>1010</cp:revision>
  <cp:lastPrinted>2022-07-04T13:57:48Z</cp:lastPrinted>
  <dcterms:modified xsi:type="dcterms:W3CDTF">2023-09-26T20:00:19Z</dcterms:modified>
</cp:coreProperties>
</file>