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  <p:sldMasterId id="2147483655" r:id="rId2"/>
  </p:sldMasterIdLst>
  <p:notesMasterIdLst>
    <p:notesMasterId r:id="rId10"/>
  </p:notesMasterIdLst>
  <p:handoutMasterIdLst>
    <p:handoutMasterId r:id="rId11"/>
  </p:handoutMasterIdLst>
  <p:sldIdLst>
    <p:sldId id="256" r:id="rId3"/>
    <p:sldId id="265" r:id="rId4"/>
    <p:sldId id="266" r:id="rId5"/>
    <p:sldId id="269" r:id="rId6"/>
    <p:sldId id="270" r:id="rId7"/>
    <p:sldId id="267" r:id="rId8"/>
    <p:sldId id="268" r:id="rId9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Титульный слайд" id="{1FE4F699-3BE3-4AD4-9875-51276B26F7B3}">
          <p14:sldIdLst>
            <p14:sldId id="256"/>
          </p14:sldIdLst>
        </p14:section>
        <p14:section name="Презентация" id="{086EABBD-2D3E-4E27-9DD4-ED622E5AEFC1}">
          <p14:sldIdLst>
            <p14:sldId id="265"/>
            <p14:sldId id="266"/>
            <p14:sldId id="269"/>
            <p14:sldId id="270"/>
            <p14:sldId id="267"/>
            <p14:sldId id="268"/>
          </p14:sldIdLst>
        </p14:section>
        <p14:section name="Финальный слайд" id="{78AE4A74-DDE6-4084-9BF1-C6223B2989E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527" userDrawn="1">
          <p15:clr>
            <a:srgbClr val="A4A3A4"/>
          </p15:clr>
        </p15:guide>
        <p15:guide id="2" pos="212" userDrawn="1">
          <p15:clr>
            <a:srgbClr val="A4A3A4"/>
          </p15:clr>
        </p15:guide>
        <p15:guide id="3" orient="horz" pos="4065" userDrawn="1">
          <p15:clr>
            <a:srgbClr val="A4A3A4"/>
          </p15:clr>
        </p15:guide>
        <p15:guide id="4" pos="74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668D"/>
    <a:srgbClr val="0089CF"/>
    <a:srgbClr val="CFD5DC"/>
    <a:srgbClr val="E5E8EC"/>
    <a:srgbClr val="1C2D38"/>
    <a:srgbClr val="FFFFFF"/>
    <a:srgbClr val="96CEEB"/>
    <a:srgbClr val="42A7DB"/>
    <a:srgbClr val="1794D3"/>
    <a:srgbClr val="BFC7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9" autoAdjust="0"/>
    <p:restoredTop sz="94183" autoAdjust="0"/>
  </p:normalViewPr>
  <p:slideViewPr>
    <p:cSldViewPr>
      <p:cViewPr varScale="1">
        <p:scale>
          <a:sx n="116" d="100"/>
          <a:sy n="116" d="100"/>
        </p:scale>
        <p:origin x="276" y="138"/>
      </p:cViewPr>
      <p:guideLst>
        <p:guide orient="horz" pos="527"/>
        <p:guide pos="212"/>
        <p:guide orient="horz" pos="4065"/>
        <p:guide pos="74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1" d="100"/>
          <a:sy n="91" d="100"/>
        </p:scale>
        <p:origin x="356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8D28AB3E-8ACB-460F-AD08-AD9BCECB96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D8753EFC-39E0-498C-BFEB-4D73E1028E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310AC4-A769-472B-91C5-66F8EF2CA53C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813D270D-BF74-4759-AE08-35FC096F51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7428780F-3A22-497B-8ABC-CFC78DD6CA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0E196-B7DB-4CD3-8A28-2D6E8A4CF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7481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00111-F9A2-44D0-B54C-598DEB4051F2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5BCBEA-6E69-4930-9E76-B43B051DC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2170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6.svg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svg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нумерацие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=""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=""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32640"/>
            <a:ext cx="12192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=""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11569955" y="6538913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79A4F07-433A-49CF-9D7D-A63F9F1FBCD5}" type="slidenum">
              <a:rPr lang="ru-RU" sz="1200" smtClean="0">
                <a:solidFill>
                  <a:schemeClr val="bg1"/>
                </a:solidFill>
              </a:rPr>
              <a:t>‹#›</a:t>
            </a:fld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6" name="герб">
            <a:extLst>
              <a:ext uri="{FF2B5EF4-FFF2-40B4-BE49-F238E27FC236}">
                <a16:creationId xmlns="" xmlns:a16="http://schemas.microsoft.com/office/drawing/2014/main" id="{42CD8C78-10A2-4C1F-940F-796B15D9953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6689" y="6491469"/>
            <a:ext cx="180000" cy="318000"/>
          </a:xfrm>
          <a:prstGeom prst="rect">
            <a:avLst/>
          </a:prstGeom>
        </p:spPr>
      </p:pic>
      <p:sp>
        <p:nvSpPr>
          <p:cNvPr id="21" name="ОГВ">
            <a:extLst>
              <a:ext uri="{FF2B5EF4-FFF2-40B4-BE49-F238E27FC236}">
                <a16:creationId xmlns=""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558" y="6494443"/>
            <a:ext cx="2520950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МИНИСТЕРСТВО ИНФОРМАЦИОННОГО РАЗВИТИЯ И СВЯЗИ ПЕРМСКОГО КРАЯ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=""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5360" y="49213"/>
            <a:ext cx="1152128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=""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35360" y="1700808"/>
            <a:ext cx="1152128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=""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35360" y="1053108"/>
            <a:ext cx="1152128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=""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58350" y="6438293"/>
            <a:ext cx="5675300" cy="404788"/>
          </a:xfrm>
        </p:spPr>
        <p:txBody>
          <a:bodyPr anchor="ctr">
            <a:noAutofit/>
          </a:bodyPr>
          <a:lstStyle>
            <a:lvl1pPr algn="ctr"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764851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3628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DED7720-C76E-411F-A964-AA6B8F1E2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257800"/>
            <a:ext cx="12192000" cy="16002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4EC3F0F-C019-4142-9A92-F65D26094B4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5440" y="258763"/>
            <a:ext cx="447675" cy="833438"/>
          </a:xfrm>
          <a:prstGeom prst="rect">
            <a:avLst/>
          </a:prstGeom>
        </p:spPr>
      </p:pic>
      <p:sp>
        <p:nvSpPr>
          <p:cNvPr id="13" name="Текст 12" descr="текстовый блок с названием презентации на титуле" title="Название презентации — Титул">
            <a:extLst>
              <a:ext uri="{FF2B5EF4-FFF2-40B4-BE49-F238E27FC236}">
                <a16:creationId xmlns="" xmlns:a16="http://schemas.microsoft.com/office/drawing/2014/main" id="{B15F085A-FD81-45CB-8BB2-F891F7EA60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6075" y="1268413"/>
            <a:ext cx="11509375" cy="3779837"/>
          </a:xfrm>
        </p:spPr>
        <p:txBody>
          <a:bodyPr anchor="ctr">
            <a:noAutofit/>
          </a:bodyPr>
          <a:lstStyle>
            <a:lvl1pPr marL="0" indent="0">
              <a:buNone/>
              <a:defRPr>
                <a:latin typeface="PermianSlabSerifTypeface" panose="02000000000000000000" pitchFamily="50" charset="0"/>
              </a:defRPr>
            </a:lvl1pPr>
          </a:lstStyle>
          <a:p>
            <a:r>
              <a:rPr lang="ru-RU" sz="2800" dirty="0">
                <a:latin typeface="PermianSlabSerifTypeface" panose="02000000000000000000" pitchFamily="50" charset="0"/>
              </a:rPr>
              <a:t>Название презентации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E09C13DB-58DE-4DC0-B324-14E7788668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6075" y="5745162"/>
            <a:ext cx="11509375" cy="38383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PermianSlabSerifTypeface" panose="02000000000000000000" pitchFamily="50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Докладчик: Фамилия Имя Отчество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F95E1ABD-8AF4-43F8-92A9-5F4ECC7912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76000" y="6530469"/>
            <a:ext cx="1079451" cy="209551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algn="r"/>
            <a:r>
              <a:rPr lang="ru-RU" sz="1000" dirty="0">
                <a:solidFill>
                  <a:schemeClr val="bg1"/>
                </a:solidFill>
                <a:latin typeface="PermianSerifTypeface" panose="02000000000000000000" pitchFamily="50" charset="0"/>
              </a:rPr>
              <a:t>Пермь 2021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="" xmlns:a16="http://schemas.microsoft.com/office/drawing/2014/main" id="{D9197A4A-65F4-4534-98AE-9F66A62B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6075" y="6217394"/>
            <a:ext cx="10093325" cy="4318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r>
              <a:rPr lang="ru-RU" sz="1200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занимаемая должность докладчика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="" xmlns:a16="http://schemas.microsoft.com/office/drawing/2014/main" id="{93F712D2-53A1-4608-BF4F-E58F19347E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6000" y="474206"/>
            <a:ext cx="5580000" cy="509588"/>
          </a:xfr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>
                <a:latin typeface="PermianSlabSerifTypeface" panose="02000000000000000000" pitchFamily="50" charset="0"/>
              </a:defRPr>
            </a:lvl1pPr>
            <a:lvl2pPr marL="457200" indent="0">
              <a:buNone/>
              <a:defRPr sz="1400">
                <a:latin typeface="PermianSlabSerifTypeface" panose="02000000000000000000" pitchFamily="50" charset="0"/>
              </a:defRPr>
            </a:lvl2pPr>
            <a:lvl3pPr marL="914400" indent="0">
              <a:buNone/>
              <a:defRPr sz="1400">
                <a:latin typeface="PermianSlabSerifTypeface" panose="02000000000000000000" pitchFamily="50" charset="0"/>
              </a:defRPr>
            </a:lvl3pPr>
            <a:lvl4pPr marL="1371600" indent="0">
              <a:buNone/>
              <a:defRPr sz="1400">
                <a:latin typeface="PermianSlabSerifTypeface" panose="02000000000000000000" pitchFamily="50" charset="0"/>
              </a:defRPr>
            </a:lvl4pPr>
            <a:lvl5pPr marL="1828800" indent="0">
              <a:buNone/>
              <a:defRPr sz="1400">
                <a:latin typeface="PermianSlabSerifTypeface" panose="02000000000000000000" pitchFamily="50" charset="0"/>
              </a:defRPr>
            </a:lvl5pPr>
          </a:lstStyle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МИНИСТЕРСТВО  ИНФОРМАЦИОННОГО РАЗВИТИЯ И СВЯЗИ</a:t>
            </a:r>
            <a:b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</a:br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ПЕРМСКОГО КРАЯ</a:t>
            </a:r>
          </a:p>
        </p:txBody>
      </p:sp>
    </p:spTree>
    <p:extLst>
      <p:ext uri="{BB962C8B-B14F-4D97-AF65-F5344CB8AC3E}">
        <p14:creationId xmlns:p14="http://schemas.microsoft.com/office/powerpoint/2010/main" val="298237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4B264FB-E605-4256-BB70-E5799321DE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Текст 18">
            <a:extLst>
              <a:ext uri="{FF2B5EF4-FFF2-40B4-BE49-F238E27FC236}">
                <a16:creationId xmlns="" xmlns:a16="http://schemas.microsoft.com/office/drawing/2014/main" id="{14B18509-746F-4E1E-9900-BA89101D0F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56138" y="5408613"/>
            <a:ext cx="2879725" cy="3603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https://permkrai.ru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1757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13B6AAD2-90E3-4685-AF45-6C1710DB353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171E5-7E55-4BB7-B77A-FAF4B907E7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534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с нумерацией текст без гради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=""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=""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32640"/>
            <a:ext cx="12192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=""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11569955" y="6538913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79A4F07-433A-49CF-9D7D-A63F9F1FBCD5}" type="slidenum">
              <a:rPr lang="ru-RU" sz="1200" smtClean="0">
                <a:solidFill>
                  <a:srgbClr val="1C2D38"/>
                </a:solidFill>
              </a:rPr>
              <a:t>‹#›</a:t>
            </a:fld>
            <a:endParaRPr lang="ru-RU" sz="1200" dirty="0">
              <a:solidFill>
                <a:srgbClr val="1C2D38"/>
              </a:solidFill>
            </a:endParaRPr>
          </a:p>
        </p:txBody>
      </p:sp>
      <p:pic>
        <p:nvPicPr>
          <p:cNvPr id="6" name="герб">
            <a:extLst>
              <a:ext uri="{FF2B5EF4-FFF2-40B4-BE49-F238E27FC236}">
                <a16:creationId xmlns="" xmlns:a16="http://schemas.microsoft.com/office/drawing/2014/main" id="{42CD8C78-10A2-4C1F-940F-796B15D9953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6689" y="6491469"/>
            <a:ext cx="180000" cy="318000"/>
          </a:xfrm>
          <a:prstGeom prst="rect">
            <a:avLst/>
          </a:prstGeom>
        </p:spPr>
      </p:pic>
      <p:sp>
        <p:nvSpPr>
          <p:cNvPr id="21" name="ОГВ">
            <a:extLst>
              <a:ext uri="{FF2B5EF4-FFF2-40B4-BE49-F238E27FC236}">
                <a16:creationId xmlns=""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558" y="6494443"/>
            <a:ext cx="2520950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rgbClr val="1C2D38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МИНИСТЕРСТВО ИНФОРМАЦИОННОГО РАЗВИТИЯ И СВЯЗИ ПЕРМСКОГО КРАЯ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=""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5360" y="49213"/>
            <a:ext cx="1152128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1C2D38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=""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35360" y="1700808"/>
            <a:ext cx="1152128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=""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35360" y="1053108"/>
            <a:ext cx="1152128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=""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58350" y="6438293"/>
            <a:ext cx="5675300" cy="404788"/>
          </a:xfrm>
          <a:noFill/>
        </p:spPr>
        <p:txBody>
          <a:bodyPr anchor="ctr">
            <a:noAutofit/>
          </a:bodyPr>
          <a:lstStyle>
            <a:lvl1pPr algn="ctr">
              <a:defRPr sz="1000">
                <a:solidFill>
                  <a:srgbClr val="1C2D38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56515F36-82E2-461D-8335-914F4CC52886}"/>
              </a:ext>
            </a:extLst>
          </p:cNvPr>
          <p:cNvCxnSpPr/>
          <p:nvPr userDrawn="1"/>
        </p:nvCxnSpPr>
        <p:spPr>
          <a:xfrm>
            <a:off x="0" y="836712"/>
            <a:ext cx="12192000" cy="0"/>
          </a:xfrm>
          <a:prstGeom prst="line">
            <a:avLst/>
          </a:prstGeom>
          <a:ln w="12700">
            <a:solidFill>
              <a:srgbClr val="1C2D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377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8B90A0A-2CE6-4ED4-B560-69BDB60A3C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628900"/>
            <a:ext cx="12192000" cy="1600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B661F9B-464A-402B-BBCE-3547D46FB086}"/>
              </a:ext>
            </a:extLst>
          </p:cNvPr>
          <p:cNvSpPr txBox="1"/>
          <p:nvPr userDrawn="1"/>
        </p:nvSpPr>
        <p:spPr>
          <a:xfrm>
            <a:off x="2136000" y="3069000"/>
            <a:ext cx="79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2159251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2336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DED7720-C76E-411F-A964-AA6B8F1E2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257800"/>
            <a:ext cx="12192000" cy="16002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4EC3F0F-C019-4142-9A92-F65D26094B4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5440" y="258763"/>
            <a:ext cx="447675" cy="833438"/>
          </a:xfrm>
          <a:prstGeom prst="rect">
            <a:avLst/>
          </a:prstGeom>
        </p:spPr>
      </p:pic>
      <p:sp>
        <p:nvSpPr>
          <p:cNvPr id="13" name="Текст 12" descr="текстовый блок с названием презентации на титуле" title="Название презентации — Титул">
            <a:extLst>
              <a:ext uri="{FF2B5EF4-FFF2-40B4-BE49-F238E27FC236}">
                <a16:creationId xmlns="" xmlns:a16="http://schemas.microsoft.com/office/drawing/2014/main" id="{B15F085A-FD81-45CB-8BB2-F891F7EA60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6075" y="1268413"/>
            <a:ext cx="11509375" cy="3779837"/>
          </a:xfrm>
        </p:spPr>
        <p:txBody>
          <a:bodyPr anchor="ctr">
            <a:noAutofit/>
          </a:bodyPr>
          <a:lstStyle>
            <a:lvl1pPr marL="0" indent="0">
              <a:buNone/>
              <a:defRPr>
                <a:latin typeface="PermianSlabSerifTypeface" panose="02000000000000000000" pitchFamily="50" charset="0"/>
              </a:defRPr>
            </a:lvl1pPr>
          </a:lstStyle>
          <a:p>
            <a:r>
              <a:rPr lang="ru-RU" sz="2800" dirty="0">
                <a:latin typeface="PermianSlabSerifTypeface" panose="02000000000000000000" pitchFamily="50" charset="0"/>
              </a:rPr>
              <a:t>Название презентации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E09C13DB-58DE-4DC0-B324-14E7788668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6075" y="5745162"/>
            <a:ext cx="11509375" cy="38383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PermianSlabSerifTypeface" panose="02000000000000000000" pitchFamily="50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Докладчик: Фамилия Имя Отчество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F95E1ABD-8AF4-43F8-92A9-5F4ECC7912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76000" y="6530469"/>
            <a:ext cx="1079451" cy="209551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algn="r"/>
            <a:r>
              <a:rPr lang="ru-RU" sz="1000" dirty="0">
                <a:solidFill>
                  <a:schemeClr val="bg1"/>
                </a:solidFill>
                <a:latin typeface="PermianSerifTypeface" panose="02000000000000000000" pitchFamily="50" charset="0"/>
              </a:rPr>
              <a:t>Пермь 2021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="" xmlns:a16="http://schemas.microsoft.com/office/drawing/2014/main" id="{D9197A4A-65F4-4534-98AE-9F66A62B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6075" y="6217394"/>
            <a:ext cx="10093325" cy="4318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r>
              <a:rPr lang="ru-RU" sz="1200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занимаемая должность докладчика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="" xmlns:a16="http://schemas.microsoft.com/office/drawing/2014/main" id="{93F712D2-53A1-4608-BF4F-E58F19347E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6000" y="474206"/>
            <a:ext cx="5580000" cy="509588"/>
          </a:xfr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>
                <a:latin typeface="PermianSlabSerifTypeface" panose="02000000000000000000" pitchFamily="50" charset="0"/>
              </a:defRPr>
            </a:lvl1pPr>
            <a:lvl2pPr marL="457200" indent="0">
              <a:buNone/>
              <a:defRPr sz="1400">
                <a:latin typeface="PermianSlabSerifTypeface" panose="02000000000000000000" pitchFamily="50" charset="0"/>
              </a:defRPr>
            </a:lvl2pPr>
            <a:lvl3pPr marL="914400" indent="0">
              <a:buNone/>
              <a:defRPr sz="1400">
                <a:latin typeface="PermianSlabSerifTypeface" panose="02000000000000000000" pitchFamily="50" charset="0"/>
              </a:defRPr>
            </a:lvl3pPr>
            <a:lvl4pPr marL="1371600" indent="0">
              <a:buNone/>
              <a:defRPr sz="1400">
                <a:latin typeface="PermianSlabSerifTypeface" panose="02000000000000000000" pitchFamily="50" charset="0"/>
              </a:defRPr>
            </a:lvl4pPr>
            <a:lvl5pPr marL="1828800" indent="0">
              <a:buNone/>
              <a:defRPr sz="1400">
                <a:latin typeface="PermianSlabSerifTypeface" panose="02000000000000000000" pitchFamily="50" charset="0"/>
              </a:defRPr>
            </a:lvl5pPr>
          </a:lstStyle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МИНИСТЕРСТВО  ИНФОРМАЦИОННОГО РАЗВИТИЯ И СВЯЗИ</a:t>
            </a:r>
            <a:b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</a:br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ПЕРМСКОГО КРАЯ</a:t>
            </a:r>
          </a:p>
        </p:txBody>
      </p:sp>
    </p:spTree>
    <p:extLst>
      <p:ext uri="{BB962C8B-B14F-4D97-AF65-F5344CB8AC3E}">
        <p14:creationId xmlns:p14="http://schemas.microsoft.com/office/powerpoint/2010/main" val="1403283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4B264FB-E605-4256-BB70-E5799321DE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Текст 18">
            <a:extLst>
              <a:ext uri="{FF2B5EF4-FFF2-40B4-BE49-F238E27FC236}">
                <a16:creationId xmlns="" xmlns:a16="http://schemas.microsoft.com/office/drawing/2014/main" id="{14B18509-746F-4E1E-9900-BA89101D0F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56138" y="5408613"/>
            <a:ext cx="2879725" cy="3603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https://permkrai.ru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802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нумерацие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=""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=""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32640"/>
            <a:ext cx="12192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=""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11569955" y="6538913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79A4F07-433A-49CF-9D7D-A63F9F1FBCD5}" type="slidenum">
              <a:rPr lang="ru-RU" sz="1200" smtClean="0">
                <a:solidFill>
                  <a:srgbClr val="FFFFFF"/>
                </a:solidFill>
              </a:rPr>
              <a:pPr algn="r"/>
              <a:t>‹#›</a:t>
            </a:fld>
            <a:endParaRPr lang="ru-RU" sz="1200" dirty="0">
              <a:solidFill>
                <a:srgbClr val="FFFFFF"/>
              </a:solidFill>
            </a:endParaRPr>
          </a:p>
        </p:txBody>
      </p:sp>
      <p:pic>
        <p:nvPicPr>
          <p:cNvPr id="6" name="герб">
            <a:extLst>
              <a:ext uri="{FF2B5EF4-FFF2-40B4-BE49-F238E27FC236}">
                <a16:creationId xmlns="" xmlns:a16="http://schemas.microsoft.com/office/drawing/2014/main" id="{42CD8C78-10A2-4C1F-940F-796B15D9953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6689" y="6491469"/>
            <a:ext cx="180000" cy="318000"/>
          </a:xfrm>
          <a:prstGeom prst="rect">
            <a:avLst/>
          </a:prstGeom>
        </p:spPr>
      </p:pic>
      <p:sp>
        <p:nvSpPr>
          <p:cNvPr id="21" name="ОГВ">
            <a:extLst>
              <a:ext uri="{FF2B5EF4-FFF2-40B4-BE49-F238E27FC236}">
                <a16:creationId xmlns=""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558" y="6494443"/>
            <a:ext cx="2520950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МИНИСТЕРСТВО ИНФОРМАЦИОННОГО РАЗВИТИЯ И СВЯЗИ ПЕРМСКОГО КРАЯ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=""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5360" y="49213"/>
            <a:ext cx="1152128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=""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35360" y="1700808"/>
            <a:ext cx="1152128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=""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35360" y="1053108"/>
            <a:ext cx="1152128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=""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58350" y="6438293"/>
            <a:ext cx="5675300" cy="404788"/>
          </a:xfrm>
        </p:spPr>
        <p:txBody>
          <a:bodyPr anchor="ctr">
            <a:noAutofit/>
          </a:bodyPr>
          <a:lstStyle>
            <a:lvl1pPr algn="ctr"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478361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с нумерацией текст без гради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=""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=""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32640"/>
            <a:ext cx="12192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=""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11569955" y="6538913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79A4F07-433A-49CF-9D7D-A63F9F1FBCD5}" type="slidenum">
              <a:rPr lang="ru-RU" sz="1200" smtClean="0">
                <a:solidFill>
                  <a:srgbClr val="1C2D38"/>
                </a:solidFill>
              </a:rPr>
              <a:pPr algn="r"/>
              <a:t>‹#›</a:t>
            </a:fld>
            <a:endParaRPr lang="ru-RU" sz="1200" dirty="0">
              <a:solidFill>
                <a:srgbClr val="1C2D38"/>
              </a:solidFill>
            </a:endParaRPr>
          </a:p>
        </p:txBody>
      </p:sp>
      <p:pic>
        <p:nvPicPr>
          <p:cNvPr id="6" name="герб">
            <a:extLst>
              <a:ext uri="{FF2B5EF4-FFF2-40B4-BE49-F238E27FC236}">
                <a16:creationId xmlns="" xmlns:a16="http://schemas.microsoft.com/office/drawing/2014/main" id="{42CD8C78-10A2-4C1F-940F-796B15D9953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6689" y="6491469"/>
            <a:ext cx="180000" cy="318000"/>
          </a:xfrm>
          <a:prstGeom prst="rect">
            <a:avLst/>
          </a:prstGeom>
        </p:spPr>
      </p:pic>
      <p:sp>
        <p:nvSpPr>
          <p:cNvPr id="21" name="ОГВ">
            <a:extLst>
              <a:ext uri="{FF2B5EF4-FFF2-40B4-BE49-F238E27FC236}">
                <a16:creationId xmlns=""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558" y="6494443"/>
            <a:ext cx="2520950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rgbClr val="1C2D38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МИНИСТЕРСТВО ИНФОРМАЦИОННОГО РАЗВИТИЯ И СВЯЗИ ПЕРМСКОГО КРАЯ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=""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5360" y="49213"/>
            <a:ext cx="1152128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1C2D38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=""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35360" y="1700808"/>
            <a:ext cx="1152128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=""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35360" y="1053108"/>
            <a:ext cx="1152128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=""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58350" y="6438293"/>
            <a:ext cx="5675300" cy="404788"/>
          </a:xfrm>
          <a:noFill/>
        </p:spPr>
        <p:txBody>
          <a:bodyPr anchor="ctr">
            <a:noAutofit/>
          </a:bodyPr>
          <a:lstStyle>
            <a:lvl1pPr algn="ctr">
              <a:defRPr sz="1000">
                <a:solidFill>
                  <a:srgbClr val="1C2D38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56515F36-82E2-461D-8335-914F4CC52886}"/>
              </a:ext>
            </a:extLst>
          </p:cNvPr>
          <p:cNvCxnSpPr/>
          <p:nvPr userDrawn="1"/>
        </p:nvCxnSpPr>
        <p:spPr>
          <a:xfrm>
            <a:off x="0" y="836712"/>
            <a:ext cx="12192000" cy="0"/>
          </a:xfrm>
          <a:prstGeom prst="line">
            <a:avLst/>
          </a:prstGeom>
          <a:ln w="12700">
            <a:solidFill>
              <a:srgbClr val="1C2D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5401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8B90A0A-2CE6-4ED4-B560-69BDB60A3C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628900"/>
            <a:ext cx="12192000" cy="1600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B661F9B-464A-402B-BBCE-3547D46FB086}"/>
              </a:ext>
            </a:extLst>
          </p:cNvPr>
          <p:cNvSpPr txBox="1"/>
          <p:nvPr userDrawn="1"/>
        </p:nvSpPr>
        <p:spPr>
          <a:xfrm>
            <a:off x="2136000" y="3069000"/>
            <a:ext cx="79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FFFFFF"/>
                </a:solidFill>
                <a:latin typeface="PermianSlabSerifTypeface" panose="02000000000000000000" pitchFamily="50" charset="0"/>
              </a:rPr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3597335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ижний колонтитул 14">
            <a:extLst>
              <a:ext uri="{FF2B5EF4-FFF2-40B4-BE49-F238E27FC236}">
                <a16:creationId xmlns="" xmlns:a16="http://schemas.microsoft.com/office/drawing/2014/main" id="{BB449CA8-9298-4D71-A357-9046A015D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96000" y="6489700"/>
            <a:ext cx="5400000" cy="368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endParaRPr lang="ru-RU" dirty="0"/>
          </a:p>
        </p:txBody>
      </p:sp>
      <p:sp>
        <p:nvSpPr>
          <p:cNvPr id="21" name="Текст 20">
            <a:extLst>
              <a:ext uri="{FF2B5EF4-FFF2-40B4-BE49-F238E27FC236}">
                <a16:creationId xmlns="" xmlns:a16="http://schemas.microsoft.com/office/drawing/2014/main" id="{A1E134EA-D6C2-43CB-9102-9F1A2EBE1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Номер слайда 15">
            <a:extLst>
              <a:ext uri="{FF2B5EF4-FFF2-40B4-BE49-F238E27FC236}">
                <a16:creationId xmlns="" xmlns:a16="http://schemas.microsoft.com/office/drawing/2014/main" id="{3BE9B402-60E3-4824-B07B-F391FF11A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2514" y="6483351"/>
            <a:ext cx="696000" cy="361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77F1428D-6920-4428-815E-629F8186DEA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18">
            <a:extLst>
              <a:ext uri="{FF2B5EF4-FFF2-40B4-BE49-F238E27FC236}">
                <a16:creationId xmlns="" xmlns:a16="http://schemas.microsoft.com/office/drawing/2014/main" id="{95F28E92-FCF9-479A-B2D1-7FA952CF81A2}"/>
              </a:ext>
            </a:extLst>
          </p:cNvPr>
          <p:cNvSpPr txBox="1">
            <a:spLocks/>
          </p:cNvSpPr>
          <p:nvPr/>
        </p:nvSpPr>
        <p:spPr>
          <a:xfrm>
            <a:off x="336000" y="0"/>
            <a:ext cx="11520000" cy="758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0428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4" r:id="rId2"/>
    <p:sldLayoutId id="2147483652" r:id="rId3"/>
    <p:sldLayoutId id="2147483649" r:id="rId4"/>
    <p:sldLayoutId id="2147483653" r:id="rId5"/>
    <p:sldLayoutId id="2147483650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rgbClr val="05668D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ижний колонтитул 14">
            <a:extLst>
              <a:ext uri="{FF2B5EF4-FFF2-40B4-BE49-F238E27FC236}">
                <a16:creationId xmlns="" xmlns:a16="http://schemas.microsoft.com/office/drawing/2014/main" id="{BB449CA8-9298-4D71-A357-9046A015D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96000" y="6489700"/>
            <a:ext cx="5400000" cy="368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1" name="Текст 20">
            <a:extLst>
              <a:ext uri="{FF2B5EF4-FFF2-40B4-BE49-F238E27FC236}">
                <a16:creationId xmlns="" xmlns:a16="http://schemas.microsoft.com/office/drawing/2014/main" id="{A1E134EA-D6C2-43CB-9102-9F1A2EBE1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Номер слайда 15">
            <a:extLst>
              <a:ext uri="{FF2B5EF4-FFF2-40B4-BE49-F238E27FC236}">
                <a16:creationId xmlns="" xmlns:a16="http://schemas.microsoft.com/office/drawing/2014/main" id="{3BE9B402-60E3-4824-B07B-F391FF11A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2514" y="6483351"/>
            <a:ext cx="696000" cy="361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77F1428D-6920-4428-815E-629F8186DEA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18">
            <a:extLst>
              <a:ext uri="{FF2B5EF4-FFF2-40B4-BE49-F238E27FC236}">
                <a16:creationId xmlns="" xmlns:a16="http://schemas.microsoft.com/office/drawing/2014/main" id="{95F28E92-FCF9-479A-B2D1-7FA952CF81A2}"/>
              </a:ext>
            </a:extLst>
          </p:cNvPr>
          <p:cNvSpPr txBox="1">
            <a:spLocks/>
          </p:cNvSpPr>
          <p:nvPr/>
        </p:nvSpPr>
        <p:spPr>
          <a:xfrm>
            <a:off x="336000" y="0"/>
            <a:ext cx="11520000" cy="758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>
                <a:solidFill>
                  <a:srgbClr val="FFFFFF"/>
                </a:solidFill>
              </a:rPr>
              <a:t>Заголовок слайда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123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rgbClr val="05668D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m.asninfo.ru/images/news/3ba45085/408cc25f15e6a6b2c40ee63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7" t="8261" r="11929" b="6052"/>
          <a:stretch/>
        </p:blipFill>
        <p:spPr bwMode="auto">
          <a:xfrm>
            <a:off x="191343" y="182935"/>
            <a:ext cx="6840761" cy="490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Текст 18">
            <a:extLst>
              <a:ext uri="{FF2B5EF4-FFF2-40B4-BE49-F238E27FC236}">
                <a16:creationId xmlns="" xmlns:a16="http://schemas.microsoft.com/office/drawing/2014/main" id="{96B47CBB-339D-450D-AC04-3D91FCCC71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48128" y="818065"/>
            <a:ext cx="4464496" cy="3779837"/>
          </a:xfrm>
        </p:spPr>
        <p:txBody>
          <a:bodyPr/>
          <a:lstStyle/>
          <a:p>
            <a:r>
              <a:rPr lang="ru-RU" sz="3600" dirty="0" smtClean="0">
                <a:solidFill>
                  <a:srgbClr val="0089CF"/>
                </a:solidFill>
              </a:rPr>
              <a:t>Опыт реализации проектов государственно-частного партнерства в сфере спорта   </a:t>
            </a:r>
          </a:p>
          <a:p>
            <a:r>
              <a:rPr lang="ru-RU" sz="3600" dirty="0" smtClean="0">
                <a:solidFill>
                  <a:srgbClr val="FF0000"/>
                </a:solidFill>
              </a:rPr>
              <a:t>в Пермском крае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3" name="Текст 22">
            <a:extLst>
              <a:ext uri="{FF2B5EF4-FFF2-40B4-BE49-F238E27FC236}">
                <a16:creationId xmlns="" xmlns:a16="http://schemas.microsoft.com/office/drawing/2014/main" id="{30223E76-632D-4D2A-BD48-9DD5DAE021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7408" y="260753"/>
            <a:ext cx="7848872" cy="509588"/>
          </a:xfrm>
        </p:spPr>
        <p:txBody>
          <a:bodyPr/>
          <a:lstStyle/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Министерство физической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культуры</a:t>
            </a: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и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спорта Пермского края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Текст 1">
            <a:extLst>
              <a:ext uri="{FF2B5EF4-FFF2-40B4-BE49-F238E27FC236}">
                <a16:creationId xmlns="" xmlns:a16="http://schemas.microsoft.com/office/drawing/2014/main" id="{7B18B858-01DB-4C28-BB4E-1460B76295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4377" y="5783755"/>
            <a:ext cx="11563020" cy="338137"/>
          </a:xfrm>
        </p:spPr>
        <p:txBody>
          <a:bodyPr/>
          <a:lstStyle/>
          <a:p>
            <a:r>
              <a:rPr lang="ru-RU" sz="1800" dirty="0" smtClean="0">
                <a:solidFill>
                  <a:schemeClr val="bg1"/>
                </a:solidFill>
              </a:rPr>
              <a:t>Министр физической культуры и спорта </a:t>
            </a:r>
            <a:r>
              <a:rPr lang="ru-RU" sz="1800" dirty="0" smtClean="0">
                <a:solidFill>
                  <a:schemeClr val="bg1"/>
                </a:solidFill>
              </a:rPr>
              <a:t>Пермского </a:t>
            </a:r>
            <a:r>
              <a:rPr lang="ru-RU" sz="1800" dirty="0" smtClean="0">
                <a:solidFill>
                  <a:schemeClr val="bg1"/>
                </a:solidFill>
              </a:rPr>
              <a:t>края                                                Чеснокова Т.В.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7" name="Текст 1">
            <a:extLst>
              <a:ext uri="{FF2B5EF4-FFF2-40B4-BE49-F238E27FC236}">
                <a16:creationId xmlns="" xmlns:a16="http://schemas.microsoft.com/office/drawing/2014/main" id="{7B18B858-01DB-4C28-BB4E-1460B76295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72464" y="6309320"/>
            <a:ext cx="905836" cy="338137"/>
          </a:xfrm>
        </p:spPr>
        <p:txBody>
          <a:bodyPr/>
          <a:lstStyle/>
          <a:p>
            <a:r>
              <a:rPr lang="ru-RU" sz="1800" dirty="0" smtClean="0">
                <a:solidFill>
                  <a:schemeClr val="bg1"/>
                </a:solidFill>
              </a:rPr>
              <a:t>2022</a:t>
            </a:r>
            <a:endParaRPr lang="ru-RU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394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7B18B858-01DB-4C28-BB4E-1460B76295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Министерство физического развития и спорта Пермского края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6945617-9F61-4A56-AA08-6469C210B3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Строительство крытого многофункционального</a:t>
            </a:r>
            <a:br>
              <a:rPr lang="ru-RU" dirty="0"/>
            </a:br>
            <a:r>
              <a:rPr lang="ru-RU" dirty="0"/>
              <a:t>спортивного центра для круглогодичного </a:t>
            </a:r>
            <a:r>
              <a:rPr lang="ru-RU" dirty="0" smtClean="0"/>
              <a:t>проведения </a:t>
            </a:r>
            <a:r>
              <a:rPr lang="ru-RU" dirty="0"/>
              <a:t>учебно-тренировочных мероприятий , соревнований и турниров по игровым видам </a:t>
            </a:r>
            <a:r>
              <a:rPr lang="ru-RU" dirty="0" smtClean="0"/>
              <a:t>спорта, г</a:t>
            </a:r>
            <a:r>
              <a:rPr lang="ru-RU" dirty="0"/>
              <a:t>. Пермь, ул. Аркадия Гайдара, 12 </a:t>
            </a:r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879976" y="995892"/>
            <a:ext cx="5575857" cy="354199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endParaRPr lang="ru-RU" sz="1200" b="1" i="1" dirty="0" smtClean="0">
              <a:solidFill>
                <a:srgbClr val="002060"/>
              </a:solidFill>
            </a:endParaRPr>
          </a:p>
          <a:p>
            <a:pPr algn="just">
              <a:lnSpc>
                <a:spcPts val="1200"/>
              </a:lnSpc>
            </a:pPr>
            <a:r>
              <a:rPr lang="ru-RU" sz="1400" b="1" dirty="0" smtClean="0">
                <a:solidFill>
                  <a:srgbClr val="002060"/>
                </a:solidFill>
              </a:rPr>
              <a:t>ОБЩАЯ СТОИМОСТЬ ПРОЕКТА:  </a:t>
            </a:r>
          </a:p>
          <a:p>
            <a:pPr algn="just">
              <a:lnSpc>
                <a:spcPts val="1200"/>
              </a:lnSpc>
            </a:pPr>
            <a:endParaRPr lang="ru-RU" sz="1400" b="1" dirty="0" smtClean="0">
              <a:solidFill>
                <a:srgbClr val="002060"/>
              </a:solidFill>
            </a:endParaRPr>
          </a:p>
          <a:p>
            <a:pPr algn="just">
              <a:lnSpc>
                <a:spcPts val="1200"/>
              </a:lnSpc>
            </a:pPr>
            <a:r>
              <a:rPr lang="ru-RU" sz="2000" b="1" dirty="0" smtClean="0">
                <a:solidFill>
                  <a:schemeClr val="accent1"/>
                </a:solidFill>
              </a:rPr>
              <a:t>85 млн. руб., </a:t>
            </a:r>
            <a:r>
              <a:rPr lang="ru-RU" sz="1200" i="1" dirty="0" smtClean="0">
                <a:solidFill>
                  <a:srgbClr val="002060"/>
                </a:solidFill>
              </a:rPr>
              <a:t>в том числе:</a:t>
            </a:r>
          </a:p>
          <a:p>
            <a:pPr algn="just">
              <a:lnSpc>
                <a:spcPts val="1200"/>
              </a:lnSpc>
            </a:pPr>
            <a:endParaRPr lang="ru-RU" sz="1200" i="1" dirty="0" smtClean="0">
              <a:solidFill>
                <a:srgbClr val="002060"/>
              </a:solidFill>
            </a:endParaRPr>
          </a:p>
          <a:p>
            <a:pPr algn="just">
              <a:lnSpc>
                <a:spcPts val="1800"/>
              </a:lnSpc>
            </a:pP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Частный партнер: </a:t>
            </a:r>
            <a:r>
              <a:rPr lang="ru-RU" sz="1400" dirty="0" smtClean="0">
                <a:solidFill>
                  <a:srgbClr val="FF0000"/>
                </a:solidFill>
              </a:rPr>
              <a:t>17 млн. руб.;</a:t>
            </a:r>
          </a:p>
          <a:p>
            <a:pPr algn="just">
              <a:lnSpc>
                <a:spcPts val="1800"/>
              </a:lnSpc>
            </a:pPr>
            <a:endParaRPr lang="ru-RU" sz="1400" dirty="0" smtClean="0">
              <a:solidFill>
                <a:srgbClr val="FF0000"/>
              </a:solidFill>
            </a:endParaRPr>
          </a:p>
          <a:p>
            <a:pPr algn="just">
              <a:lnSpc>
                <a:spcPts val="1800"/>
              </a:lnSpc>
            </a:pP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за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счет привлекаемого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Частным партнером долгового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финансирования: </a:t>
            </a:r>
            <a:r>
              <a:rPr lang="ru-RU" sz="1400" dirty="0" smtClean="0">
                <a:solidFill>
                  <a:srgbClr val="FF0000"/>
                </a:solidFill>
              </a:rPr>
              <a:t>58 млн. руб.;</a:t>
            </a:r>
          </a:p>
          <a:p>
            <a:pPr algn="just">
              <a:lnSpc>
                <a:spcPts val="1800"/>
              </a:lnSpc>
            </a:pPr>
            <a:endParaRPr lang="ru-RU" sz="1400" dirty="0" smtClean="0">
              <a:solidFill>
                <a:srgbClr val="FF0000"/>
              </a:solidFill>
            </a:endParaRPr>
          </a:p>
          <a:p>
            <a:pPr algn="just">
              <a:lnSpc>
                <a:spcPts val="1300"/>
              </a:lnSpc>
            </a:pP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Публичный партнер:</a:t>
            </a:r>
          </a:p>
          <a:p>
            <a:pPr algn="just">
              <a:lnSpc>
                <a:spcPts val="1300"/>
              </a:lnSpc>
            </a:pPr>
            <a:r>
              <a:rPr lang="ru-RU" sz="1400" dirty="0" smtClean="0">
                <a:solidFill>
                  <a:srgbClr val="FF0000"/>
                </a:solidFill>
              </a:rPr>
              <a:t>предоставление </a:t>
            </a:r>
            <a:r>
              <a:rPr lang="ru-RU" sz="1400" dirty="0">
                <a:solidFill>
                  <a:srgbClr val="FF0000"/>
                </a:solidFill>
              </a:rPr>
              <a:t>земельного </a:t>
            </a:r>
            <a:r>
              <a:rPr lang="ru-RU" sz="1400" dirty="0" smtClean="0">
                <a:solidFill>
                  <a:srgbClr val="FF0000"/>
                </a:solidFill>
              </a:rPr>
              <a:t>участка, 10 млн. руб. </a:t>
            </a:r>
            <a:r>
              <a:rPr lang="ru-RU" sz="1000" i="1" dirty="0" smtClean="0">
                <a:solidFill>
                  <a:schemeClr val="accent3">
                    <a:lumMod val="50000"/>
                  </a:schemeClr>
                </a:solidFill>
              </a:rPr>
              <a:t>(в случае победы в </a:t>
            </a:r>
            <a:r>
              <a:rPr lang="ru-RU" sz="1000" i="1" dirty="0">
                <a:solidFill>
                  <a:schemeClr val="accent3">
                    <a:lumMod val="50000"/>
                  </a:schemeClr>
                </a:solidFill>
              </a:rPr>
              <a:t>конкурсе проектов, на реализацию которых предоставляются субсидии из федерального бюджета бюджетам субъектов Российской Федерации на </a:t>
            </a:r>
            <a:r>
              <a:rPr lang="ru-RU" sz="1000" i="1" dirty="0" err="1">
                <a:solidFill>
                  <a:schemeClr val="accent3">
                    <a:lumMod val="50000"/>
                  </a:schemeClr>
                </a:solidFill>
              </a:rPr>
              <a:t>софинансирование</a:t>
            </a:r>
            <a:r>
              <a:rPr lang="ru-RU" sz="1000" i="1" dirty="0">
                <a:solidFill>
                  <a:schemeClr val="accent3">
                    <a:lumMod val="50000"/>
                  </a:schemeClr>
                </a:solidFill>
              </a:rPr>
              <a:t> создания (реконструкции) объектов спортивной инфраструктуры массового спорта на основании соглашений о государственно-частном (</a:t>
            </a:r>
            <a:r>
              <a:rPr lang="ru-RU" sz="1000" i="1" dirty="0" err="1">
                <a:solidFill>
                  <a:schemeClr val="accent3">
                    <a:lumMod val="50000"/>
                  </a:schemeClr>
                </a:solidFill>
              </a:rPr>
              <a:t>муниципально</a:t>
            </a:r>
            <a:r>
              <a:rPr lang="ru-RU" sz="1000" i="1" dirty="0">
                <a:solidFill>
                  <a:schemeClr val="accent3">
                    <a:lumMod val="50000"/>
                  </a:schemeClr>
                </a:solidFill>
              </a:rPr>
              <a:t>-частном) партнерстве и концессионных соглашений в рамках федерального проекта </a:t>
            </a:r>
            <a:r>
              <a:rPr lang="ru-RU" sz="1000" i="1" dirty="0" smtClean="0">
                <a:solidFill>
                  <a:schemeClr val="accent3">
                    <a:lumMod val="50000"/>
                  </a:schemeClr>
                </a:solidFill>
              </a:rPr>
              <a:t> «</a:t>
            </a:r>
            <a:r>
              <a:rPr lang="ru-RU" sz="1000" i="1" dirty="0">
                <a:solidFill>
                  <a:schemeClr val="accent3">
                    <a:lumMod val="50000"/>
                  </a:schemeClr>
                </a:solidFill>
              </a:rPr>
              <a:t>Бизнес-спринт (Я выбираю спорт)»</a:t>
            </a:r>
          </a:p>
          <a:p>
            <a:pPr>
              <a:lnSpc>
                <a:spcPts val="1500"/>
              </a:lnSpc>
            </a:pPr>
            <a:endParaRPr lang="ru-RU" sz="1400" b="1" i="1" dirty="0" smtClean="0">
              <a:solidFill>
                <a:srgbClr val="C0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908720"/>
            <a:ext cx="5328592" cy="2501356"/>
          </a:xfrm>
          <a:prstGeom prst="rect">
            <a:avLst/>
          </a:prstGeom>
          <a:ln>
            <a:solidFill>
              <a:srgbClr val="05668D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10076"/>
            <a:ext cx="5519936" cy="302821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063" y="4903185"/>
            <a:ext cx="1249145" cy="908469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7032104" y="4801496"/>
            <a:ext cx="501555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Заключено соглашение ГЧП о реализации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проекта;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З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аключен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договор аренды земельного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участка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;</a:t>
            </a:r>
            <a:endParaRPr lang="ru-RU" sz="1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П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роводится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разработка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ПСД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;</a:t>
            </a:r>
            <a:endParaRPr lang="ru-RU" sz="1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З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аключены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контракты на тех.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присоединения;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Подана заявка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на «Бизнес-спринт (Я выбираю спорт)»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727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7B18B858-01DB-4C28-BB4E-1460B76295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Министерство физического развития и спорта Пермского края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6945617-9F61-4A56-AA08-6469C210B3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Строительство </a:t>
            </a:r>
            <a:r>
              <a:rPr lang="ru-RU" dirty="0"/>
              <a:t>и эксплуатация объекта спорта «Центр баскетбола «АЭРОСФЕРА» </a:t>
            </a:r>
          </a:p>
          <a:p>
            <a:r>
              <a:rPr lang="ru-RU" dirty="0" smtClean="0"/>
              <a:t>г</a:t>
            </a:r>
            <a:r>
              <a:rPr lang="ru-RU" dirty="0"/>
              <a:t>. Пермь, ул. Клименко, </a:t>
            </a:r>
            <a:r>
              <a:rPr lang="ru-RU" dirty="0" smtClean="0"/>
              <a:t>26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0943ADF0-1ADB-4883-91D4-49D42C34E7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О </a:t>
            </a:r>
            <a:r>
              <a:rPr lang="ru-RU" dirty="0"/>
              <a:t>концессии по объектам спорта (спортивные концессии)</a:t>
            </a:r>
          </a:p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92342" y="3773447"/>
            <a:ext cx="7056784" cy="22082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600" b="1" dirty="0" smtClean="0">
                <a:solidFill>
                  <a:srgbClr val="002060"/>
                </a:solidFill>
              </a:rPr>
              <a:t>ОБЩАЯ СТОИМОСТЬ ПРОЕКТА</a:t>
            </a:r>
          </a:p>
          <a:p>
            <a:pPr>
              <a:lnSpc>
                <a:spcPts val="1500"/>
              </a:lnSpc>
            </a:pPr>
            <a:endParaRPr lang="ru-RU" sz="1200" b="1" dirty="0" smtClean="0">
              <a:solidFill>
                <a:srgbClr val="002060"/>
              </a:solidFill>
            </a:endParaRPr>
          </a:p>
          <a:p>
            <a:pPr>
              <a:lnSpc>
                <a:spcPts val="1500"/>
              </a:lnSpc>
            </a:pPr>
            <a:r>
              <a:rPr lang="ru-RU" sz="1400" b="1" i="1" dirty="0" smtClean="0">
                <a:solidFill>
                  <a:schemeClr val="accent1"/>
                </a:solidFill>
              </a:rPr>
              <a:t>Частный партнер:</a:t>
            </a:r>
            <a:r>
              <a:rPr lang="ru-RU" sz="1400" b="1" dirty="0" smtClean="0">
                <a:solidFill>
                  <a:schemeClr val="accent1"/>
                </a:solidFill>
              </a:rPr>
              <a:t> </a:t>
            </a:r>
          </a:p>
          <a:p>
            <a:pPr>
              <a:lnSpc>
                <a:spcPts val="1500"/>
              </a:lnSpc>
            </a:pPr>
            <a:r>
              <a:rPr lang="ru-RU" sz="1400" dirty="0" smtClean="0">
                <a:solidFill>
                  <a:srgbClr val="002060"/>
                </a:solidFill>
              </a:rPr>
              <a:t>строительство </a:t>
            </a:r>
            <a:r>
              <a:rPr lang="ru-RU" sz="1400" dirty="0">
                <a:solidFill>
                  <a:srgbClr val="002060"/>
                </a:solidFill>
              </a:rPr>
              <a:t>здания, </a:t>
            </a:r>
            <a:endParaRPr lang="ru-RU" sz="1400" dirty="0" smtClean="0">
              <a:solidFill>
                <a:srgbClr val="002060"/>
              </a:solidFill>
            </a:endParaRPr>
          </a:p>
          <a:p>
            <a:pPr>
              <a:lnSpc>
                <a:spcPts val="1500"/>
              </a:lnSpc>
            </a:pPr>
            <a:r>
              <a:rPr lang="ru-RU" sz="1400" dirty="0" smtClean="0">
                <a:solidFill>
                  <a:srgbClr val="002060"/>
                </a:solidFill>
              </a:rPr>
              <a:t>оснащение </a:t>
            </a:r>
            <a:r>
              <a:rPr lang="ru-RU" sz="1400" dirty="0">
                <a:solidFill>
                  <a:srgbClr val="002060"/>
                </a:solidFill>
              </a:rPr>
              <a:t>оборудованием и инвентарем, эксплуатация объекта в период действия </a:t>
            </a:r>
            <a:r>
              <a:rPr lang="ru-RU" sz="1400" dirty="0" smtClean="0">
                <a:solidFill>
                  <a:srgbClr val="002060"/>
                </a:solidFill>
              </a:rPr>
              <a:t>контракта: </a:t>
            </a:r>
            <a:r>
              <a:rPr lang="ru-RU" sz="1400" dirty="0">
                <a:solidFill>
                  <a:srgbClr val="EB1E23"/>
                </a:solidFill>
              </a:rPr>
              <a:t>150 </a:t>
            </a:r>
            <a:r>
              <a:rPr lang="ru-RU" sz="1400" dirty="0" smtClean="0">
                <a:solidFill>
                  <a:srgbClr val="EB1E23"/>
                </a:solidFill>
              </a:rPr>
              <a:t>млн. </a:t>
            </a:r>
            <a:r>
              <a:rPr lang="ru-RU" sz="1400" dirty="0">
                <a:solidFill>
                  <a:srgbClr val="EB1E23"/>
                </a:solidFill>
              </a:rPr>
              <a:t>руб. + 12,8 </a:t>
            </a:r>
            <a:r>
              <a:rPr lang="ru-RU" sz="1400" dirty="0" smtClean="0">
                <a:solidFill>
                  <a:srgbClr val="EB1E23"/>
                </a:solidFill>
              </a:rPr>
              <a:t>млн. ежегодно.</a:t>
            </a:r>
          </a:p>
          <a:p>
            <a:pPr>
              <a:lnSpc>
                <a:spcPts val="1500"/>
              </a:lnSpc>
            </a:pPr>
            <a:endParaRPr lang="ru-RU" sz="1400" dirty="0" smtClean="0">
              <a:solidFill>
                <a:schemeClr val="accent1"/>
              </a:solidFill>
            </a:endParaRPr>
          </a:p>
          <a:p>
            <a:pPr>
              <a:lnSpc>
                <a:spcPts val="1500"/>
              </a:lnSpc>
            </a:pPr>
            <a:r>
              <a:rPr lang="ru-RU" sz="1400" b="1" i="1" dirty="0" smtClean="0">
                <a:solidFill>
                  <a:schemeClr val="accent1"/>
                </a:solidFill>
              </a:rPr>
              <a:t>Публичный партнер: </a:t>
            </a:r>
          </a:p>
          <a:p>
            <a:pPr>
              <a:lnSpc>
                <a:spcPts val="1500"/>
              </a:lnSpc>
            </a:pPr>
            <a:r>
              <a:rPr lang="ru-RU" sz="1400" dirty="0">
                <a:solidFill>
                  <a:srgbClr val="002060"/>
                </a:solidFill>
              </a:rPr>
              <a:t>предоставление </a:t>
            </a:r>
            <a:r>
              <a:rPr lang="ru-RU" sz="1400" dirty="0">
                <a:solidFill>
                  <a:srgbClr val="002060"/>
                </a:solidFill>
              </a:rPr>
              <a:t>земельного </a:t>
            </a:r>
            <a:r>
              <a:rPr lang="ru-RU" sz="1400" dirty="0" smtClean="0">
                <a:solidFill>
                  <a:srgbClr val="002060"/>
                </a:solidFill>
              </a:rPr>
              <a:t>участка; </a:t>
            </a:r>
            <a:endParaRPr lang="ru-RU" sz="1400" dirty="0">
              <a:solidFill>
                <a:srgbClr val="002060"/>
              </a:solidFill>
            </a:endParaRPr>
          </a:p>
          <a:p>
            <a:pPr>
              <a:lnSpc>
                <a:spcPts val="1500"/>
              </a:lnSpc>
            </a:pPr>
            <a:r>
              <a:rPr lang="ru-RU" sz="1400" dirty="0">
                <a:solidFill>
                  <a:srgbClr val="002060"/>
                </a:solidFill>
              </a:rPr>
              <a:t>компенсация </a:t>
            </a:r>
            <a:r>
              <a:rPr lang="ru-RU" sz="1400" dirty="0">
                <a:solidFill>
                  <a:srgbClr val="002060"/>
                </a:solidFill>
              </a:rPr>
              <a:t>расходов на техприсоединения и выносы </a:t>
            </a:r>
            <a:r>
              <a:rPr lang="ru-RU" sz="1400" dirty="0">
                <a:solidFill>
                  <a:srgbClr val="002060"/>
                </a:solidFill>
              </a:rPr>
              <a:t>сетей – </a:t>
            </a:r>
            <a:r>
              <a:rPr lang="ru-RU" sz="1400" dirty="0">
                <a:solidFill>
                  <a:schemeClr val="accent1"/>
                </a:solidFill>
              </a:rPr>
              <a:t>34, </a:t>
            </a:r>
            <a:r>
              <a:rPr lang="ru-RU" sz="1400" dirty="0">
                <a:solidFill>
                  <a:schemeClr val="accent1"/>
                </a:solidFill>
              </a:rPr>
              <a:t>414 </a:t>
            </a:r>
            <a:r>
              <a:rPr lang="ru-RU" sz="1400" dirty="0">
                <a:solidFill>
                  <a:schemeClr val="accent1"/>
                </a:solidFill>
              </a:rPr>
              <a:t>млн. </a:t>
            </a:r>
            <a:r>
              <a:rPr lang="ru-RU" sz="1400" dirty="0">
                <a:solidFill>
                  <a:schemeClr val="accent1"/>
                </a:solidFill>
              </a:rPr>
              <a:t>руб</a:t>
            </a:r>
            <a:r>
              <a:rPr lang="ru-RU" sz="1400" dirty="0" smtClean="0">
                <a:solidFill>
                  <a:schemeClr val="accent1"/>
                </a:solidFill>
              </a:rPr>
              <a:t>.;</a:t>
            </a:r>
            <a:endParaRPr lang="ru-RU" sz="1400" dirty="0">
              <a:solidFill>
                <a:schemeClr val="accent1"/>
              </a:solidFill>
            </a:endParaRPr>
          </a:p>
          <a:p>
            <a:pPr>
              <a:lnSpc>
                <a:spcPts val="1500"/>
              </a:lnSpc>
            </a:pPr>
            <a:r>
              <a:rPr lang="ru-RU" sz="1400" dirty="0">
                <a:solidFill>
                  <a:srgbClr val="002060"/>
                </a:solidFill>
              </a:rPr>
              <a:t>компенсация </a:t>
            </a:r>
            <a:r>
              <a:rPr lang="ru-RU" sz="1400" dirty="0">
                <a:solidFill>
                  <a:srgbClr val="002060"/>
                </a:solidFill>
              </a:rPr>
              <a:t>коммунальных расходов </a:t>
            </a:r>
            <a:r>
              <a:rPr lang="ru-RU" sz="1400" dirty="0" smtClean="0">
                <a:solidFill>
                  <a:srgbClr val="002060"/>
                </a:solidFill>
              </a:rPr>
              <a:t>ежегодно - </a:t>
            </a:r>
            <a:r>
              <a:rPr lang="ru-RU" sz="1400" dirty="0">
                <a:solidFill>
                  <a:schemeClr val="accent1"/>
                </a:solidFill>
              </a:rPr>
              <a:t>2, </a:t>
            </a:r>
            <a:r>
              <a:rPr lang="ru-RU" sz="1400" dirty="0">
                <a:solidFill>
                  <a:schemeClr val="accent1"/>
                </a:solidFill>
              </a:rPr>
              <a:t>524 </a:t>
            </a:r>
            <a:r>
              <a:rPr lang="ru-RU" sz="1400" dirty="0">
                <a:solidFill>
                  <a:schemeClr val="accent1"/>
                </a:solidFill>
              </a:rPr>
              <a:t>млн. </a:t>
            </a:r>
            <a:r>
              <a:rPr lang="ru-RU" sz="1400" dirty="0">
                <a:solidFill>
                  <a:schemeClr val="accent1"/>
                </a:solidFill>
              </a:rPr>
              <a:t>руб. </a:t>
            </a:r>
            <a:r>
              <a:rPr lang="ru-RU" sz="1400" dirty="0">
                <a:solidFill>
                  <a:schemeClr val="accent1"/>
                </a:solidFill>
              </a:rPr>
              <a:t>в год</a:t>
            </a:r>
            <a:r>
              <a:rPr lang="ru-RU" sz="1400" dirty="0" smtClean="0">
                <a:solidFill>
                  <a:schemeClr val="accent1"/>
                </a:solidFill>
              </a:rPr>
              <a:t>.</a:t>
            </a:r>
            <a:endParaRPr lang="ru-RU" sz="1400" b="1" i="1" dirty="0">
              <a:solidFill>
                <a:srgbClr val="C0000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54FA045-DC91-41A0-8396-50AA4CFCB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27" y="1011623"/>
            <a:ext cx="4429413" cy="2489611"/>
          </a:xfrm>
          <a:prstGeom prst="rect">
            <a:avLst/>
          </a:prstGeom>
          <a:ln>
            <a:solidFill>
              <a:srgbClr val="05668D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5087888" y="1057239"/>
            <a:ext cx="65978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PermianSlabSerifTypeface"/>
              </a:rPr>
              <a:t>ЦЕНТР БАСКЕТБОЛА «АЭРОСФЕРА»</a:t>
            </a:r>
          </a:p>
          <a:p>
            <a:pPr>
              <a:lnSpc>
                <a:spcPts val="1600"/>
              </a:lnSpc>
            </a:pPr>
            <a:endParaRPr lang="ru-RU" sz="1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ts val="1600"/>
              </a:lnSpc>
            </a:pPr>
            <a:r>
              <a:rPr lang="ru-RU" sz="1400" dirty="0">
                <a:solidFill>
                  <a:srgbClr val="002060"/>
                </a:solidFill>
              </a:rPr>
              <a:t>Спортивный </a:t>
            </a:r>
            <a:r>
              <a:rPr lang="ru-RU" sz="1400" dirty="0">
                <a:solidFill>
                  <a:srgbClr val="002060"/>
                </a:solidFill>
              </a:rPr>
              <a:t>зал не менее, чем с 250 зрительскими местами – 1;</a:t>
            </a:r>
          </a:p>
          <a:p>
            <a:pPr>
              <a:lnSpc>
                <a:spcPts val="1600"/>
              </a:lnSpc>
            </a:pPr>
            <a:r>
              <a:rPr lang="ru-RU" sz="1400" dirty="0">
                <a:solidFill>
                  <a:srgbClr val="002060"/>
                </a:solidFill>
              </a:rPr>
              <a:t>Спортивный </a:t>
            </a:r>
            <a:r>
              <a:rPr lang="ru-RU" sz="1400" dirty="0">
                <a:solidFill>
                  <a:srgbClr val="002060"/>
                </a:solidFill>
              </a:rPr>
              <a:t>зал не менее, чем с 50 зрительскими местами – 2;</a:t>
            </a:r>
          </a:p>
          <a:p>
            <a:pPr>
              <a:lnSpc>
                <a:spcPts val="1600"/>
              </a:lnSpc>
            </a:pPr>
            <a:r>
              <a:rPr lang="ru-RU" sz="1400" dirty="0">
                <a:solidFill>
                  <a:srgbClr val="002060"/>
                </a:solidFill>
              </a:rPr>
              <a:t>Входная </a:t>
            </a:r>
            <a:r>
              <a:rPr lang="ru-RU" sz="1400" dirty="0">
                <a:solidFill>
                  <a:srgbClr val="002060"/>
                </a:solidFill>
              </a:rPr>
              <a:t>группа и вестибюль – 1;</a:t>
            </a:r>
          </a:p>
          <a:p>
            <a:pPr>
              <a:lnSpc>
                <a:spcPts val="1600"/>
              </a:lnSpc>
            </a:pPr>
            <a:r>
              <a:rPr lang="ru-RU" sz="1400" dirty="0">
                <a:solidFill>
                  <a:srgbClr val="002060"/>
                </a:solidFill>
              </a:rPr>
              <a:t>Инвентарные </a:t>
            </a:r>
            <a:r>
              <a:rPr lang="ru-RU" sz="1400" dirty="0">
                <a:solidFill>
                  <a:srgbClr val="002060"/>
                </a:solidFill>
              </a:rPr>
              <a:t>– 2;</a:t>
            </a:r>
          </a:p>
          <a:p>
            <a:pPr>
              <a:lnSpc>
                <a:spcPts val="1600"/>
              </a:lnSpc>
            </a:pPr>
            <a:r>
              <a:rPr lang="ru-RU" sz="1400" dirty="0">
                <a:solidFill>
                  <a:srgbClr val="002060"/>
                </a:solidFill>
              </a:rPr>
              <a:t>Раздевалки </a:t>
            </a:r>
            <a:r>
              <a:rPr lang="ru-RU" sz="1400" dirty="0">
                <a:solidFill>
                  <a:srgbClr val="002060"/>
                </a:solidFill>
              </a:rPr>
              <a:t>для занимающихся – 6;</a:t>
            </a:r>
          </a:p>
          <a:p>
            <a:pPr>
              <a:lnSpc>
                <a:spcPts val="1600"/>
              </a:lnSpc>
            </a:pPr>
            <a:r>
              <a:rPr lang="ru-RU" sz="1400" dirty="0">
                <a:solidFill>
                  <a:srgbClr val="002060"/>
                </a:solidFill>
              </a:rPr>
              <a:t>Тренажерный </a:t>
            </a:r>
            <a:r>
              <a:rPr lang="ru-RU" sz="1400" dirty="0">
                <a:solidFill>
                  <a:srgbClr val="002060"/>
                </a:solidFill>
              </a:rPr>
              <a:t>зал – 1;</a:t>
            </a:r>
          </a:p>
          <a:p>
            <a:pPr>
              <a:lnSpc>
                <a:spcPts val="1600"/>
              </a:lnSpc>
            </a:pPr>
            <a:r>
              <a:rPr lang="ru-RU" sz="1400" dirty="0">
                <a:solidFill>
                  <a:srgbClr val="002060"/>
                </a:solidFill>
              </a:rPr>
              <a:t>Медицинский </a:t>
            </a:r>
            <a:r>
              <a:rPr lang="ru-RU" sz="1400" dirty="0">
                <a:solidFill>
                  <a:srgbClr val="002060"/>
                </a:solidFill>
              </a:rPr>
              <a:t>пункт-1.</a:t>
            </a:r>
          </a:p>
          <a:p>
            <a:pPr>
              <a:lnSpc>
                <a:spcPts val="1600"/>
              </a:lnSpc>
            </a:pPr>
            <a:r>
              <a:rPr lang="ru-RU" sz="1400" dirty="0">
                <a:solidFill>
                  <a:srgbClr val="002060"/>
                </a:solidFill>
              </a:rPr>
              <a:t>Трибуны </a:t>
            </a:r>
            <a:r>
              <a:rPr lang="ru-RU" sz="1400" dirty="0">
                <a:solidFill>
                  <a:srgbClr val="002060"/>
                </a:solidFill>
              </a:rPr>
              <a:t>не менее, чем на 250 мест – 1;</a:t>
            </a:r>
          </a:p>
          <a:p>
            <a:pPr>
              <a:lnSpc>
                <a:spcPts val="1600"/>
              </a:lnSpc>
            </a:pPr>
            <a:r>
              <a:rPr lang="ru-RU" sz="1400" dirty="0">
                <a:solidFill>
                  <a:srgbClr val="002060"/>
                </a:solidFill>
              </a:rPr>
              <a:t>Трибуны </a:t>
            </a:r>
            <a:r>
              <a:rPr lang="ru-RU" sz="1400" dirty="0">
                <a:solidFill>
                  <a:srgbClr val="002060"/>
                </a:solidFill>
              </a:rPr>
              <a:t>не менее, чем на 50 мест – 2;</a:t>
            </a:r>
          </a:p>
          <a:p>
            <a:pPr>
              <a:lnSpc>
                <a:spcPts val="1600"/>
              </a:lnSpc>
            </a:pPr>
            <a:r>
              <a:rPr lang="ru-RU" sz="1400" dirty="0">
                <a:solidFill>
                  <a:srgbClr val="002060"/>
                </a:solidFill>
              </a:rPr>
              <a:t>Кольца </a:t>
            </a:r>
            <a:r>
              <a:rPr lang="ru-RU" sz="1400" dirty="0">
                <a:solidFill>
                  <a:srgbClr val="002060"/>
                </a:solidFill>
              </a:rPr>
              <a:t>баскетбольные – 6.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2304" y="3735909"/>
            <a:ext cx="1249788" cy="90838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104112" y="4791839"/>
            <a:ext cx="49685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Заключено соглашение ГЧП о реализации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проекта;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З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аключен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договор аренды земельного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участка.</a:t>
            </a:r>
          </a:p>
        </p:txBody>
      </p:sp>
    </p:spTree>
    <p:extLst>
      <p:ext uri="{BB962C8B-B14F-4D97-AF65-F5344CB8AC3E}">
        <p14:creationId xmlns:p14="http://schemas.microsoft.com/office/powerpoint/2010/main" val="2549359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7B18B858-01DB-4C28-BB4E-1460B76295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4558" y="6494443"/>
            <a:ext cx="4185298" cy="338137"/>
          </a:xfrm>
        </p:spPr>
        <p:txBody>
          <a:bodyPr/>
          <a:lstStyle/>
          <a:p>
            <a:r>
              <a:rPr lang="ru-RU" dirty="0" smtClean="0"/>
              <a:t>Министерство физического развития и спорта Пермского края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6945617-9F61-4A56-AA08-6469C210B3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Устройство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лыжероллерной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трассы,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Пермский муниципальный район, д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Шилово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04" y="961598"/>
            <a:ext cx="6336704" cy="2640402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256696" y="3789040"/>
            <a:ext cx="64807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Общая протяженность асфальтобетонной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лыжероллерной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трассы - 3000 м.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Строительство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стартовой площадки и новых участков трассы длинной: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1400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м, 1100 м и 500 м. Ширина проезжей части 4 м. Радиусы закругления от 6 м до 20 м. Минимальный продольный уклон – 5%. Максимальный продольный уклон – 60%. Новые участки трассы предусмотрены по существующему рельефу, по существующим лесным просекам (действующим участкам лыжной трассы) или с частичной вырубкой мелколесья с предварительным снятием растительного грунта.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Освещение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лыжероллерной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трассы с одной стороны трассы,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энергосберегающие светильники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Единовременная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пропускная способность (ЕПС) – 40 человек,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годовая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мощность – 144 000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человек.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88088" y="952215"/>
            <a:ext cx="4752528" cy="354199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600" b="1" dirty="0" smtClean="0">
                <a:solidFill>
                  <a:srgbClr val="002060"/>
                </a:solidFill>
              </a:rPr>
              <a:t>ОБЩАЯ СТОИМОСТЬ ПРОЕКТА</a:t>
            </a:r>
          </a:p>
          <a:p>
            <a:pPr>
              <a:lnSpc>
                <a:spcPts val="1500"/>
              </a:lnSpc>
            </a:pPr>
            <a:endParaRPr lang="ru-RU" sz="1200" b="1" dirty="0" smtClean="0">
              <a:solidFill>
                <a:srgbClr val="002060"/>
              </a:solidFill>
            </a:endParaRPr>
          </a:p>
          <a:p>
            <a:pPr>
              <a:lnSpc>
                <a:spcPts val="1500"/>
              </a:lnSpc>
            </a:pPr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</a:rPr>
              <a:t>Концессионер: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>
              <a:lnSpc>
                <a:spcPts val="1500"/>
              </a:lnSpc>
            </a:pPr>
            <a:r>
              <a:rPr lang="ru-RU" sz="1400" dirty="0" smtClean="0">
                <a:solidFill>
                  <a:schemeClr val="accent1"/>
                </a:solidFill>
              </a:rPr>
              <a:t>3, 4 млн. руб.</a:t>
            </a:r>
          </a:p>
          <a:p>
            <a:pPr>
              <a:lnSpc>
                <a:spcPts val="1500"/>
              </a:lnSpc>
            </a:pP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За счет привлекаемого концессионером долгового финансирования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ru-RU" sz="1400" dirty="0" smtClean="0">
                <a:solidFill>
                  <a:schemeClr val="accent1"/>
                </a:solidFill>
              </a:rPr>
              <a:t>5,2 млн. руб.</a:t>
            </a:r>
          </a:p>
          <a:p>
            <a:pPr>
              <a:lnSpc>
                <a:spcPts val="1500"/>
              </a:lnSpc>
            </a:pPr>
            <a:endParaRPr lang="ru-RU" sz="1400" dirty="0" smtClean="0">
              <a:solidFill>
                <a:schemeClr val="accent1"/>
              </a:solidFill>
            </a:endParaRPr>
          </a:p>
          <a:p>
            <a:pPr>
              <a:lnSpc>
                <a:spcPts val="1500"/>
              </a:lnSpc>
            </a:pPr>
            <a:r>
              <a:rPr lang="ru-RU" sz="1400" b="1" i="1" dirty="0" err="1" smtClean="0">
                <a:solidFill>
                  <a:schemeClr val="accent3">
                    <a:lumMod val="50000"/>
                  </a:schemeClr>
                </a:solidFill>
              </a:rPr>
              <a:t>Концедент</a:t>
            </a:r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</a:rPr>
              <a:t>: </a:t>
            </a:r>
          </a:p>
          <a:p>
            <a:pPr>
              <a:lnSpc>
                <a:spcPts val="1500"/>
              </a:lnSpc>
            </a:pPr>
            <a:r>
              <a:rPr lang="ru-RU" sz="1400" dirty="0">
                <a:solidFill>
                  <a:srgbClr val="002060"/>
                </a:solidFill>
              </a:rPr>
              <a:t>ПСД;</a:t>
            </a:r>
          </a:p>
          <a:p>
            <a:pPr lvl="0" algn="just">
              <a:lnSpc>
                <a:spcPts val="1300"/>
              </a:lnSpc>
            </a:pPr>
            <a:r>
              <a:rPr lang="ru-RU" sz="1400" dirty="0" smtClean="0">
                <a:solidFill>
                  <a:srgbClr val="002060"/>
                </a:solidFill>
              </a:rPr>
              <a:t>Средства </a:t>
            </a:r>
            <a:r>
              <a:rPr lang="ru-RU" sz="1400" dirty="0">
                <a:solidFill>
                  <a:srgbClr val="002060"/>
                </a:solidFill>
              </a:rPr>
              <a:t>на </a:t>
            </a:r>
            <a:r>
              <a:rPr lang="ru-RU" sz="1400" dirty="0" smtClean="0">
                <a:solidFill>
                  <a:srgbClr val="002060"/>
                </a:solidFill>
              </a:rPr>
              <a:t>строительство: </a:t>
            </a:r>
            <a:r>
              <a:rPr lang="ru-RU" sz="1400" dirty="0" smtClean="0">
                <a:solidFill>
                  <a:schemeClr val="accent1"/>
                </a:solidFill>
              </a:rPr>
              <a:t>60,3 млн. руб.</a:t>
            </a:r>
            <a:r>
              <a:rPr lang="ru-RU" sz="1000" i="1" dirty="0">
                <a:solidFill>
                  <a:schemeClr val="accent1"/>
                </a:solidFill>
              </a:rPr>
              <a:t> </a:t>
            </a:r>
            <a:r>
              <a:rPr lang="ru-RU" sz="1000" i="1" dirty="0">
                <a:solidFill>
                  <a:srgbClr val="0089CF">
                    <a:lumMod val="50000"/>
                  </a:srgbClr>
                </a:solidFill>
              </a:rPr>
              <a:t>(в случае победы в конкурсе проектов, на реализацию которых предоставляются субсидии из федерального бюджета бюджетам субъектов Российской Федерации на </a:t>
            </a:r>
            <a:r>
              <a:rPr lang="ru-RU" sz="1000" i="1" dirty="0" err="1">
                <a:solidFill>
                  <a:srgbClr val="0089CF">
                    <a:lumMod val="50000"/>
                  </a:srgbClr>
                </a:solidFill>
              </a:rPr>
              <a:t>софинансирование</a:t>
            </a:r>
            <a:r>
              <a:rPr lang="ru-RU" sz="1000" i="1" dirty="0">
                <a:solidFill>
                  <a:srgbClr val="0089CF">
                    <a:lumMod val="50000"/>
                  </a:srgbClr>
                </a:solidFill>
              </a:rPr>
              <a:t> создания (реконструкции) объектов спортивной инфраструктуры массового спорта на основании соглашений о государственно-частном (</a:t>
            </a:r>
            <a:r>
              <a:rPr lang="ru-RU" sz="1000" i="1" dirty="0" err="1">
                <a:solidFill>
                  <a:srgbClr val="0089CF">
                    <a:lumMod val="50000"/>
                  </a:srgbClr>
                </a:solidFill>
              </a:rPr>
              <a:t>муниципально</a:t>
            </a:r>
            <a:r>
              <a:rPr lang="ru-RU" sz="1000" i="1" dirty="0">
                <a:solidFill>
                  <a:srgbClr val="0089CF">
                    <a:lumMod val="50000"/>
                  </a:srgbClr>
                </a:solidFill>
              </a:rPr>
              <a:t>-частном) партнерстве и концессионных соглашений в рамках федерального проекта  «Бизнес-спринт (Я выбираю спорт</a:t>
            </a:r>
            <a:r>
              <a:rPr lang="ru-RU" sz="1000" i="1" dirty="0" smtClean="0">
                <a:solidFill>
                  <a:srgbClr val="0089CF">
                    <a:lumMod val="50000"/>
                  </a:srgbClr>
                </a:solidFill>
              </a:rPr>
              <a:t>)»;</a:t>
            </a:r>
            <a:endParaRPr lang="ru-RU" sz="1000" i="1" dirty="0">
              <a:solidFill>
                <a:srgbClr val="0089CF">
                  <a:lumMod val="50000"/>
                </a:srgbClr>
              </a:solidFill>
            </a:endParaRPr>
          </a:p>
          <a:p>
            <a:pPr>
              <a:lnSpc>
                <a:spcPts val="1500"/>
              </a:lnSpc>
            </a:pPr>
            <a:r>
              <a:rPr lang="ru-RU" sz="1400" dirty="0" smtClean="0">
                <a:solidFill>
                  <a:srgbClr val="002060"/>
                </a:solidFill>
              </a:rPr>
              <a:t>Предоставление оборудования   </a:t>
            </a:r>
            <a:r>
              <a:rPr lang="ru-RU" sz="1000" i="1" dirty="0">
                <a:solidFill>
                  <a:srgbClr val="0089CF">
                    <a:lumMod val="50000"/>
                  </a:srgbClr>
                </a:solidFill>
              </a:rPr>
              <a:t>(</a:t>
            </a:r>
            <a:r>
              <a:rPr lang="ru-RU" sz="1000" i="1" dirty="0" err="1">
                <a:solidFill>
                  <a:srgbClr val="0089CF">
                    <a:lumMod val="50000"/>
                  </a:srgbClr>
                </a:solidFill>
              </a:rPr>
              <a:t>бло</a:t>
            </a:r>
            <a:r>
              <a:rPr lang="ru-RU" sz="1000" i="1" dirty="0" err="1" smtClean="0">
                <a:solidFill>
                  <a:srgbClr val="0089CF">
                    <a:lumMod val="50000"/>
                  </a:srgbClr>
                </a:solidFill>
              </a:rPr>
              <a:t>чно</a:t>
            </a:r>
            <a:r>
              <a:rPr lang="ru-RU" sz="1000" i="1" dirty="0" smtClean="0">
                <a:solidFill>
                  <a:srgbClr val="0089CF">
                    <a:lumMod val="50000"/>
                  </a:srgbClr>
                </a:solidFill>
              </a:rPr>
              <a:t>-модульная </a:t>
            </a:r>
            <a:r>
              <a:rPr lang="ru-RU" sz="1000" i="1" dirty="0">
                <a:solidFill>
                  <a:srgbClr val="0089CF">
                    <a:lumMod val="50000"/>
                  </a:srgbClr>
                </a:solidFill>
              </a:rPr>
              <a:t>лыжная база, </a:t>
            </a:r>
            <a:r>
              <a:rPr lang="ru-RU" sz="1000" i="1" dirty="0" smtClean="0">
                <a:solidFill>
                  <a:srgbClr val="0089CF">
                    <a:lumMod val="50000"/>
                  </a:srgbClr>
                </a:solidFill>
              </a:rPr>
              <a:t>вакс-кабина)</a:t>
            </a:r>
            <a:endParaRPr lang="ru-RU" sz="1000" i="1" dirty="0">
              <a:solidFill>
                <a:srgbClr val="0089CF">
                  <a:lumMod val="50000"/>
                </a:srgb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0468" y="4869160"/>
            <a:ext cx="1249788" cy="90838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400256" y="4727587"/>
            <a:ext cx="33843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ts val="1200"/>
              </a:lnSpc>
              <a:buFont typeface="Wingdings" panose="05000000000000000000" pitchFamily="2" charset="2"/>
              <a:buChar char="ü"/>
            </a:pPr>
            <a:r>
              <a:rPr lang="ru-RU" sz="1200" dirty="0"/>
              <a:t>Распоряжение о возможности заключения концессионного </a:t>
            </a:r>
            <a:r>
              <a:rPr lang="ru-RU" sz="1200" dirty="0" smtClean="0"/>
              <a:t>соглашения;</a:t>
            </a:r>
          </a:p>
          <a:p>
            <a:pPr marL="171450" indent="-171450">
              <a:lnSpc>
                <a:spcPts val="1200"/>
              </a:lnSpc>
              <a:buFont typeface="Wingdings" panose="05000000000000000000" pitchFamily="2" charset="2"/>
              <a:buChar char="ü"/>
            </a:pPr>
            <a:r>
              <a:rPr lang="ru-RU" sz="1200" dirty="0" smtClean="0"/>
              <a:t>Разработано ПСД;</a:t>
            </a:r>
          </a:p>
          <a:p>
            <a:pPr marL="171450" indent="-171450">
              <a:lnSpc>
                <a:spcPts val="1200"/>
              </a:lnSpc>
              <a:buFont typeface="Wingdings" panose="05000000000000000000" pitchFamily="2" charset="2"/>
              <a:buChar char="ü"/>
            </a:pPr>
            <a:r>
              <a:rPr lang="ru-RU" sz="1200" dirty="0" smtClean="0"/>
              <a:t>Получено положительное заключение гос. экспертизы;</a:t>
            </a:r>
          </a:p>
          <a:p>
            <a:pPr marL="171450" indent="-171450">
              <a:lnSpc>
                <a:spcPts val="1200"/>
              </a:lnSpc>
              <a:buFont typeface="Wingdings" panose="05000000000000000000" pitchFamily="2" charset="2"/>
              <a:buChar char="ü"/>
            </a:pPr>
            <a:r>
              <a:rPr lang="ru-RU" sz="1200" dirty="0"/>
              <a:t>Подана заявка на «Бизнес-спринт (Я выбираю спорт)»</a:t>
            </a:r>
          </a:p>
          <a:p>
            <a:pPr marL="171450" indent="-171450">
              <a:lnSpc>
                <a:spcPts val="1200"/>
              </a:lnSpc>
              <a:buFont typeface="Wingdings" panose="05000000000000000000" pitchFamily="2" charset="2"/>
              <a:buChar char="ü"/>
            </a:pPr>
            <a:endParaRPr lang="ru-RU" sz="1200" dirty="0" smtClean="0"/>
          </a:p>
          <a:p>
            <a:pPr marL="171450" indent="-171450">
              <a:lnSpc>
                <a:spcPts val="1200"/>
              </a:lnSpc>
              <a:buFont typeface="Wingdings" panose="05000000000000000000" pitchFamily="2" charset="2"/>
              <a:buChar char="ü"/>
            </a:pP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02133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1"/>
          </p:nvPr>
        </p:nvSpPr>
        <p:spPr>
          <a:xfrm>
            <a:off x="183677" y="-62992"/>
            <a:ext cx="11521280" cy="715962"/>
          </a:xfrm>
        </p:spPr>
        <p:txBody>
          <a:bodyPr>
            <a:normAutofit/>
          </a:bodyPr>
          <a:lstStyle/>
          <a:p>
            <a:r>
              <a:rPr lang="ru-RU" sz="2000" dirty="0"/>
              <a:t>Планируемое строительство</a:t>
            </a:r>
            <a:r>
              <a:rPr lang="ru-RU" sz="2000" dirty="0" smtClean="0"/>
              <a:t>: многофункциональной </a:t>
            </a:r>
            <a:r>
              <a:rPr lang="ru-RU" sz="2000" dirty="0"/>
              <a:t>спортивной арены на 10 500 зрительских </a:t>
            </a:r>
            <a:r>
              <a:rPr lang="ru-RU" sz="2000" dirty="0" smtClean="0"/>
              <a:t>мест, г</a:t>
            </a:r>
            <a:r>
              <a:rPr lang="ru-RU" sz="2000" dirty="0"/>
              <a:t>. Пермь, Дзержинский </a:t>
            </a:r>
            <a:r>
              <a:rPr lang="ru-RU" sz="2000" dirty="0" smtClean="0"/>
              <a:t>район</a:t>
            </a:r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11496675" y="6483350"/>
            <a:ext cx="695325" cy="361950"/>
          </a:xfrm>
        </p:spPr>
        <p:txBody>
          <a:bodyPr/>
          <a:lstStyle/>
          <a:p>
            <a:fld id="{FFA171E5-7E55-4BB7-B77A-FAF4B907E79F}" type="slidenum">
              <a:rPr lang="ru-RU" sz="1050">
                <a:solidFill>
                  <a:prstClr val="white"/>
                </a:solidFill>
              </a:rPr>
              <a:pPr/>
              <a:t>5</a:t>
            </a:fld>
            <a:endParaRPr lang="ru-RU" sz="1050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1437" y="1743241"/>
            <a:ext cx="5525003" cy="1361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Универсальная спортивная арена:</a:t>
            </a:r>
          </a:p>
          <a:p>
            <a:pPr marL="285750" indent="-285750">
              <a:lnSpc>
                <a:spcPts val="1400"/>
              </a:lnSpc>
              <a:buClr>
                <a:srgbClr val="41647D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главная арена  36 х 66 м  вместимостью 10 000 человек;</a:t>
            </a:r>
          </a:p>
          <a:p>
            <a:pPr marL="285750" indent="-285750">
              <a:lnSpc>
                <a:spcPts val="1400"/>
              </a:lnSpc>
              <a:buClr>
                <a:srgbClr val="41647D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тренировочная арена 30 х 60м с временными трибунами на 500 мест;</a:t>
            </a:r>
          </a:p>
          <a:p>
            <a:pPr marL="285750" indent="-285750">
              <a:lnSpc>
                <a:spcPts val="1400"/>
              </a:lnSpc>
              <a:buClr>
                <a:srgbClr val="41647D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игровые тренировочные залы.</a:t>
            </a:r>
          </a:p>
          <a:p>
            <a:pPr>
              <a:lnSpc>
                <a:spcPts val="1400"/>
              </a:lnSpc>
              <a:buClr>
                <a:srgbClr val="41647D"/>
              </a:buClr>
            </a:pP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Площадь объекта – 72 556 кв. м.;</a:t>
            </a:r>
          </a:p>
          <a:p>
            <a:pPr>
              <a:lnSpc>
                <a:spcPts val="1400"/>
              </a:lnSpc>
              <a:buClr>
                <a:srgbClr val="41647D"/>
              </a:buClr>
            </a:pP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Количество этажей 6, в т. ч. 1 подземный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25877" y="1064785"/>
            <a:ext cx="648072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Сроки реализации: </a:t>
            </a:r>
            <a:r>
              <a:rPr lang="ru-RU" sz="1400" b="1" dirty="0" smtClean="0">
                <a:solidFill>
                  <a:srgbClr val="FF0000"/>
                </a:solidFill>
              </a:rPr>
              <a:t>2022-2025 </a:t>
            </a:r>
            <a:r>
              <a:rPr lang="ru-RU" sz="1400" b="1" dirty="0">
                <a:solidFill>
                  <a:srgbClr val="FF0000"/>
                </a:solidFill>
              </a:rPr>
              <a:t>гг.</a:t>
            </a:r>
          </a:p>
          <a:p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Стоимость: </a:t>
            </a:r>
            <a:r>
              <a:rPr lang="ru-RU" sz="1400" b="1" dirty="0">
                <a:solidFill>
                  <a:srgbClr val="FF0000"/>
                </a:solidFill>
              </a:rPr>
              <a:t>18,017 млрд. </a:t>
            </a:r>
            <a:r>
              <a:rPr lang="ru-RU" sz="1400" b="1" dirty="0">
                <a:solidFill>
                  <a:srgbClr val="FF0000"/>
                </a:solidFill>
              </a:rPr>
              <a:t>руб</a:t>
            </a:r>
            <a:r>
              <a:rPr lang="ru-RU" sz="1400" b="1" dirty="0" smtClean="0">
                <a:solidFill>
                  <a:srgbClr val="FF0000"/>
                </a:solidFill>
              </a:rPr>
              <a:t>., в том числе 2,8 –бюджет Пермского края</a:t>
            </a:r>
          </a:p>
          <a:p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75520" y="5038804"/>
            <a:ext cx="5328592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400" dirty="0">
                <a:solidFill>
                  <a:srgbClr val="1C2D38"/>
                </a:solidFill>
              </a:rPr>
              <a:t>Получено положительное заключение на ПСД федерального автономного учреждения «Главное управление государственной экспертизы</a:t>
            </a:r>
            <a:r>
              <a:rPr lang="ru-RU" sz="1400" dirty="0" smtClean="0">
                <a:solidFill>
                  <a:srgbClr val="1C2D38"/>
                </a:solidFill>
              </a:rPr>
              <a:t>»; </a:t>
            </a:r>
          </a:p>
          <a:p>
            <a:pPr>
              <a:lnSpc>
                <a:spcPts val="1600"/>
              </a:lnSpc>
            </a:pPr>
            <a:r>
              <a:rPr lang="ru-RU" sz="1400" dirty="0" smtClean="0">
                <a:solidFill>
                  <a:srgbClr val="1C2D38"/>
                </a:solidFill>
              </a:rPr>
              <a:t>Направлена заявка в ФАИП;</a:t>
            </a:r>
          </a:p>
          <a:p>
            <a:pPr>
              <a:lnSpc>
                <a:spcPts val="1600"/>
              </a:lnSpc>
            </a:pPr>
            <a:r>
              <a:rPr lang="ru-RU" sz="1400" dirty="0" smtClean="0">
                <a:solidFill>
                  <a:srgbClr val="1C2D38"/>
                </a:solidFill>
              </a:rPr>
              <a:t>Разрабатывается концессионная инициатива.</a:t>
            </a:r>
            <a:endParaRPr lang="ru-RU" sz="1400" dirty="0">
              <a:solidFill>
                <a:srgbClr val="1C2D38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8330" y="3105152"/>
            <a:ext cx="5470025" cy="170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lnSpc>
                <a:spcPts val="1400"/>
              </a:lnSpc>
              <a:buClr>
                <a:srgbClr val="41647D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Комплекс предназначен для проведения:</a:t>
            </a:r>
          </a:p>
          <a:p>
            <a:pPr marL="285750" indent="-285750">
              <a:lnSpc>
                <a:spcPts val="1400"/>
              </a:lnSpc>
              <a:buClr>
                <a:srgbClr val="41647D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хоккейных матчей IIHF, KHL, МХЛ, Высшей хоккейной лиги, по </a:t>
            </a:r>
            <a:r>
              <a:rPr lang="ru-RU" sz="1400" dirty="0" err="1">
                <a:solidFill>
                  <a:schemeClr val="accent3">
                    <a:lumMod val="50000"/>
                  </a:schemeClr>
                </a:solidFill>
              </a:rPr>
              <a:t>следж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-хоккею; </a:t>
            </a:r>
          </a:p>
          <a:p>
            <a:pPr marL="285750" indent="-285750">
              <a:lnSpc>
                <a:spcPts val="1400"/>
              </a:lnSpc>
              <a:buClr>
                <a:srgbClr val="41647D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Всероссийских соревнований по фигурному катанию; </a:t>
            </a:r>
          </a:p>
          <a:p>
            <a:pPr marL="285750" indent="-285750">
              <a:lnSpc>
                <a:spcPts val="1400"/>
              </a:lnSpc>
              <a:buClr>
                <a:srgbClr val="41647D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баскетбольных матчей 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FIBA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, Евролиги, Кубка Европы, Единой лиги ВТБ,РФБ; </a:t>
            </a:r>
          </a:p>
          <a:p>
            <a:pPr marL="285750" indent="-285750">
              <a:lnSpc>
                <a:spcPts val="1400"/>
              </a:lnSpc>
              <a:buClr>
                <a:srgbClr val="41647D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тренировочного процесса по хоккею и фигурному катанию;</a:t>
            </a:r>
          </a:p>
          <a:p>
            <a:pPr marL="285750" indent="-285750">
              <a:lnSpc>
                <a:spcPts val="1400"/>
              </a:lnSpc>
              <a:buClr>
                <a:srgbClr val="41647D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соревнований по шорт-треку Союза конькобежцев России; </a:t>
            </a:r>
          </a:p>
          <a:p>
            <a:pPr marL="285750" indent="-285750">
              <a:lnSpc>
                <a:spcPts val="1400"/>
              </a:lnSpc>
              <a:buClr>
                <a:srgbClr val="41647D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концертных и культурно-массовых мероприятий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2767" y="1064785"/>
            <a:ext cx="4422190" cy="2652247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2767" y="3861048"/>
            <a:ext cx="4422190" cy="2448272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368" y="5085184"/>
            <a:ext cx="1249788" cy="908383"/>
          </a:xfrm>
          <a:prstGeom prst="rect">
            <a:avLst/>
          </a:prstGeom>
        </p:spPr>
      </p:pic>
      <p:sp>
        <p:nvSpPr>
          <p:cNvPr id="23" name="Текст 1">
            <a:extLst>
              <a:ext uri="{FF2B5EF4-FFF2-40B4-BE49-F238E27FC236}">
                <a16:creationId xmlns="" xmlns:a16="http://schemas.microsoft.com/office/drawing/2014/main" id="{7B18B858-01DB-4C28-BB4E-1460B76295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4558" y="6494443"/>
            <a:ext cx="5049394" cy="338137"/>
          </a:xfrm>
        </p:spPr>
        <p:txBody>
          <a:bodyPr/>
          <a:lstStyle/>
          <a:p>
            <a:r>
              <a:rPr lang="ru-RU" dirty="0" smtClean="0"/>
              <a:t>Министерство физического развития и спорта Пермского края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5353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7B18B858-01DB-4C28-BB4E-1460B76295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4558" y="6494443"/>
            <a:ext cx="5049394" cy="338137"/>
          </a:xfrm>
        </p:spPr>
        <p:txBody>
          <a:bodyPr/>
          <a:lstStyle/>
          <a:p>
            <a:r>
              <a:rPr lang="ru-RU" dirty="0" smtClean="0"/>
              <a:t>Министерство физического развития и спорта Пермского края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6945617-9F61-4A56-AA08-6469C210B3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Планируемое строительство</a:t>
            </a:r>
            <a:r>
              <a:rPr lang="ru-RU" dirty="0" smtClean="0"/>
              <a:t>: </a:t>
            </a:r>
          </a:p>
          <a:p>
            <a:r>
              <a:rPr lang="ru-RU" dirty="0" smtClean="0"/>
              <a:t>крытый ледовый комплекс «Факел» , г</a:t>
            </a:r>
            <a:r>
              <a:rPr lang="ru-RU" dirty="0"/>
              <a:t>. Пермь, ул. Островского, </a:t>
            </a:r>
            <a:r>
              <a:rPr lang="ru-RU" dirty="0" smtClean="0"/>
              <a:t>68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600056" y="1772816"/>
            <a:ext cx="5343380" cy="150297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defTabSz="685800">
              <a:lnSpc>
                <a:spcPts val="1400"/>
              </a:lnSpc>
              <a:defRPr/>
            </a:pPr>
            <a:endParaRPr lang="en-US" sz="1400" b="1" kern="0" dirty="0">
              <a:solidFill>
                <a:srgbClr val="002060"/>
              </a:solidFill>
              <a:latin typeface="Calibri" panose="020F0502020204030204"/>
            </a:endParaRPr>
          </a:p>
          <a:p>
            <a:pPr defTabSz="685800">
              <a:lnSpc>
                <a:spcPts val="1600"/>
              </a:lnSpc>
              <a:defRPr/>
            </a:pPr>
            <a:r>
              <a:rPr lang="ru-RU" sz="1600" b="1" kern="0" dirty="0">
                <a:solidFill>
                  <a:srgbClr val="002060"/>
                </a:solidFill>
              </a:rPr>
              <a:t>Инвестор: </a:t>
            </a:r>
            <a:r>
              <a:rPr lang="ru-RU" sz="1600" kern="0" dirty="0">
                <a:solidFill>
                  <a:srgbClr val="002060"/>
                </a:solidFill>
              </a:rPr>
              <a:t>строительство </a:t>
            </a:r>
            <a:r>
              <a:rPr lang="ru-RU" sz="1600" kern="0" dirty="0" smtClean="0">
                <a:solidFill>
                  <a:srgbClr val="002060"/>
                </a:solidFill>
              </a:rPr>
              <a:t>здания – </a:t>
            </a:r>
            <a:r>
              <a:rPr lang="ru-RU" sz="1600" b="1" kern="0" dirty="0" smtClean="0">
                <a:solidFill>
                  <a:srgbClr val="FF0000"/>
                </a:solidFill>
              </a:rPr>
              <a:t>355</a:t>
            </a:r>
            <a:r>
              <a:rPr lang="ru-RU" sz="1600" b="1" kern="0" dirty="0" smtClean="0">
                <a:solidFill>
                  <a:srgbClr val="FF0000"/>
                </a:solidFill>
              </a:rPr>
              <a:t> млн. руб.,</a:t>
            </a:r>
            <a:r>
              <a:rPr lang="ru-RU" sz="1600" kern="0" dirty="0" smtClean="0">
                <a:solidFill>
                  <a:srgbClr val="FF0000"/>
                </a:solidFill>
              </a:rPr>
              <a:t> </a:t>
            </a:r>
          </a:p>
          <a:p>
            <a:pPr defTabSz="685800">
              <a:lnSpc>
                <a:spcPts val="1600"/>
              </a:lnSpc>
              <a:defRPr/>
            </a:pPr>
            <a:r>
              <a:rPr lang="ru-RU" sz="1600" kern="0" dirty="0" smtClean="0">
                <a:solidFill>
                  <a:srgbClr val="002060"/>
                </a:solidFill>
              </a:rPr>
              <a:t>оснащение </a:t>
            </a:r>
            <a:r>
              <a:rPr lang="ru-RU" sz="1600" kern="0" dirty="0">
                <a:solidFill>
                  <a:srgbClr val="002060"/>
                </a:solidFill>
              </a:rPr>
              <a:t>оборудованием и инвентарем, </a:t>
            </a:r>
            <a:endParaRPr lang="ru-RU" sz="1600" kern="0" dirty="0" smtClean="0">
              <a:solidFill>
                <a:srgbClr val="002060"/>
              </a:solidFill>
            </a:endParaRPr>
          </a:p>
          <a:p>
            <a:pPr defTabSz="685800">
              <a:lnSpc>
                <a:spcPts val="1600"/>
              </a:lnSpc>
              <a:defRPr/>
            </a:pPr>
            <a:r>
              <a:rPr lang="ru-RU" sz="1600" kern="0" dirty="0" smtClean="0">
                <a:solidFill>
                  <a:srgbClr val="002060"/>
                </a:solidFill>
              </a:rPr>
              <a:t>эксплуатация </a:t>
            </a:r>
            <a:r>
              <a:rPr lang="ru-RU" sz="1600" kern="0" dirty="0">
                <a:solidFill>
                  <a:srgbClr val="002060"/>
                </a:solidFill>
              </a:rPr>
              <a:t>объекта в период действия </a:t>
            </a:r>
            <a:r>
              <a:rPr lang="ru-RU" sz="1600" kern="0" dirty="0" smtClean="0">
                <a:solidFill>
                  <a:srgbClr val="002060"/>
                </a:solidFill>
              </a:rPr>
              <a:t>контракта. </a:t>
            </a:r>
            <a:endParaRPr lang="ru-RU" sz="1600" kern="0" dirty="0">
              <a:solidFill>
                <a:srgbClr val="002060"/>
              </a:solidFill>
            </a:endParaRPr>
          </a:p>
          <a:p>
            <a:pPr defTabSz="685800">
              <a:lnSpc>
                <a:spcPts val="1600"/>
              </a:lnSpc>
              <a:defRPr/>
            </a:pPr>
            <a:endParaRPr lang="ru-RU" sz="1600" kern="0" dirty="0" smtClean="0">
              <a:solidFill>
                <a:srgbClr val="002060"/>
              </a:solidFill>
            </a:endParaRPr>
          </a:p>
          <a:p>
            <a:pPr defTabSz="685800">
              <a:lnSpc>
                <a:spcPts val="1600"/>
              </a:lnSpc>
              <a:defRPr/>
            </a:pPr>
            <a:r>
              <a:rPr lang="ru-RU" sz="1600" b="1" kern="0" dirty="0" smtClean="0">
                <a:solidFill>
                  <a:srgbClr val="002060"/>
                </a:solidFill>
              </a:rPr>
              <a:t>Пермский край: </a:t>
            </a:r>
          </a:p>
          <a:p>
            <a:pPr defTabSz="685800">
              <a:lnSpc>
                <a:spcPts val="1600"/>
              </a:lnSpc>
              <a:defRPr/>
            </a:pPr>
            <a:r>
              <a:rPr lang="ru-RU" sz="1600" kern="0" dirty="0" smtClean="0">
                <a:solidFill>
                  <a:srgbClr val="002060"/>
                </a:solidFill>
              </a:rPr>
              <a:t>предоставление земельного участка</a:t>
            </a:r>
            <a:endParaRPr lang="ru-RU" sz="1600" kern="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04740" y="1375190"/>
            <a:ext cx="5538696" cy="2718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ts val="1400"/>
              </a:lnSpc>
              <a:defRPr/>
            </a:pPr>
            <a:r>
              <a:rPr lang="ru-RU" sz="2400" b="1" kern="0" dirty="0">
                <a:solidFill>
                  <a:srgbClr val="002060"/>
                </a:solidFill>
                <a:latin typeface="Calibri" panose="020F0502020204030204"/>
              </a:rPr>
              <a:t>Приоритетный </a:t>
            </a:r>
            <a:r>
              <a:rPr lang="ru-RU" sz="2400" b="1" kern="0" dirty="0">
                <a:solidFill>
                  <a:srgbClr val="002060"/>
                </a:solidFill>
                <a:latin typeface="Calibri" panose="020F0502020204030204"/>
              </a:rPr>
              <a:t>инвестиционный проект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4558" y="4221086"/>
            <a:ext cx="476136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Площадь: 2, 8 тыс. </a:t>
            </a:r>
            <a:r>
              <a:rPr lang="ru-RU" sz="1400" dirty="0" err="1" smtClean="0">
                <a:solidFill>
                  <a:schemeClr val="bg2">
                    <a:lumMod val="25000"/>
                  </a:schemeClr>
                </a:solidFill>
              </a:rPr>
              <a:t>кв.м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Здание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ледового комплекса 3-х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этажное:</a:t>
            </a:r>
          </a:p>
          <a:p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ледовое поле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на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1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этаже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– 28 х 60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м, </a:t>
            </a:r>
            <a:endParaRPr lang="ru-RU" sz="14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тренировочная ледовая арена 7 х11,4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м, </a:t>
            </a:r>
            <a:endParaRPr lang="ru-RU" sz="14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7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раздевалок для спортсменов, </a:t>
            </a:r>
            <a:endParaRPr lang="ru-RU" sz="14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1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балетный зал,</a:t>
            </a:r>
            <a:br>
              <a:rPr lang="ru-RU" sz="14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1 спортивный зал, </a:t>
            </a:r>
            <a:endParaRPr lang="ru-RU" sz="14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мед.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кабинет, </a:t>
            </a:r>
            <a:endParaRPr lang="ru-RU" sz="14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б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уфет, тренерские, комната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отдыха,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сауна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8008" y="4638542"/>
            <a:ext cx="1646073" cy="119641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040216" y="4911627"/>
            <a:ext cx="3672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Заключен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договор на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ПСД; 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Ведется проектирование; 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Получение ТУ.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074" name="Picture 2" descr="Новый спорткомплекс будет выглядеть та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966108"/>
            <a:ext cx="5688632" cy="3180891"/>
          </a:xfrm>
          <a:prstGeom prst="rect">
            <a:avLst/>
          </a:prstGeom>
          <a:noFill/>
          <a:ln>
            <a:solidFill>
              <a:srgbClr val="05668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474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7B18B858-01DB-4C28-BB4E-1460B76295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4558" y="6494443"/>
            <a:ext cx="4257306" cy="338137"/>
          </a:xfrm>
        </p:spPr>
        <p:txBody>
          <a:bodyPr/>
          <a:lstStyle/>
          <a:p>
            <a:r>
              <a:rPr lang="ru-RU" dirty="0" smtClean="0"/>
              <a:t>Министерство физического развития и спорта Пермского края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6945617-9F61-4A56-AA08-6469C210B3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Создание «умных» спортивных площадок в Пермском крае</a:t>
            </a:r>
            <a:endParaRPr lang="ru-RU" dirty="0"/>
          </a:p>
        </p:txBody>
      </p:sp>
      <p:pic>
        <p:nvPicPr>
          <p:cNvPr id="6146" name="Picture 2" descr="https://aif-s3.aif.ru/images/029/268/e4381ea5d18d2be07c8f3b8fe2e36836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2060848"/>
            <a:ext cx="4229705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71864" y="1961835"/>
            <a:ext cx="69847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AutoNum type="arabicPeriod"/>
            </a:pPr>
            <a:r>
              <a:rPr lang="ru-RU" dirty="0" smtClean="0">
                <a:ea typeface="Times New Roman" panose="02020603050405020304" pitchFamily="18" charset="0"/>
              </a:rPr>
              <a:t> Создание «умной» спортивной площадки </a:t>
            </a:r>
            <a:br>
              <a:rPr lang="ru-RU" dirty="0" smtClean="0">
                <a:ea typeface="Times New Roman" panose="02020603050405020304" pitchFamily="18" charset="0"/>
              </a:rPr>
            </a:br>
            <a:r>
              <a:rPr lang="ru-RU" dirty="0" smtClean="0">
                <a:ea typeface="Times New Roman" panose="02020603050405020304" pitchFamily="18" charset="0"/>
              </a:rPr>
              <a:t>МАОУ </a:t>
            </a:r>
            <a:r>
              <a:rPr lang="ru-RU" dirty="0">
                <a:ea typeface="Times New Roman" panose="02020603050405020304" pitchFamily="18" charset="0"/>
              </a:rPr>
              <a:t>«Школа бизнеса и предпринимательства» г. Перми, </a:t>
            </a:r>
            <a:r>
              <a:rPr lang="ru-RU" dirty="0" smtClean="0">
                <a:ea typeface="Times New Roman" panose="02020603050405020304" pitchFamily="18" charset="0"/>
              </a:rPr>
              <a:t/>
            </a:r>
            <a:br>
              <a:rPr lang="ru-RU" dirty="0" smtClean="0">
                <a:ea typeface="Times New Roman" panose="02020603050405020304" pitchFamily="18" charset="0"/>
              </a:rPr>
            </a:br>
            <a:r>
              <a:rPr lang="ru-RU" dirty="0" smtClean="0">
                <a:ea typeface="Times New Roman" panose="02020603050405020304" pitchFamily="18" charset="0"/>
              </a:rPr>
              <a:t>ул</a:t>
            </a:r>
            <a:r>
              <a:rPr lang="ru-RU" dirty="0">
                <a:ea typeface="Times New Roman" panose="02020603050405020304" pitchFamily="18" charset="0"/>
              </a:rPr>
              <a:t>. Инженерная, </a:t>
            </a:r>
            <a:r>
              <a:rPr lang="ru-RU" dirty="0" smtClean="0">
                <a:ea typeface="Times New Roman" panose="02020603050405020304" pitchFamily="18" charset="0"/>
              </a:rPr>
              <a:t>5:</a:t>
            </a:r>
          </a:p>
          <a:p>
            <a:r>
              <a:rPr lang="ru-RU" dirty="0" smtClean="0">
                <a:ea typeface="Times New Roman" panose="02020603050405020304" pitchFamily="18" charset="0"/>
              </a:rPr>
              <a:t>заключено соглашение с МО, объявлен конкурс на поставку оборудования, ПСД на основание разработано</a:t>
            </a:r>
          </a:p>
          <a:p>
            <a:endParaRPr lang="ru-RU" dirty="0" smtClean="0">
              <a:ea typeface="Times New Roman" panose="02020603050405020304" pitchFamily="18" charset="0"/>
            </a:endParaRPr>
          </a:p>
          <a:p>
            <a:r>
              <a:rPr lang="ru-RU" dirty="0" smtClean="0"/>
              <a:t>2. Создание </a:t>
            </a:r>
            <a:r>
              <a:rPr lang="ru-RU" dirty="0"/>
              <a:t>«умной» спортивной </a:t>
            </a:r>
            <a:r>
              <a:rPr lang="ru-RU" dirty="0" smtClean="0"/>
              <a:t>площадки  по адресу:</a:t>
            </a:r>
            <a:br>
              <a:rPr lang="ru-RU" dirty="0" smtClean="0"/>
            </a:br>
            <a:r>
              <a:rPr lang="ru-RU" dirty="0" smtClean="0"/>
              <a:t> г. Пермь, ул. Докучаева, 21:</a:t>
            </a:r>
          </a:p>
          <a:p>
            <a:r>
              <a:rPr lang="ru-RU" dirty="0" smtClean="0"/>
              <a:t>Заключение дополнительного соглашения с </a:t>
            </a:r>
            <a:r>
              <a:rPr lang="ru-RU" dirty="0" err="1" smtClean="0"/>
              <a:t>Минспортом</a:t>
            </a:r>
            <a:r>
              <a:rPr lang="ru-RU" dirty="0" smtClean="0"/>
              <a:t> РФ.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6790486"/>
      </p:ext>
    </p:extLst>
  </p:cSld>
  <p:clrMapOvr>
    <a:masterClrMapping/>
  </p:clrMapOvr>
</p:sld>
</file>

<file path=ppt/theme/theme1.xml><?xml version="1.0" encoding="utf-8"?>
<a:theme xmlns:a="http://schemas.openxmlformats.org/drawingml/2006/main" name="!_ПРЕЗЕНТАЦИЯ стиль ПК FHD светлая тема">
  <a:themeElements>
    <a:clrScheme name="PK-pres">
      <a:dk1>
        <a:srgbClr val="1C2D38"/>
      </a:dk1>
      <a:lt1>
        <a:srgbClr val="FFFFFF"/>
      </a:lt1>
      <a:dk2>
        <a:srgbClr val="41647D"/>
      </a:dk2>
      <a:lt2>
        <a:srgbClr val="E2EBF0"/>
      </a:lt2>
      <a:accent1>
        <a:srgbClr val="EB1E23"/>
      </a:accent1>
      <a:accent2>
        <a:srgbClr val="FFEB00"/>
      </a:accent2>
      <a:accent3>
        <a:srgbClr val="0089CF"/>
      </a:accent3>
      <a:accent4>
        <a:srgbClr val="F7931E"/>
      </a:accent4>
      <a:accent5>
        <a:srgbClr val="23C332"/>
      </a:accent5>
      <a:accent6>
        <a:srgbClr val="911EE1"/>
      </a:accent6>
      <a:hlink>
        <a:srgbClr val="00669A"/>
      </a:hlink>
      <a:folHlink>
        <a:srgbClr val="0799D3"/>
      </a:folHlink>
    </a:clrScheme>
    <a:fontScheme name="PK-pres">
      <a:majorFont>
        <a:latin typeface="PermianSlabSerifTypeface"/>
        <a:ea typeface=""/>
        <a:cs typeface=""/>
      </a:majorFont>
      <a:minorFont>
        <a:latin typeface="PermianSansTypefa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43CDED48-7DB2-4702-9FA5-9099D4A796CC}" vid="{F79A91E8-31BE-40C7-AF58-03015B263842}"/>
    </a:ext>
  </a:extLst>
</a:theme>
</file>

<file path=ppt/theme/theme2.xml><?xml version="1.0" encoding="utf-8"?>
<a:theme xmlns:a="http://schemas.openxmlformats.org/drawingml/2006/main" name="1_!_ПРЕЗЕНТАЦИЯ стиль ПК FHD светлая тема">
  <a:themeElements>
    <a:clrScheme name="PK-pres">
      <a:dk1>
        <a:srgbClr val="1C2D38"/>
      </a:dk1>
      <a:lt1>
        <a:srgbClr val="FFFFFF"/>
      </a:lt1>
      <a:dk2>
        <a:srgbClr val="41647D"/>
      </a:dk2>
      <a:lt2>
        <a:srgbClr val="E2EBF0"/>
      </a:lt2>
      <a:accent1>
        <a:srgbClr val="EB1E23"/>
      </a:accent1>
      <a:accent2>
        <a:srgbClr val="FFEB00"/>
      </a:accent2>
      <a:accent3>
        <a:srgbClr val="0089CF"/>
      </a:accent3>
      <a:accent4>
        <a:srgbClr val="F7931E"/>
      </a:accent4>
      <a:accent5>
        <a:srgbClr val="23C332"/>
      </a:accent5>
      <a:accent6>
        <a:srgbClr val="911EE1"/>
      </a:accent6>
      <a:hlink>
        <a:srgbClr val="00669A"/>
      </a:hlink>
      <a:folHlink>
        <a:srgbClr val="0799D3"/>
      </a:folHlink>
    </a:clrScheme>
    <a:fontScheme name="PK-pres">
      <a:majorFont>
        <a:latin typeface="PermianSlabSerifTypeface"/>
        <a:ea typeface=""/>
        <a:cs typeface=""/>
      </a:majorFont>
      <a:minorFont>
        <a:latin typeface="PermianSansTypefa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43CDED48-7DB2-4702-9FA5-9099D4A796CC}" vid="{F79A91E8-31BE-40C7-AF58-03015B263842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!_ПРЕЗЕНТАЦИЯ стиль ПК FHD светлая тема</Template>
  <TotalTime>617</TotalTime>
  <Words>895</Words>
  <Application>Microsoft Office PowerPoint</Application>
  <PresentationFormat>Широкоэкранный</PresentationFormat>
  <Paragraphs>122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6" baseType="lpstr">
      <vt:lpstr>Wingdings</vt:lpstr>
      <vt:lpstr>Times New Roman</vt:lpstr>
      <vt:lpstr>PermianSerifTypeface</vt:lpstr>
      <vt:lpstr>PermianSlabSerifTypeface</vt:lpstr>
      <vt:lpstr>Arial</vt:lpstr>
      <vt:lpstr>PermianSansTypeface</vt:lpstr>
      <vt:lpstr>Calibri</vt:lpstr>
      <vt:lpstr>!_ПРЕЗЕНТАЦИЯ стиль ПК FHD светлая тема</vt:lpstr>
      <vt:lpstr>1_!_ПРЕЗЕНТАЦИЯ стиль ПК FHD светлая тема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Гость</dc:creator>
  <cp:keywords>презентация</cp:keywords>
  <cp:lastModifiedBy>Катошина Наталья Анатольевна</cp:lastModifiedBy>
  <cp:revision>74</cp:revision>
  <dcterms:created xsi:type="dcterms:W3CDTF">2022-02-09T06:02:00Z</dcterms:created>
  <dcterms:modified xsi:type="dcterms:W3CDTF">2022-09-12T10:38:07Z</dcterms:modified>
</cp:coreProperties>
</file>