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256" r:id="rId4"/>
    <p:sldId id="257" r:id="rId5"/>
    <p:sldId id="258" r:id="rId6"/>
    <p:sldId id="259" r:id="rId7"/>
    <p:sldId id="261" r:id="rId8"/>
    <p:sldId id="266" r:id="rId9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14" autoAdjust="0"/>
  </p:normalViewPr>
  <p:slideViewPr>
    <p:cSldViewPr snapToGrid="0">
      <p:cViewPr varScale="1">
        <p:scale>
          <a:sx n="60" d="100"/>
          <a:sy n="60" d="100"/>
        </p:scale>
        <p:origin x="1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AE0-D272-4452-BC5E-9B7FD140F66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14FE-C188-4957-AAD5-3FEA233E6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5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AE0-D272-4452-BC5E-9B7FD140F66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14FE-C188-4957-AAD5-3FEA233E6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9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AE0-D272-4452-BC5E-9B7FD140F66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14FE-C188-4957-AAD5-3FEA233E6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8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AE0-D272-4452-BC5E-9B7FD140F66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14FE-C188-4957-AAD5-3FEA233E6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9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AE0-D272-4452-BC5E-9B7FD140F66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14FE-C188-4957-AAD5-3FEA233E6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7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AE0-D272-4452-BC5E-9B7FD140F66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14FE-C188-4957-AAD5-3FEA233E6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AE0-D272-4452-BC5E-9B7FD140F66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14FE-C188-4957-AAD5-3FEA233E6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7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AE0-D272-4452-BC5E-9B7FD140F66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14FE-C188-4957-AAD5-3FEA233E6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5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AE0-D272-4452-BC5E-9B7FD140F66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14FE-C188-4957-AAD5-3FEA233E6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8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AE0-D272-4452-BC5E-9B7FD140F66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14FE-C188-4957-AAD5-3FEA233E6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96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0AE0-D272-4452-BC5E-9B7FD140F66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14FE-C188-4957-AAD5-3FEA233E6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1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60AE0-D272-4452-BC5E-9B7FD140F66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614FE-C188-4957-AAD5-3FEA233E6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1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7782" r="32675" b="7988"/>
          <a:stretch/>
        </p:blipFill>
        <p:spPr>
          <a:xfrm>
            <a:off x="-38100" y="0"/>
            <a:ext cx="9944100" cy="6858000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779A5CF6-6120-A94B-9153-E8C5F3DEA6C7}"/>
              </a:ext>
            </a:extLst>
          </p:cNvPr>
          <p:cNvSpPr/>
          <p:nvPr/>
        </p:nvSpPr>
        <p:spPr>
          <a:xfrm>
            <a:off x="-38100" y="0"/>
            <a:ext cx="99441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002060">
                  <a:alpha val="88866"/>
                </a:srgbClr>
              </a:gs>
              <a:gs pos="83000">
                <a:srgbClr val="002060"/>
              </a:gs>
              <a:gs pos="100000">
                <a:srgbClr val="002060"/>
              </a:gs>
            </a:gsLst>
            <a:lin ang="5400000" scaled="1"/>
          </a:gra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 dirty="0"/>
          </a:p>
        </p:txBody>
      </p:sp>
      <p:pic>
        <p:nvPicPr>
          <p:cNvPr id="7" name="Untitled-1-01.png" descr="Untitled-1-01.png">
            <a:extLst>
              <a:ext uri="{FF2B5EF4-FFF2-40B4-BE49-F238E27FC236}">
                <a16:creationId xmlns:a16="http://schemas.microsoft.com/office/drawing/2014/main" id="{B90DC8B3-F23C-6542-A88F-7776722CE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6" y="223818"/>
            <a:ext cx="1492701" cy="1543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__6.png" descr="__6.png">
            <a:extLst>
              <a:ext uri="{FF2B5EF4-FFF2-40B4-BE49-F238E27FC236}">
                <a16:creationId xmlns:a16="http://schemas.microsoft.com/office/drawing/2014/main" id="{AF91078A-8B4D-9546-8151-E24A53F92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471" y="249442"/>
            <a:ext cx="2174454" cy="143808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97B69-E79C-AD4C-B32D-CB6185D5EC67}"/>
              </a:ext>
            </a:extLst>
          </p:cNvPr>
          <p:cNvSpPr txBox="1"/>
          <p:nvPr/>
        </p:nvSpPr>
        <p:spPr>
          <a:xfrm>
            <a:off x="1899819" y="1870940"/>
            <a:ext cx="6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endParaRPr lang="ru-RU" sz="3200" b="1" spc="-128" dirty="0">
              <a:solidFill>
                <a:schemeClr val="bg1"/>
              </a:solidFill>
              <a:latin typeface="DIN Pro Regular"/>
              <a:ea typeface="DIN Pro Regular"/>
              <a:cs typeface="DIN Pro Regular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6878" y="4026780"/>
            <a:ext cx="90537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128" dirty="0">
                <a:solidFill>
                  <a:schemeClr val="bg1"/>
                </a:solidFill>
                <a:latin typeface="DIN Pro Regular"/>
                <a:ea typeface="DIN Pro Regular"/>
                <a:cs typeface="DIN Pro Regular"/>
              </a:rPr>
              <a:t>Модернизация ливневых систем – </a:t>
            </a:r>
            <a:br>
              <a:rPr lang="ru-RU" sz="2800" b="1" spc="-128" dirty="0">
                <a:solidFill>
                  <a:schemeClr val="bg1"/>
                </a:solidFill>
                <a:latin typeface="DIN Pro Regular"/>
                <a:ea typeface="DIN Pro Regular"/>
                <a:cs typeface="DIN Pro Regular"/>
              </a:rPr>
            </a:br>
            <a:r>
              <a:rPr lang="ru-RU" sz="2800" b="1" spc="-128" dirty="0">
                <a:solidFill>
                  <a:schemeClr val="bg1"/>
                </a:solidFill>
                <a:latin typeface="DIN Pro Regular"/>
                <a:ea typeface="DIN Pro Regular"/>
                <a:cs typeface="DIN Pro Regular"/>
              </a:rPr>
              <a:t>точка роста для развития городской среды </a:t>
            </a:r>
            <a:br>
              <a:rPr lang="ru-RU" sz="2800" b="1" spc="-128" dirty="0">
                <a:solidFill>
                  <a:schemeClr val="bg1"/>
                </a:solidFill>
                <a:latin typeface="DIN Pro Regular"/>
                <a:ea typeface="DIN Pro Regular"/>
                <a:cs typeface="DIN Pro Regular"/>
              </a:rPr>
            </a:br>
            <a:r>
              <a:rPr lang="ru-RU" sz="2800" b="1" spc="-128" dirty="0">
                <a:solidFill>
                  <a:schemeClr val="bg1"/>
                </a:solidFill>
                <a:latin typeface="DIN Pro Regular"/>
                <a:ea typeface="DIN Pro Regular"/>
                <a:cs typeface="DIN Pro Regular"/>
              </a:rPr>
              <a:t>и привлечения «зеленых» инвестиций</a:t>
            </a:r>
            <a:endParaRPr lang="en-US" sz="2000" spc="-128" dirty="0">
              <a:solidFill>
                <a:schemeClr val="bg1"/>
              </a:solidFill>
              <a:latin typeface="DIN Pro Regular"/>
              <a:ea typeface="DIN Pro Regular"/>
              <a:cs typeface="DIN Pro Regular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1654" y="5980999"/>
            <a:ext cx="9053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28" dirty="0">
                <a:solidFill>
                  <a:schemeClr val="bg1"/>
                </a:solidFill>
                <a:latin typeface="DIN Pro Regular"/>
                <a:ea typeface="DIN Pro Regular"/>
                <a:cs typeface="DIN Pro Regular"/>
              </a:rPr>
              <a:t>12 сентября 2022</a:t>
            </a:r>
            <a:endParaRPr lang="en-US" sz="1100" spc="-128" dirty="0">
              <a:solidFill>
                <a:schemeClr val="bg1"/>
              </a:solidFill>
              <a:latin typeface="DIN Pro Regular"/>
              <a:ea typeface="DIN Pro Regular"/>
              <a:cs typeface="DIN Pro Regular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66174" y="4162795"/>
            <a:ext cx="63452" cy="2073599"/>
            <a:chOff x="566174" y="4066883"/>
            <a:chExt cx="63452" cy="2073599"/>
          </a:xfrm>
        </p:grpSpPr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08A49C6A-34E2-414C-9C98-F3882787C79C}"/>
                </a:ext>
              </a:extLst>
            </p:cNvPr>
            <p:cNvSpPr/>
            <p:nvPr/>
          </p:nvSpPr>
          <p:spPr>
            <a:xfrm>
              <a:off x="566174" y="4066883"/>
              <a:ext cx="63452" cy="13350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8A49C6A-34E2-414C-9C98-F3882787C79C}"/>
                </a:ext>
              </a:extLst>
            </p:cNvPr>
            <p:cNvSpPr/>
            <p:nvPr/>
          </p:nvSpPr>
          <p:spPr>
            <a:xfrm>
              <a:off x="566174" y="4805425"/>
              <a:ext cx="63452" cy="13350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61654" y="5497852"/>
            <a:ext cx="299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DIN Pro Light" panose="020B0504020101010102" pitchFamily="34" charset="0"/>
                <a:cs typeface="DIN Pro Light" panose="020B0504020101010102" pitchFamily="34" charset="0"/>
              </a:rPr>
              <a:t>Российская неделя ГЧП</a:t>
            </a:r>
          </a:p>
        </p:txBody>
      </p:sp>
    </p:spTree>
    <p:extLst>
      <p:ext uri="{BB962C8B-B14F-4D97-AF65-F5344CB8AC3E}">
        <p14:creationId xmlns:p14="http://schemas.microsoft.com/office/powerpoint/2010/main" val="30861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r="20751"/>
          <a:stretch/>
        </p:blipFill>
        <p:spPr>
          <a:xfrm>
            <a:off x="-12700" y="105054"/>
            <a:ext cx="9918700" cy="6752946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0" y="1837713"/>
            <a:ext cx="9916318" cy="3134338"/>
          </a:xfrm>
          <a:prstGeom prst="roundRect">
            <a:avLst>
              <a:gd name="adj" fmla="val 0"/>
            </a:avLst>
          </a:prstGeom>
          <a:solidFill>
            <a:srgbClr val="D3D9F3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75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856" y="490907"/>
            <a:ext cx="9839325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63" b="1" dirty="0">
                <a:latin typeface="DIN Pro Regular" panose="020B0504020101020102" pitchFamily="34" charset="0"/>
                <a:cs typeface="DIN Pro Regular" panose="020B0504020101020102" pitchFamily="34" charset="0"/>
              </a:rPr>
              <a:t>ФАУ «Проектная дирекция Минстроя России осуществляет </a:t>
            </a:r>
            <a:br>
              <a:rPr lang="ru-RU" sz="1463" b="1" dirty="0"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1463" b="1" dirty="0">
                <a:latin typeface="DIN Pro Regular" panose="020B0504020101020102" pitchFamily="34" charset="0"/>
                <a:cs typeface="DIN Pro Regular" panose="020B0504020101020102" pitchFamily="34" charset="0"/>
              </a:rPr>
              <a:t>сопровождение национальных проектов: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20941" y="1516321"/>
            <a:ext cx="684594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НП «Жилье и городская среда» и входящие в него федеральные проекты: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9658" y="4207939"/>
            <a:ext cx="206420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dirty="0"/>
              <a:t>ФП «Оздоровление Волги», </a:t>
            </a:r>
            <a:br>
              <a:rPr lang="en-US" sz="975" dirty="0"/>
            </a:br>
            <a:r>
              <a:rPr lang="ru-RU" sz="975" dirty="0"/>
              <a:t>входящий в состав НП «Экология»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38843" y="2955569"/>
            <a:ext cx="2647432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dirty="0"/>
              <a:t>Ведомственный проект </a:t>
            </a:r>
            <a:br>
              <a:rPr lang="en-US" sz="975" dirty="0"/>
            </a:br>
            <a:r>
              <a:rPr lang="ru-RU" sz="975" dirty="0"/>
              <a:t>«Умный город»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8259" y="2955578"/>
            <a:ext cx="1151321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50"/>
            <a:r>
              <a:rPr lang="ru-RU" sz="975" dirty="0"/>
              <a:t>ФП «Жилье»</a:t>
            </a:r>
            <a:br>
              <a:rPr lang="en-US" sz="975" dirty="0"/>
            </a:br>
            <a:endParaRPr lang="ru-RU" sz="975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25664" y="2980060"/>
            <a:ext cx="1427088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50"/>
            <a:r>
              <a:rPr lang="ru-RU" sz="975" dirty="0"/>
              <a:t>ФП «Чистая вода»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13447" y="4254717"/>
            <a:ext cx="3486737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50" algn="ctr"/>
            <a:r>
              <a:rPr lang="ru-RU" sz="975" dirty="0"/>
              <a:t>ФП «Формирование комфортной</a:t>
            </a:r>
            <a:br>
              <a:rPr lang="en-US" sz="975" dirty="0"/>
            </a:br>
            <a:r>
              <a:rPr lang="ru-RU" sz="975" dirty="0"/>
              <a:t> городской среды»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18" y="2036251"/>
            <a:ext cx="1464114" cy="9251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470" y="2023968"/>
            <a:ext cx="1513714" cy="9564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67" y="3292225"/>
            <a:ext cx="1833765" cy="11586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30" y="2108311"/>
            <a:ext cx="1343913" cy="7531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84" y="3233119"/>
            <a:ext cx="2159094" cy="120992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71615" y="5701693"/>
            <a:ext cx="3726234" cy="51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Сайт Проектной дирекции  </a:t>
            </a:r>
            <a:br>
              <a:rPr lang="ru-RU" sz="1300" dirty="0"/>
            </a:br>
            <a:r>
              <a:rPr lang="en-US" sz="1463" b="1" dirty="0"/>
              <a:t>https://pdminstroy.ru/</a:t>
            </a:r>
            <a:endParaRPr lang="ru-RU" sz="1463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31" y="5554688"/>
            <a:ext cx="811484" cy="7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3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7"/>
            <a:ext cx="9949434" cy="725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7"/>
            <a:ext cx="9906000" cy="68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2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4"/>
            <a:ext cx="9906000" cy="68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9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3"/>
            <a:ext cx="9906000" cy="686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7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22" y="1825625"/>
            <a:ext cx="6152556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0"/>
            <a:ext cx="9966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6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r="20751"/>
          <a:stretch/>
        </p:blipFill>
        <p:spPr>
          <a:xfrm>
            <a:off x="-12700" y="105054"/>
            <a:ext cx="9918700" cy="6752946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0" y="1837713"/>
            <a:ext cx="9916318" cy="3134338"/>
          </a:xfrm>
          <a:prstGeom prst="roundRect">
            <a:avLst>
              <a:gd name="adj" fmla="val 0"/>
            </a:avLst>
          </a:prstGeom>
          <a:solidFill>
            <a:srgbClr val="D3D9F3">
              <a:alpha val="3882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75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856" y="490907"/>
            <a:ext cx="9839325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63" b="1" dirty="0">
                <a:latin typeface="DIN Pro Regular" panose="020B0504020101020102" pitchFamily="34" charset="0"/>
                <a:cs typeface="DIN Pro Regular" panose="020B0504020101020102" pitchFamily="34" charset="0"/>
              </a:rPr>
              <a:t>ФАУ «Проектная дирекция Минстроя России осуществляет </a:t>
            </a:r>
            <a:br>
              <a:rPr lang="ru-RU" sz="1463" b="1" dirty="0"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1463" b="1" dirty="0">
                <a:latin typeface="DIN Pro Regular" panose="020B0504020101020102" pitchFamily="34" charset="0"/>
                <a:cs typeface="DIN Pro Regular" panose="020B0504020101020102" pitchFamily="34" charset="0"/>
              </a:rPr>
              <a:t>сопровождение национальных проектов: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20941" y="1516321"/>
            <a:ext cx="684594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НП «Жилье и городская среда» и входящие в него федеральные проекты: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9658" y="4207939"/>
            <a:ext cx="206420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dirty="0"/>
              <a:t>ФП «Оздоровление Волги», </a:t>
            </a:r>
            <a:br>
              <a:rPr lang="en-US" sz="975" dirty="0"/>
            </a:br>
            <a:r>
              <a:rPr lang="ru-RU" sz="975" dirty="0"/>
              <a:t>входящий в состав НП «Экология»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38843" y="2955569"/>
            <a:ext cx="2647432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75" dirty="0"/>
              <a:t>Ведомственный проект </a:t>
            </a:r>
            <a:br>
              <a:rPr lang="en-US" sz="975" dirty="0"/>
            </a:br>
            <a:r>
              <a:rPr lang="ru-RU" sz="975" dirty="0"/>
              <a:t>«Умный город»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8259" y="2955578"/>
            <a:ext cx="1151321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50"/>
            <a:r>
              <a:rPr lang="ru-RU" sz="975" dirty="0"/>
              <a:t>ФП «Жилье»</a:t>
            </a:r>
            <a:br>
              <a:rPr lang="en-US" sz="975" dirty="0"/>
            </a:br>
            <a:endParaRPr lang="ru-RU" sz="975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25664" y="2980060"/>
            <a:ext cx="1427088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50"/>
            <a:r>
              <a:rPr lang="ru-RU" sz="975" dirty="0"/>
              <a:t>ФП «Чистая вода»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13447" y="4254717"/>
            <a:ext cx="3486737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50" algn="ctr"/>
            <a:r>
              <a:rPr lang="ru-RU" sz="975" dirty="0"/>
              <a:t>ФП «Формирование комфортной</a:t>
            </a:r>
            <a:br>
              <a:rPr lang="en-US" sz="975" dirty="0"/>
            </a:br>
            <a:r>
              <a:rPr lang="ru-RU" sz="975" dirty="0"/>
              <a:t> городской среды»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18" y="2036251"/>
            <a:ext cx="1464114" cy="9251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470" y="2023968"/>
            <a:ext cx="1513714" cy="9564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67" y="3292225"/>
            <a:ext cx="1833765" cy="11586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30" y="2108311"/>
            <a:ext cx="1343913" cy="7531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84" y="3233119"/>
            <a:ext cx="2159094" cy="120992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71615" y="5701693"/>
            <a:ext cx="3726234" cy="51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Сайт Проектной дирекции  </a:t>
            </a:r>
            <a:br>
              <a:rPr lang="ru-RU" sz="1300" dirty="0"/>
            </a:br>
            <a:r>
              <a:rPr lang="en-US" sz="1463" b="1" dirty="0"/>
              <a:t>https://pdminstroy.ru/</a:t>
            </a:r>
            <a:endParaRPr lang="ru-RU" sz="1463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31" y="5554688"/>
            <a:ext cx="811484" cy="7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88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5C07637D597614E8CF1E1E56A88F3AA" ma:contentTypeVersion="16" ma:contentTypeDescription="Создание документа." ma:contentTypeScope="" ma:versionID="3b242eefc179009b4c5a1a22160eb326">
  <xsd:schema xmlns:xsd="http://www.w3.org/2001/XMLSchema" xmlns:xs="http://www.w3.org/2001/XMLSchema" xmlns:p="http://schemas.microsoft.com/office/2006/metadata/properties" xmlns:ns2="66d6c224-d0ca-40c3-9ff2-ca81b48889b5" xmlns:ns3="2e02648c-765d-494a-99f0-ffe31f6f0d2f" targetNamespace="http://schemas.microsoft.com/office/2006/metadata/properties" ma:root="true" ma:fieldsID="45348178253bddd8ff8ad7eb84586f15" ns2:_="" ns3:_="">
    <xsd:import namespace="66d6c224-d0ca-40c3-9ff2-ca81b48889b5"/>
    <xsd:import namespace="2e02648c-765d-494a-99f0-ffe31f6f0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6c224-d0ca-40c3-9ff2-ca81b48889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d1b823e4-c914-4b92-9cdd-0bf0371855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02648c-765d-494a-99f0-ffe31f6f0d2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90abee-0531-4ec1-8013-5b6e29c363c5}" ma:internalName="TaxCatchAll" ma:showField="CatchAllData" ma:web="2e02648c-765d-494a-99f0-ffe31f6f0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DB84E5-5703-457C-84EA-1C3CF6BD829A}"/>
</file>

<file path=customXml/itemProps2.xml><?xml version="1.0" encoding="utf-8"?>
<ds:datastoreItem xmlns:ds="http://schemas.openxmlformats.org/officeDocument/2006/customXml" ds:itemID="{D2D86D5D-8083-43D4-AA2C-40C31E7E0EC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174</Words>
  <Application>Microsoft Office PowerPoint</Application>
  <PresentationFormat>Лист A4 (210x297 мм)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DIN Pro Light</vt:lpstr>
      <vt:lpstr>DIN Pro 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PDM</dc:creator>
  <cp:lastModifiedBy>Владимир Кондратьев</cp:lastModifiedBy>
  <cp:revision>8</cp:revision>
  <dcterms:created xsi:type="dcterms:W3CDTF">2022-06-20T17:31:47Z</dcterms:created>
  <dcterms:modified xsi:type="dcterms:W3CDTF">2022-09-09T13:50:39Z</dcterms:modified>
</cp:coreProperties>
</file>