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6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9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65" r:id="rId3"/>
    <p:sldId id="276" r:id="rId4"/>
    <p:sldId id="275" r:id="rId5"/>
    <p:sldId id="266" r:id="rId6"/>
    <p:sldId id="277" r:id="rId7"/>
    <p:sldId id="268" r:id="rId8"/>
    <p:sldId id="274" r:id="rId9"/>
    <p:sldId id="267" r:id="rId10"/>
    <p:sldId id="278" r:id="rId11"/>
  </p:sldIdLst>
  <p:sldSz cx="9144000" cy="5143500" type="screen16x9"/>
  <p:notesSz cx="6858000" cy="9144000"/>
  <p:embeddedFontLst>
    <p:embeddedFont>
      <p:font typeface="Helvetica" panose="020B0604020202020204" pitchFamily="34" charset="0"/>
      <p:regular r:id="rId13"/>
      <p:bold r:id="rId14"/>
      <p:italic r:id="rId15"/>
      <p:boldItalic r:id="rId16"/>
    </p:embeddedFont>
    <p:embeddedFont>
      <p:font typeface="Raleway" panose="020B0604020202020204" charset="-52"/>
      <p:regular r:id="rId17"/>
      <p:bold r:id="rId18"/>
      <p:italic r:id="rId19"/>
      <p:boldItalic r:id="rId20"/>
    </p:embeddedFont>
    <p:embeddedFont>
      <p:font typeface="Arial Unicode MS" panose="020B0604020202020204" pitchFamily="34" charset="-128"/>
      <p:regular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97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0A947AA-54C4-497D-BC4E-19C30A813E6F}">
  <a:tblStyle styleId="{40A947AA-54C4-497D-BC4E-19C30A813E6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EC3417B-2ED1-45BA-BB05-D6E4A828B60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431" autoAdjust="0"/>
  </p:normalViewPr>
  <p:slideViewPr>
    <p:cSldViewPr snapToGrid="0">
      <p:cViewPr>
        <p:scale>
          <a:sx n="80" d="100"/>
          <a:sy n="80" d="100"/>
        </p:scale>
        <p:origin x="1032" y="-84"/>
      </p:cViewPr>
      <p:guideLst>
        <p:guide orient="horz" pos="39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623363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b64542620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52" name="Google Shape;52;gb64542620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0463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b645426201_0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b645426201_0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79295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df7f0e0f08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df7f0e0f08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765729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df7f0e0f08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df7f0e0f08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482478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df7f0e0f08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df7f0e0f08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964392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df7f0e0f08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df7f0e0f08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010392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df7f0e0f08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df7f0e0f08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67077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df7f0e0f08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df7f0e0f08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1151020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df7f0e0f08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df7f0e0f08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22317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youtube.com/watch?v=uWjGGvY65jk&amp;t=79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nnover.de/Leben-in-der-Region-Hannover/Umwelt-Nachhaltigkeit/Wasser-Abwasser/Abwasser/Stadtentw%C3%A4sserung-Hannover/Geb%C3%BChren-und-Beitr%C3%A4ge/Schmutzwassergeb%C3%BChr#:~:text=Die%20Schmutzwassergeb%C3%BChr%20betr%C3%A4gt%202%2C56,die%20Behandlung%20von%20Schmutzwasser%20enthalten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 rot="576343">
            <a:off x="1194486" y="-592937"/>
            <a:ext cx="6474207" cy="7527712"/>
          </a:xfrm>
          <a:prstGeom prst="parallelogram">
            <a:avLst>
              <a:gd name="adj" fmla="val 25000"/>
            </a:avLst>
          </a:prstGeom>
          <a:solidFill>
            <a:srgbClr val="AABD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0" y="2025975"/>
            <a:ext cx="9144000" cy="8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lvl="0">
              <a:lnSpc>
                <a:spcPct val="90000"/>
              </a:lnSpc>
              <a:buSzPts val="1800"/>
            </a:pPr>
            <a:r>
              <a:rPr lang="ru-RU" sz="1600" b="1" dirty="0" smtClean="0">
                <a:latin typeface="Raleway"/>
                <a:ea typeface="Raleway"/>
                <a:cs typeface="Raleway"/>
                <a:sym typeface="Raleway"/>
              </a:rPr>
              <a:t>Международная </a:t>
            </a:r>
            <a:r>
              <a:rPr lang="ru-RU" sz="1600" b="1" dirty="0">
                <a:latin typeface="Raleway"/>
                <a:ea typeface="Raleway"/>
                <a:cs typeface="Raleway"/>
                <a:sym typeface="Raleway"/>
              </a:rPr>
              <a:t>практика тарификации </a:t>
            </a:r>
            <a:r>
              <a:rPr lang="ru-RU" sz="1600" b="1" dirty="0" smtClean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ru-RU" sz="1600" b="1" dirty="0">
                <a:latin typeface="Raleway"/>
                <a:ea typeface="Raleway"/>
                <a:cs typeface="Raleway"/>
                <a:sym typeface="Raleway"/>
              </a:rPr>
              <a:t>отведения и</a:t>
            </a:r>
            <a:r>
              <a:rPr lang="ru-RU" sz="1600" b="1" dirty="0" smtClean="0">
                <a:latin typeface="Raleway"/>
                <a:ea typeface="Raleway"/>
                <a:cs typeface="Raleway"/>
                <a:sym typeface="Raleway"/>
              </a:rPr>
              <a:t> очистки поверхностных </a:t>
            </a:r>
            <a:r>
              <a:rPr lang="ru-RU" sz="1600" b="1" dirty="0">
                <a:latin typeface="Raleway"/>
                <a:ea typeface="Raleway"/>
                <a:cs typeface="Raleway"/>
                <a:sym typeface="Raleway"/>
              </a:rPr>
              <a:t>вод </a:t>
            </a:r>
            <a:r>
              <a:rPr lang="ru-RU" sz="1600" b="1" dirty="0">
                <a:latin typeface="Raleway"/>
                <a:ea typeface="Raleway"/>
                <a:cs typeface="Raleway"/>
                <a:sym typeface="Raleway"/>
              </a:rPr>
              <a:t/>
            </a:r>
            <a:br>
              <a:rPr lang="ru-RU" sz="1600" b="1" dirty="0">
                <a:latin typeface="Raleway"/>
                <a:ea typeface="Raleway"/>
                <a:cs typeface="Raleway"/>
                <a:sym typeface="Raleway"/>
              </a:rPr>
            </a:br>
            <a:endParaRPr sz="5600" b="1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2503714" y="200201"/>
            <a:ext cx="4021336" cy="9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2500" lnSpcReduction="20000"/>
          </a:bodyPr>
          <a:lstStyle/>
          <a:p>
            <a:pPr marL="0" lvl="0" indent="0">
              <a:buClr>
                <a:schemeClr val="dk1"/>
              </a:buClr>
              <a:buSzPct val="100000"/>
            </a:pPr>
            <a:r>
              <a:rPr lang="ru-RU" sz="1500" b="1" dirty="0" smtClean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Неделя ГЧП 2022</a:t>
            </a:r>
          </a:p>
          <a:p>
            <a:pPr marL="0" lvl="0" indent="0">
              <a:buClr>
                <a:schemeClr val="dk1"/>
              </a:buClr>
              <a:buSzPct val="100000"/>
            </a:pPr>
            <a:endParaRPr lang="en-US" sz="1100" b="1" dirty="0" smtClean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r>
              <a:rPr lang="ru-RU" sz="1100" b="1" i="1" dirty="0"/>
              <a:t>CЕССИЯ</a:t>
            </a:r>
          </a:p>
          <a:p>
            <a:r>
              <a:rPr lang="ru-RU" sz="1100" b="1" i="1" dirty="0"/>
              <a:t>Модернизация ливневых систем – точка роста для развития городской среды и привлечения «зеленых» </a:t>
            </a:r>
            <a:r>
              <a:rPr lang="ru-RU" sz="1100" b="1" i="1" dirty="0" smtClean="0"/>
              <a:t>инвестиций</a:t>
            </a:r>
            <a:endParaRPr b="1" i="1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072" y="4332727"/>
            <a:ext cx="762364" cy="73637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2619050" y="3250450"/>
            <a:ext cx="3906000" cy="10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" dirty="0" smtClean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Сиваев</a:t>
            </a:r>
            <a:r>
              <a:rPr lang="en-US" dirty="0" smtClean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ru-RU" dirty="0" smtClean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С.Б., профессор ФГРР НИУ ВШЭ</a:t>
            </a:r>
            <a:endParaRPr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8061060" y="4634993"/>
            <a:ext cx="1005000" cy="3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Москва, </a:t>
            </a:r>
            <a:r>
              <a:rPr lang="ru" sz="1100" i="0" u="none" strike="noStrike" cap="none" dirty="0" smtClean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сентябрь 2022</a:t>
            </a:r>
            <a:endParaRPr sz="1100" dirty="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Нарва, Эстония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45237" y="1332949"/>
            <a:ext cx="5075921" cy="3416400"/>
          </a:xfrm>
        </p:spPr>
        <p:txBody>
          <a:bodyPr/>
          <a:lstStyle/>
          <a:p>
            <a:r>
              <a:rPr lang="ru-RU" dirty="0">
                <a:solidFill>
                  <a:srgbClr val="56585A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rPr>
              <a:t>Месячная плата за </a:t>
            </a:r>
            <a:r>
              <a:rPr lang="ru-RU" dirty="0">
                <a:solidFill>
                  <a:srgbClr val="56585A"/>
                </a:solidFill>
                <a:latin typeface="Helvetica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отвод и очистку ливневых вод </a:t>
            </a:r>
            <a:r>
              <a:rPr lang="en-US" dirty="0">
                <a:solidFill>
                  <a:srgbClr val="56585A"/>
                </a:solidFill>
                <a:latin typeface="Helvetica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(</a:t>
            </a:r>
            <a:r>
              <a:rPr lang="pt-PT" dirty="0">
                <a:solidFill>
                  <a:srgbClr val="56585A"/>
                </a:solidFill>
                <a:latin typeface="Helvetica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€</a:t>
            </a:r>
            <a:r>
              <a:rPr lang="en-US" dirty="0">
                <a:solidFill>
                  <a:srgbClr val="56585A"/>
                </a:solidFill>
                <a:latin typeface="Helvetica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/</a:t>
            </a:r>
            <a:r>
              <a:rPr lang="en-US" dirty="0">
                <a:solidFill>
                  <a:srgbClr val="56585A"/>
                </a:solidFill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м</a:t>
            </a:r>
            <a:r>
              <a:rPr lang="en-US" baseline="30000" dirty="0">
                <a:solidFill>
                  <a:srgbClr val="56585A"/>
                </a:solidFill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3</a:t>
            </a:r>
            <a:r>
              <a:rPr lang="en-US" dirty="0" smtClean="0">
                <a:solidFill>
                  <a:srgbClr val="56585A"/>
                </a:solidFill>
                <a:latin typeface="Helvetica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)</a:t>
            </a:r>
            <a:r>
              <a:rPr lang="ru-RU" dirty="0">
                <a:solidFill>
                  <a:srgbClr val="56585A"/>
                </a:solidFill>
                <a:latin typeface="Helvetica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с 01.09.2022  составляет </a:t>
            </a:r>
            <a:r>
              <a:rPr lang="pt-PT" dirty="0">
                <a:solidFill>
                  <a:srgbClr val="56585A"/>
                </a:solidFill>
                <a:latin typeface="Helvetica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€</a:t>
            </a:r>
            <a:r>
              <a:rPr lang="ru-RU" dirty="0">
                <a:solidFill>
                  <a:srgbClr val="56585A"/>
                </a:solidFill>
                <a:latin typeface="Helvetica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0,73/</a:t>
            </a:r>
            <a:r>
              <a:rPr lang="en-US" dirty="0" smtClean="0">
                <a:solidFill>
                  <a:srgbClr val="56585A"/>
                </a:solidFill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м</a:t>
            </a:r>
            <a:r>
              <a:rPr lang="en-US" baseline="30000" dirty="0" smtClean="0">
                <a:solidFill>
                  <a:srgbClr val="56585A"/>
                </a:solidFill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3</a:t>
            </a:r>
            <a:r>
              <a:rPr lang="ru-RU" baseline="30000" dirty="0" smtClean="0">
                <a:solidFill>
                  <a:srgbClr val="56585A"/>
                </a:solidFill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baseline="30000" dirty="0" smtClean="0">
                <a:solidFill>
                  <a:srgbClr val="56585A"/>
                </a:solidFill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endParaRPr lang="ru-RU" baseline="30000" dirty="0" smtClean="0">
              <a:solidFill>
                <a:srgbClr val="56585A"/>
              </a:solidFill>
              <a:latin typeface="Atlas Grotesk LC Regular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56585A"/>
                </a:solidFill>
                <a:latin typeface="Helvetica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Каких-либо мероприятий, приводящих к снижению платы за водоотведение ливневых стоков и стимулирующих организацию зелёной инфраструктуры, выявлено не было. </a:t>
            </a:r>
            <a:r>
              <a:rPr lang="ru-RU" baseline="30000" dirty="0" smtClean="0">
                <a:solidFill>
                  <a:srgbClr val="56585A"/>
                </a:solidFill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10</a:t>
            </a:fld>
            <a:endParaRPr lang="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00" y="1017725"/>
            <a:ext cx="3502311" cy="318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22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aleway"/>
                <a:ea typeface="Raleway"/>
                <a:cs typeface="Raleway"/>
                <a:sym typeface="Raleway"/>
              </a:rPr>
              <a:t>Международный опыт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3" name="Google Shape;153;p22"/>
          <p:cNvSpPr txBox="1">
            <a:spLocks noGrp="1"/>
          </p:cNvSpPr>
          <p:nvPr>
            <p:ph type="body" idx="1"/>
          </p:nvPr>
        </p:nvSpPr>
        <p:spPr>
          <a:xfrm>
            <a:off x="364425" y="1298750"/>
            <a:ext cx="2641500" cy="5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серая инфраструктура: неэффективная, дорогая, загрязняет нижележащие водоемы, вызывает эрозию берегов</a:t>
            </a:r>
            <a:endParaRPr sz="16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4" name="Google Shape;154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</a:t>
            </a:fld>
            <a:endParaRPr/>
          </a:p>
        </p:txBody>
      </p:sp>
      <p:sp>
        <p:nvSpPr>
          <p:cNvPr id="155" name="Google Shape;155;p22"/>
          <p:cNvSpPr txBox="1"/>
          <p:nvPr/>
        </p:nvSpPr>
        <p:spPr>
          <a:xfrm>
            <a:off x="220825" y="4607625"/>
            <a:ext cx="86916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Источники: Hale, R. L. (2016). Spatial and temporal variation in local stormwater infrastructure use and stormwater management paradigms over the 20th century.</a:t>
            </a:r>
            <a:endParaRPr sz="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WRI: INTEGRATING GREEN AND GRAY	</a:t>
            </a:r>
            <a:r>
              <a:rPr lang="ru" sz="600" i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Creating Next Generation Infrastructure;</a:t>
            </a:r>
            <a:r>
              <a:rPr lang="ru" sz="600">
                <a:solidFill>
                  <a:schemeClr val="dk1"/>
                </a:solidFill>
              </a:rPr>
              <a:t>				</a:t>
            </a:r>
            <a:endParaRPr sz="6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Greening the Grey: A framework for integrated green grey infrastructure.</a:t>
            </a:r>
            <a:endParaRPr sz="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Kaushal, S. S., et al. (2015). Urban evolution: the role of water.</a:t>
            </a:r>
            <a:endParaRPr sz="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6" name="Google Shape;156;p22"/>
          <p:cNvSpPr txBox="1">
            <a:spLocks noGrp="1"/>
          </p:cNvSpPr>
          <p:nvPr>
            <p:ph type="body" idx="1"/>
          </p:nvPr>
        </p:nvSpPr>
        <p:spPr>
          <a:xfrm>
            <a:off x="3245900" y="1298750"/>
            <a:ext cx="2641500" cy="5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5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появляются новые нормативы, оценка эффективности зеленой инфраструктуры, сложности внедрения</a:t>
            </a:r>
            <a:endParaRPr sz="115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7" name="Google Shape;157;p22"/>
          <p:cNvSpPr txBox="1">
            <a:spLocks noGrp="1"/>
          </p:cNvSpPr>
          <p:nvPr>
            <p:ph type="body" idx="1"/>
          </p:nvPr>
        </p:nvSpPr>
        <p:spPr>
          <a:xfrm>
            <a:off x="5958825" y="1298750"/>
            <a:ext cx="2820900" cy="5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5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рекомендации по осуществлению проектов ЗИ</a:t>
            </a:r>
            <a:endParaRPr sz="85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5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баланс между серой и зелёной</a:t>
            </a:r>
            <a:endParaRPr sz="85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5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наиболее эффективные виды ЗИ</a:t>
            </a:r>
            <a:endParaRPr sz="85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8" name="Google Shape;158;p22"/>
          <p:cNvSpPr txBox="1"/>
          <p:nvPr/>
        </p:nvSpPr>
        <p:spPr>
          <a:xfrm>
            <a:off x="513975" y="1017725"/>
            <a:ext cx="2342400" cy="2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2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1980-е годы:</a:t>
            </a:r>
            <a:endParaRPr sz="12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9" name="Google Shape;159;p22"/>
          <p:cNvSpPr txBox="1"/>
          <p:nvPr/>
        </p:nvSpPr>
        <p:spPr>
          <a:xfrm>
            <a:off x="3066650" y="1017725"/>
            <a:ext cx="3000000" cy="2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2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2000-е годы:</a:t>
            </a:r>
            <a:endParaRPr sz="12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0" name="Google Shape;160;p22"/>
          <p:cNvSpPr txBox="1"/>
          <p:nvPr/>
        </p:nvSpPr>
        <p:spPr>
          <a:xfrm>
            <a:off x="5779575" y="1023647"/>
            <a:ext cx="3000000" cy="2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2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2010-е годы:</a:t>
            </a:r>
            <a:endParaRPr sz="12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1" name="Google Shape;161;p22"/>
          <p:cNvSpPr/>
          <p:nvPr/>
        </p:nvSpPr>
        <p:spPr>
          <a:xfrm>
            <a:off x="582363" y="3453300"/>
            <a:ext cx="7946700" cy="254400"/>
          </a:xfrm>
          <a:prstGeom prst="rect">
            <a:avLst/>
          </a:prstGeom>
          <a:gradFill>
            <a:gsLst>
              <a:gs pos="0">
                <a:srgbClr val="BFBFBF"/>
              </a:gs>
              <a:gs pos="100000">
                <a:srgbClr val="AABD1E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2"/>
          <p:cNvSpPr txBox="1"/>
          <p:nvPr/>
        </p:nvSpPr>
        <p:spPr>
          <a:xfrm>
            <a:off x="582363" y="3380400"/>
            <a:ext cx="130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aleway"/>
                <a:ea typeface="Raleway"/>
                <a:cs typeface="Raleway"/>
                <a:sym typeface="Raleway"/>
              </a:rPr>
              <a:t>технологии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3" name="Google Shape;163;p22"/>
          <p:cNvSpPr txBox="1"/>
          <p:nvPr/>
        </p:nvSpPr>
        <p:spPr>
          <a:xfrm>
            <a:off x="7538163" y="3380400"/>
            <a:ext cx="99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aleway"/>
                <a:ea typeface="Raleway"/>
                <a:cs typeface="Raleway"/>
                <a:sym typeface="Raleway"/>
              </a:rPr>
              <a:t>экология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164" name="Google Shape;164;p22"/>
          <p:cNvGrpSpPr/>
          <p:nvPr/>
        </p:nvGrpSpPr>
        <p:grpSpPr>
          <a:xfrm>
            <a:off x="582349" y="1980410"/>
            <a:ext cx="7946753" cy="1059579"/>
            <a:chOff x="668500" y="1523423"/>
            <a:chExt cx="7946753" cy="1059579"/>
          </a:xfrm>
        </p:grpSpPr>
        <p:pic>
          <p:nvPicPr>
            <p:cNvPr id="165" name="Google Shape;165;p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025903" y="1523956"/>
              <a:ext cx="1589350" cy="10585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2"/>
            <p:cNvPicPr preferRelativeResize="0"/>
            <p:nvPr/>
          </p:nvPicPr>
          <p:blipFill rotWithShape="1">
            <a:blip r:embed="rId4">
              <a:alphaModFix/>
            </a:blip>
            <a:srcRect l="27194" r="18827"/>
            <a:stretch/>
          </p:blipFill>
          <p:spPr>
            <a:xfrm>
              <a:off x="2257850" y="1523425"/>
              <a:ext cx="1589350" cy="10595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2"/>
            <p:cNvPicPr preferRelativeResize="0"/>
            <p:nvPr/>
          </p:nvPicPr>
          <p:blipFill rotWithShape="1">
            <a:blip r:embed="rId5">
              <a:alphaModFix/>
            </a:blip>
            <a:srcRect t="19330" b="30666"/>
            <a:stretch/>
          </p:blipFill>
          <p:spPr>
            <a:xfrm>
              <a:off x="3847202" y="1523426"/>
              <a:ext cx="1589349" cy="10595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2"/>
            <p:cNvPicPr preferRelativeResize="0"/>
            <p:nvPr/>
          </p:nvPicPr>
          <p:blipFill rotWithShape="1">
            <a:blip r:embed="rId6">
              <a:alphaModFix/>
            </a:blip>
            <a:srcRect b="11032"/>
            <a:stretch/>
          </p:blipFill>
          <p:spPr>
            <a:xfrm>
              <a:off x="5436552" y="1524501"/>
              <a:ext cx="1589350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68500" y="1523423"/>
              <a:ext cx="1589350" cy="10595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0" name="Google Shape;170;p22"/>
          <p:cNvSpPr txBox="1"/>
          <p:nvPr/>
        </p:nvSpPr>
        <p:spPr>
          <a:xfrm>
            <a:off x="591913" y="3091425"/>
            <a:ext cx="1537800" cy="2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latin typeface="Raleway"/>
                <a:ea typeface="Raleway"/>
                <a:cs typeface="Raleway"/>
                <a:sym typeface="Raleway"/>
              </a:rPr>
              <a:t>подземные фильтры и приспособления</a:t>
            </a:r>
            <a:endParaRPr sz="8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1" name="Google Shape;171;p22"/>
          <p:cNvSpPr txBox="1"/>
          <p:nvPr/>
        </p:nvSpPr>
        <p:spPr>
          <a:xfrm>
            <a:off x="2188638" y="3121713"/>
            <a:ext cx="1537800" cy="1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latin typeface="Raleway"/>
                <a:ea typeface="Raleway"/>
                <a:cs typeface="Raleway"/>
                <a:sym typeface="Raleway"/>
              </a:rPr>
              <a:t>зеленые крыши</a:t>
            </a:r>
            <a:endParaRPr sz="8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2" name="Google Shape;172;p22"/>
          <p:cNvSpPr txBox="1"/>
          <p:nvPr/>
        </p:nvSpPr>
        <p:spPr>
          <a:xfrm>
            <a:off x="3807850" y="3072675"/>
            <a:ext cx="1537800" cy="2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latin typeface="Raleway"/>
                <a:ea typeface="Raleway"/>
                <a:cs typeface="Raleway"/>
                <a:sym typeface="Raleway"/>
              </a:rPr>
              <a:t>искусственные болота</a:t>
            </a:r>
            <a:endParaRPr sz="8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3" name="Google Shape;173;p22"/>
          <p:cNvSpPr txBox="1"/>
          <p:nvPr/>
        </p:nvSpPr>
        <p:spPr>
          <a:xfrm>
            <a:off x="5365788" y="3072675"/>
            <a:ext cx="1537800" cy="2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latin typeface="Raleway"/>
                <a:ea typeface="Raleway"/>
                <a:cs typeface="Raleway"/>
                <a:sym typeface="Raleway"/>
              </a:rPr>
              <a:t>клетки биологической задержки</a:t>
            </a:r>
            <a:endParaRPr sz="8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4" name="Google Shape;174;p22"/>
          <p:cNvSpPr txBox="1"/>
          <p:nvPr/>
        </p:nvSpPr>
        <p:spPr>
          <a:xfrm>
            <a:off x="7023813" y="3072663"/>
            <a:ext cx="1537800" cy="2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latin typeface="Raleway"/>
                <a:ea typeface="Raleway"/>
                <a:cs typeface="Raleway"/>
                <a:sym typeface="Raleway"/>
              </a:rPr>
              <a:t>нетронутый ландшафт</a:t>
            </a:r>
            <a:endParaRPr sz="8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175" name="Google Shape;175;p22"/>
          <p:cNvCxnSpPr/>
          <p:nvPr/>
        </p:nvCxnSpPr>
        <p:spPr>
          <a:xfrm>
            <a:off x="2129738" y="3954938"/>
            <a:ext cx="63696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6" name="Google Shape;176;p22"/>
          <p:cNvCxnSpPr/>
          <p:nvPr/>
        </p:nvCxnSpPr>
        <p:spPr>
          <a:xfrm>
            <a:off x="582363" y="4447088"/>
            <a:ext cx="63696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7" name="Google Shape;177;p22"/>
          <p:cNvCxnSpPr/>
          <p:nvPr/>
        </p:nvCxnSpPr>
        <p:spPr>
          <a:xfrm>
            <a:off x="2119413" y="4211238"/>
            <a:ext cx="48423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8" name="Google Shape;178;p22"/>
          <p:cNvSpPr txBox="1"/>
          <p:nvPr/>
        </p:nvSpPr>
        <p:spPr>
          <a:xfrm>
            <a:off x="3245900" y="3636938"/>
            <a:ext cx="387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зеленая инфраструктура (ЗИ)</a:t>
            </a:r>
            <a:endParaRPr sz="12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2641775" y="3892750"/>
            <a:ext cx="387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зеленая ливневая инфраструктура (ЗИ)</a:t>
            </a:r>
            <a:endParaRPr sz="12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0" name="Google Shape;180;p22"/>
          <p:cNvSpPr txBox="1"/>
          <p:nvPr/>
        </p:nvSpPr>
        <p:spPr>
          <a:xfrm>
            <a:off x="1611325" y="4156625"/>
            <a:ext cx="387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регулирование ливневого стока</a:t>
            </a:r>
            <a:endParaRPr sz="12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fld id="{00000000-1234-1234-1234-123412341234}" type="slidenum">
              <a:rPr lang="ru">
                <a:solidFill>
                  <a:srgbClr val="595959"/>
                </a:solidFill>
              </a:rPr>
              <a:pPr/>
              <a:t>3</a:t>
            </a:fld>
            <a:endParaRPr>
              <a:solidFill>
                <a:srgbClr val="595959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971" y="600746"/>
            <a:ext cx="6738257" cy="431658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18114" y="1269384"/>
            <a:ext cx="3102429" cy="3374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926772" y="1072405"/>
            <a:ext cx="45719" cy="887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59970" y="600746"/>
            <a:ext cx="1066801" cy="43165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926771" y="783771"/>
            <a:ext cx="337458" cy="805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926771" y="1589314"/>
            <a:ext cx="141515" cy="478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5" name="Google Shape;185;p23"/>
          <p:cNvSpPr txBox="1">
            <a:spLocks noGrp="1"/>
          </p:cNvSpPr>
          <p:nvPr>
            <p:ph type="title"/>
          </p:nvPr>
        </p:nvSpPr>
        <p:spPr>
          <a:xfrm>
            <a:off x="409671" y="33616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ru" sz="2400" b="1" dirty="0" smtClean="0">
                <a:latin typeface="Raleway"/>
                <a:ea typeface="Raleway"/>
                <a:cs typeface="Raleway"/>
                <a:sym typeface="Raleway"/>
              </a:rPr>
              <a:t>Берлин Германия </a:t>
            </a:r>
            <a:r>
              <a:rPr lang="ru-RU" sz="1800" i="1" dirty="0" smtClean="0">
                <a:latin typeface="Raleway"/>
                <a:ea typeface="Raleway"/>
                <a:cs typeface="Raleway"/>
                <a:sym typeface="Raleway"/>
              </a:rPr>
              <a:t>Проблемы и решения управления </a:t>
            </a:r>
            <a:r>
              <a:rPr lang="ru-RU" sz="1800" i="1" dirty="0">
                <a:latin typeface="Raleway"/>
                <a:ea typeface="Raleway"/>
                <a:cs typeface="Raleway"/>
                <a:sym typeface="Raleway"/>
              </a:rPr>
              <a:t>водными ресурсами </a:t>
            </a:r>
            <a:r>
              <a:rPr lang="ru-RU" sz="1800" i="1" dirty="0" smtClean="0">
                <a:latin typeface="Raleway"/>
                <a:ea typeface="Raleway"/>
                <a:cs typeface="Raleway"/>
                <a:sym typeface="Raleway"/>
              </a:rPr>
              <a:t>города</a:t>
            </a:r>
            <a:r>
              <a:rPr lang="ru" sz="2400" b="1" i="1" u="sng" dirty="0" smtClean="0">
                <a:latin typeface="Raleway"/>
                <a:ea typeface="Raleway"/>
                <a:cs typeface="Raleway"/>
                <a:sym typeface="Raleway"/>
              </a:rPr>
              <a:t/>
            </a:r>
            <a:br>
              <a:rPr lang="ru" sz="2400" b="1" i="1" u="sng" dirty="0" smtClean="0">
                <a:latin typeface="Raleway"/>
                <a:ea typeface="Raleway"/>
                <a:cs typeface="Raleway"/>
                <a:sym typeface="Raleway"/>
              </a:rPr>
            </a:br>
            <a:endParaRPr sz="2400" b="1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84714" y="990599"/>
            <a:ext cx="3635829" cy="424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788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ru" sz="2400" b="1" dirty="0" smtClean="0">
                <a:latin typeface="Raleway"/>
                <a:ea typeface="Raleway"/>
                <a:cs typeface="Raleway"/>
                <a:sym typeface="Raleway"/>
              </a:rPr>
              <a:t>Берлин Германия</a:t>
            </a:r>
            <a:r>
              <a:rPr lang="ru" sz="2400" b="1" i="1" u="sng" dirty="0" smtClean="0">
                <a:latin typeface="Raleway"/>
                <a:ea typeface="Raleway"/>
                <a:cs typeface="Raleway"/>
                <a:sym typeface="Raleway"/>
              </a:rPr>
              <a:t/>
            </a:r>
            <a:br>
              <a:rPr lang="ru" sz="2400" b="1" i="1" u="sng" dirty="0" smtClean="0">
                <a:latin typeface="Raleway"/>
                <a:ea typeface="Raleway"/>
                <a:cs typeface="Raleway"/>
                <a:sym typeface="Raleway"/>
              </a:rPr>
            </a:br>
            <a:r>
              <a:rPr lang="en-US" altLang="de-DE" sz="1400" b="1" i="1" u="sng" dirty="0" err="1"/>
              <a:t>Устойчивая</a:t>
            </a:r>
            <a:r>
              <a:rPr lang="en-US" altLang="de-DE" sz="1400" b="1" i="1" u="sng" dirty="0"/>
              <a:t> </a:t>
            </a:r>
            <a:r>
              <a:rPr lang="en-US" altLang="de-DE" sz="1400" b="1" i="1" u="sng" dirty="0" err="1"/>
              <a:t>городская</a:t>
            </a:r>
            <a:r>
              <a:rPr lang="en-US" altLang="de-DE" sz="1400" b="1" i="1" u="sng" dirty="0"/>
              <a:t> </a:t>
            </a:r>
            <a:r>
              <a:rPr lang="en-US" altLang="de-DE" sz="1400" b="1" i="1" u="sng" dirty="0" err="1"/>
              <a:t>дренажная</a:t>
            </a:r>
            <a:r>
              <a:rPr lang="en-US" altLang="de-DE" sz="1400" b="1" i="1" u="sng" dirty="0"/>
              <a:t> </a:t>
            </a:r>
            <a:r>
              <a:rPr lang="en-US" altLang="de-DE" sz="1400" b="1" i="1" u="sng" dirty="0" err="1"/>
              <a:t>система</a:t>
            </a:r>
            <a:r>
              <a:rPr lang="en-US" altLang="de-DE" sz="1400" b="1" i="1" u="sng" dirty="0"/>
              <a:t> (SUDS) </a:t>
            </a:r>
            <a:r>
              <a:rPr lang="en-US" altLang="de-DE" sz="1400" b="1" i="1" u="sng" dirty="0" err="1"/>
              <a:t>на</a:t>
            </a:r>
            <a:r>
              <a:rPr lang="en-US" altLang="de-DE" sz="1400" b="1" i="1" u="sng" dirty="0"/>
              <a:t> </a:t>
            </a:r>
            <a:r>
              <a:rPr lang="en-US" altLang="de-DE" sz="1400" b="1" i="1" u="sng" dirty="0" err="1"/>
              <a:t>частной</a:t>
            </a:r>
            <a:r>
              <a:rPr lang="en-US" altLang="de-DE" sz="1400" b="1" i="1" u="sng" dirty="0"/>
              <a:t> и </a:t>
            </a:r>
            <a:r>
              <a:rPr lang="en-US" altLang="de-DE" sz="1400" b="1" i="1" u="sng" dirty="0" err="1"/>
              <a:t>общественной</a:t>
            </a:r>
            <a:r>
              <a:rPr lang="en-US" altLang="de-DE" sz="1400" b="1" i="1" u="sng" dirty="0"/>
              <a:t> </a:t>
            </a:r>
            <a:r>
              <a:rPr lang="en-US" altLang="de-DE" sz="1400" b="1" i="1" u="sng" dirty="0" err="1"/>
              <a:t>территории</a:t>
            </a:r>
            <a:r>
              <a:rPr lang="en-US" altLang="de-DE" sz="2400" dirty="0"/>
              <a:t/>
            </a:r>
            <a:br>
              <a:rPr lang="en-US" altLang="de-DE" sz="2400" dirty="0"/>
            </a:br>
            <a:endParaRPr sz="2400" b="1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7" name="Google Shape;187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fld id="{00000000-1234-1234-1234-123412341234}" type="slidenum">
              <a:rPr lang="ru">
                <a:solidFill>
                  <a:srgbClr val="595959"/>
                </a:solidFill>
              </a:rPr>
              <a:pPr/>
              <a:t>4</a:t>
            </a:fld>
            <a:endParaRPr>
              <a:solidFill>
                <a:srgbClr val="595959"/>
              </a:solidFill>
            </a:endParaRPr>
          </a:p>
        </p:txBody>
      </p:sp>
      <p:sp>
        <p:nvSpPr>
          <p:cNvPr id="192" name="Google Shape;192;p23"/>
          <p:cNvSpPr txBox="1"/>
          <p:nvPr/>
        </p:nvSpPr>
        <p:spPr>
          <a:xfrm>
            <a:off x="3897086" y="1161299"/>
            <a:ext cx="5124072" cy="3378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>
              <a:buSzPts val="1200"/>
            </a:pPr>
            <a:r>
              <a:rPr lang="ru-RU" b="1" i="1" dirty="0" smtClean="0">
                <a:latin typeface="Raleway"/>
                <a:ea typeface="Raleway"/>
                <a:cs typeface="Raleway"/>
                <a:sym typeface="Raleway"/>
              </a:rPr>
              <a:t>Законодательство</a:t>
            </a:r>
          </a:p>
          <a:p>
            <a:pPr marL="457200" indent="-304800">
              <a:buSzPts val="1200"/>
              <a:buFont typeface="Raleway"/>
              <a:buChar char="➔"/>
            </a:pPr>
            <a:endParaRPr lang="ru-RU" sz="1100" dirty="0">
              <a:latin typeface="Raleway"/>
              <a:ea typeface="Raleway"/>
              <a:cs typeface="Raleway"/>
              <a:sym typeface="Raleway"/>
            </a:endParaRPr>
          </a:p>
          <a:p>
            <a:pPr marL="457200" indent="-304800">
              <a:buSzPts val="1200"/>
              <a:buFont typeface="Raleway"/>
              <a:buChar char="➔"/>
            </a:pPr>
            <a:r>
              <a:rPr lang="ru-RU" sz="1100" b="1" dirty="0" smtClean="0">
                <a:latin typeface="Raleway"/>
                <a:ea typeface="Raleway"/>
                <a:cs typeface="Raleway"/>
                <a:sym typeface="Raleway"/>
              </a:rPr>
              <a:t>§ </a:t>
            </a:r>
            <a:r>
              <a:rPr lang="ru-RU" sz="1100" b="1" dirty="0">
                <a:latin typeface="Raleway"/>
                <a:ea typeface="Raleway"/>
                <a:cs typeface="Raleway"/>
                <a:sym typeface="Raleway"/>
              </a:rPr>
              <a:t>36a Инфильтрация ливневой воды</a:t>
            </a:r>
            <a:r>
              <a:rPr lang="ru-RU" sz="1100" dirty="0">
                <a:latin typeface="Raleway"/>
                <a:ea typeface="Raleway"/>
                <a:cs typeface="Raleway"/>
                <a:sym typeface="Raleway"/>
              </a:rPr>
              <a:t/>
            </a:r>
            <a:br>
              <a:rPr lang="ru-RU" sz="1100" dirty="0">
                <a:latin typeface="Raleway"/>
                <a:ea typeface="Raleway"/>
                <a:cs typeface="Raleway"/>
                <a:sym typeface="Raleway"/>
              </a:rPr>
            </a:br>
            <a:r>
              <a:rPr lang="ru-RU" sz="1100" dirty="0">
                <a:latin typeface="Raleway"/>
                <a:ea typeface="Raleway"/>
                <a:cs typeface="Raleway"/>
                <a:sym typeface="Raleway"/>
              </a:rPr>
              <a:t>... Ливневая вода должны просачиваться в слой почвы, покрытый растительностью...</a:t>
            </a:r>
            <a:br>
              <a:rPr lang="ru-RU" sz="1100" dirty="0">
                <a:latin typeface="Raleway"/>
                <a:ea typeface="Raleway"/>
                <a:cs typeface="Raleway"/>
                <a:sym typeface="Raleway"/>
              </a:rPr>
            </a:br>
            <a:endParaRPr lang="ru-RU" sz="1100" dirty="0">
              <a:latin typeface="Raleway"/>
              <a:ea typeface="Raleway"/>
              <a:cs typeface="Raleway"/>
              <a:sym typeface="Raleway"/>
            </a:endParaRPr>
          </a:p>
          <a:p>
            <a:pPr marL="457200" indent="-304800">
              <a:buSzPts val="1200"/>
              <a:buFont typeface="Raleway"/>
              <a:buChar char="➔"/>
            </a:pPr>
            <a:r>
              <a:rPr lang="ru-RU" sz="1100" dirty="0">
                <a:latin typeface="Raleway"/>
                <a:ea typeface="Raleway"/>
                <a:cs typeface="Raleway"/>
                <a:sym typeface="Raleway"/>
              </a:rPr>
              <a:t>«</a:t>
            </a:r>
            <a:r>
              <a:rPr lang="ru-RU" sz="1100" b="1" dirty="0" err="1">
                <a:latin typeface="Raleway"/>
                <a:ea typeface="Raleway"/>
                <a:cs typeface="Raleway"/>
                <a:sym typeface="Raleway"/>
              </a:rPr>
              <a:t>Niederschlagswasserfreistellungsverordnung</a:t>
            </a:r>
            <a:r>
              <a:rPr lang="ru-RU" sz="1100" b="1" dirty="0">
                <a:latin typeface="Raleway"/>
                <a:ea typeface="Raleway"/>
                <a:cs typeface="Raleway"/>
                <a:sym typeface="Raleway"/>
              </a:rPr>
              <a:t>» (постановление об освобождении использовать ливневые воды)</a:t>
            </a:r>
          </a:p>
          <a:p>
            <a:pPr marL="152400">
              <a:buSzPts val="1200"/>
            </a:pPr>
            <a:r>
              <a:rPr lang="ru-RU" sz="1100" dirty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ru-RU" sz="1100" dirty="0" smtClean="0">
                <a:latin typeface="Raleway"/>
                <a:ea typeface="Raleway"/>
                <a:cs typeface="Raleway"/>
                <a:sym typeface="Raleway"/>
              </a:rPr>
              <a:t>        при </a:t>
            </a:r>
            <a:r>
              <a:rPr lang="ru-RU" sz="1100" dirty="0">
                <a:latin typeface="Raleway"/>
                <a:ea typeface="Raleway"/>
                <a:cs typeface="Raleway"/>
                <a:sym typeface="Raleway"/>
              </a:rPr>
              <a:t>определенных условиях для SUDS не требуется разрешение</a:t>
            </a:r>
            <a:br>
              <a:rPr lang="ru-RU" sz="1100" dirty="0">
                <a:latin typeface="Raleway"/>
                <a:ea typeface="Raleway"/>
                <a:cs typeface="Raleway"/>
                <a:sym typeface="Raleway"/>
              </a:rPr>
            </a:br>
            <a:endParaRPr lang="ru-RU" sz="1100" dirty="0">
              <a:latin typeface="Raleway"/>
              <a:ea typeface="Raleway"/>
              <a:cs typeface="Raleway"/>
              <a:sym typeface="Raleway"/>
            </a:endParaRPr>
          </a:p>
          <a:p>
            <a:pPr marL="457200" indent="-304800">
              <a:buSzPts val="1200"/>
              <a:buFont typeface="Raleway"/>
              <a:buChar char="➔"/>
            </a:pPr>
            <a:r>
              <a:rPr lang="ru-RU" sz="1100" b="1" dirty="0">
                <a:latin typeface="Raleway"/>
                <a:ea typeface="Raleway"/>
                <a:cs typeface="Raleway"/>
                <a:sym typeface="Raleway"/>
              </a:rPr>
              <a:t>§ 40 Подключение к системе сбора и отведения сточных и ливневых вод</a:t>
            </a:r>
            <a:br>
              <a:rPr lang="ru-RU" sz="1100" b="1" dirty="0">
                <a:latin typeface="Raleway"/>
                <a:ea typeface="Raleway"/>
                <a:cs typeface="Raleway"/>
                <a:sym typeface="Raleway"/>
              </a:rPr>
            </a:br>
            <a:r>
              <a:rPr lang="ru-RU" sz="1100" dirty="0">
                <a:latin typeface="Raleway"/>
                <a:ea typeface="Raleway"/>
                <a:cs typeface="Raleway"/>
                <a:sym typeface="Raleway"/>
              </a:rPr>
              <a:t>... Объекты недвижимости должны быть подключены к канализационной, а не к ливневой системе</a:t>
            </a:r>
            <a:r>
              <a:rPr lang="ru-RU" sz="1100" dirty="0" smtClean="0">
                <a:latin typeface="Raleway"/>
                <a:ea typeface="Raleway"/>
                <a:cs typeface="Raleway"/>
                <a:sym typeface="Raleway"/>
              </a:rPr>
              <a:t>...</a:t>
            </a:r>
            <a:r>
              <a:rPr lang="en-US" sz="1100" dirty="0" smtClean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100" i="1" dirty="0" smtClean="0">
                <a:latin typeface="Raleway"/>
                <a:ea typeface="Raleway"/>
                <a:cs typeface="Raleway"/>
                <a:sym typeface="Raleway"/>
              </a:rPr>
              <a:t>(</a:t>
            </a:r>
            <a:r>
              <a:rPr lang="ru-RU" sz="1100" i="1" dirty="0" smtClean="0">
                <a:latin typeface="Raleway"/>
                <a:ea typeface="Raleway"/>
                <a:cs typeface="Raleway"/>
                <a:sym typeface="Raleway"/>
              </a:rPr>
              <a:t>раздельные системы отвода бытовых и поверхностных вод)</a:t>
            </a:r>
            <a:r>
              <a:rPr lang="ru-RU" sz="1100" dirty="0">
                <a:latin typeface="Raleway"/>
                <a:ea typeface="Raleway"/>
                <a:cs typeface="Raleway"/>
                <a:sym typeface="Raleway"/>
              </a:rPr>
              <a:t/>
            </a:r>
            <a:br>
              <a:rPr lang="ru-RU" sz="1100" dirty="0">
                <a:latin typeface="Raleway"/>
                <a:ea typeface="Raleway"/>
                <a:cs typeface="Raleway"/>
                <a:sym typeface="Raleway"/>
              </a:rPr>
            </a:br>
            <a:endParaRPr lang="ru-RU" sz="1100" dirty="0">
              <a:latin typeface="Raleway"/>
              <a:ea typeface="Raleway"/>
              <a:cs typeface="Raleway"/>
              <a:sym typeface="Raleway"/>
            </a:endParaRPr>
          </a:p>
          <a:p>
            <a:pPr marL="457200" indent="-304800">
              <a:buSzPts val="1200"/>
              <a:buFont typeface="Raleway"/>
              <a:buChar char="➔"/>
            </a:pPr>
            <a:r>
              <a:rPr lang="ru-RU" sz="1100" b="1" dirty="0">
                <a:latin typeface="Raleway"/>
                <a:ea typeface="Raleway"/>
                <a:cs typeface="Raleway"/>
                <a:sym typeface="Raleway"/>
              </a:rPr>
              <a:t>Плата за ливневую воду</a:t>
            </a:r>
          </a:p>
          <a:p>
            <a:pPr marL="152400">
              <a:buSzPts val="1200"/>
            </a:pPr>
            <a:r>
              <a:rPr lang="ru-RU" sz="1100" dirty="0" smtClean="0">
                <a:latin typeface="Raleway"/>
                <a:ea typeface="Raleway"/>
                <a:cs typeface="Raleway"/>
                <a:sym typeface="Raleway"/>
              </a:rPr>
              <a:t>	До </a:t>
            </a:r>
            <a:r>
              <a:rPr lang="ru-RU" sz="1100" dirty="0">
                <a:latin typeface="Raleway"/>
                <a:ea typeface="Raleway"/>
                <a:cs typeface="Raleway"/>
                <a:sym typeface="Raleway"/>
              </a:rPr>
              <a:t>2000 г. плата за ливневую канализацию включалась </a:t>
            </a:r>
            <a:r>
              <a:rPr lang="ru-RU" sz="1100" dirty="0" smtClean="0">
                <a:latin typeface="Raleway"/>
                <a:ea typeface="Raleway"/>
                <a:cs typeface="Raleway"/>
                <a:sym typeface="Raleway"/>
              </a:rPr>
              <a:t>	в </a:t>
            </a:r>
            <a:r>
              <a:rPr lang="ru-RU" sz="1100" dirty="0">
                <a:latin typeface="Raleway"/>
                <a:ea typeface="Raleway"/>
                <a:cs typeface="Raleway"/>
                <a:sym typeface="Raleway"/>
              </a:rPr>
              <a:t>сбор за сточные воды (рассчитывается в зависимости </a:t>
            </a:r>
            <a:r>
              <a:rPr lang="ru-RU" sz="1100" dirty="0" smtClean="0">
                <a:latin typeface="Raleway"/>
                <a:ea typeface="Raleway"/>
                <a:cs typeface="Raleway"/>
                <a:sym typeface="Raleway"/>
              </a:rPr>
              <a:t>	от </a:t>
            </a:r>
            <a:r>
              <a:rPr lang="ru-RU" sz="1100" dirty="0">
                <a:latin typeface="Raleway"/>
                <a:ea typeface="Raleway"/>
                <a:cs typeface="Raleway"/>
                <a:sym typeface="Raleway"/>
              </a:rPr>
              <a:t>м³)</a:t>
            </a:r>
          </a:p>
          <a:p>
            <a:pPr marL="152400">
              <a:buSzPts val="1200"/>
            </a:pPr>
            <a:r>
              <a:rPr lang="ru-RU" sz="1100" dirty="0" smtClean="0">
                <a:latin typeface="Raleway"/>
                <a:ea typeface="Raleway"/>
                <a:cs typeface="Raleway"/>
                <a:sym typeface="Raleway"/>
              </a:rPr>
              <a:t>	В </a:t>
            </a:r>
            <a:r>
              <a:rPr lang="ru-RU" sz="1100" dirty="0">
                <a:latin typeface="Raleway"/>
                <a:ea typeface="Raleway"/>
                <a:cs typeface="Raleway"/>
                <a:sym typeface="Raleway"/>
              </a:rPr>
              <a:t>2000 г. плата была отделена: сбор за ливневую воду </a:t>
            </a:r>
            <a:r>
              <a:rPr lang="ru-RU" sz="1100" dirty="0" smtClean="0">
                <a:latin typeface="Raleway"/>
                <a:ea typeface="Raleway"/>
                <a:cs typeface="Raleway"/>
                <a:sym typeface="Raleway"/>
              </a:rPr>
              <a:t>	в </a:t>
            </a:r>
            <a:r>
              <a:rPr lang="ru-RU" sz="1100" dirty="0">
                <a:latin typeface="Raleway"/>
                <a:ea typeface="Raleway"/>
                <a:cs typeface="Raleway"/>
                <a:sym typeface="Raleway"/>
              </a:rPr>
              <a:t>2010 г.:  </a:t>
            </a:r>
            <a:r>
              <a:rPr lang="ru-RU" sz="1100" b="1" dirty="0">
                <a:latin typeface="Raleway"/>
                <a:ea typeface="Raleway"/>
                <a:cs typeface="Raleway"/>
                <a:sym typeface="Raleway"/>
              </a:rPr>
              <a:t>1,90 евро/м²</a:t>
            </a:r>
          </a:p>
          <a:p>
            <a:pPr marL="457200" indent="-304800">
              <a:buSzPts val="1200"/>
              <a:buFont typeface="Raleway"/>
              <a:buChar char="➔"/>
            </a:pPr>
            <a:endParaRPr sz="800" dirty="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349829"/>
            <a:ext cx="4170715" cy="294359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0628" y="4530515"/>
            <a:ext cx="4441372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de-DE" sz="900" kern="1200" dirty="0">
                <a:solidFill>
                  <a:srgbClr val="000000"/>
                </a:solidFill>
                <a:latin typeface="ITCOfficinaSans LT Book"/>
                <a:cs typeface="Times New Roman" pitchFamily="18" charset="0"/>
                <a:hlinkClick r:id="rId4"/>
              </a:rPr>
              <a:t>https://</a:t>
            </a:r>
            <a:r>
              <a:rPr lang="de-DE" sz="900" kern="1200" dirty="0" smtClean="0">
                <a:solidFill>
                  <a:srgbClr val="000000"/>
                </a:solidFill>
                <a:latin typeface="ITCOfficinaSans LT Book"/>
                <a:cs typeface="Times New Roman" pitchFamily="18" charset="0"/>
                <a:hlinkClick r:id="rId4"/>
              </a:rPr>
              <a:t>www.youtube.com/watch?v=uWjGGvY65jk&amp;t=79s</a:t>
            </a:r>
            <a:endParaRPr lang="ru-RU" sz="900" kern="1200" dirty="0" smtClean="0">
              <a:solidFill>
                <a:srgbClr val="000000"/>
              </a:solidFill>
              <a:latin typeface="ITCOfficinaSans LT Book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kern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90% </a:t>
            </a:r>
            <a:r>
              <a:rPr lang="ru-RU" kern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застроено </a:t>
            </a:r>
            <a:r>
              <a:rPr lang="ru-RU" kern="12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проницаемыми поверхностями </a:t>
            </a:r>
            <a:r>
              <a:rPr lang="ru-RU" kern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=&gt; </a:t>
            </a:r>
            <a:r>
              <a:rPr lang="ru-RU" kern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отсутствие стока!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de-DE" sz="1100" kern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de-DE" sz="1100" kern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81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ru" sz="2400" b="1" dirty="0" smtClean="0">
                <a:latin typeface="Raleway"/>
                <a:ea typeface="Raleway"/>
                <a:cs typeface="Raleway"/>
                <a:sym typeface="Raleway"/>
              </a:rPr>
              <a:t>Ганновер Германия</a:t>
            </a:r>
            <a:br>
              <a:rPr lang="ru" sz="2400" b="1" dirty="0" smtClean="0">
                <a:latin typeface="Raleway"/>
                <a:ea typeface="Raleway"/>
                <a:cs typeface="Raleway"/>
                <a:sym typeface="Raleway"/>
              </a:rPr>
            </a:br>
            <a:r>
              <a:rPr lang="en-US" altLang="de-DE" sz="2400" dirty="0"/>
              <a:t/>
            </a:r>
            <a:br>
              <a:rPr lang="en-US" altLang="de-DE" sz="2400" dirty="0"/>
            </a:br>
            <a:endParaRPr sz="2400" b="1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7" name="Google Shape;187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5</a:t>
            </a:fld>
            <a:endParaRPr/>
          </a:p>
        </p:txBody>
      </p:sp>
      <p:sp>
        <p:nvSpPr>
          <p:cNvPr id="189" name="Google Shape;189;p23"/>
          <p:cNvSpPr txBox="1"/>
          <p:nvPr/>
        </p:nvSpPr>
        <p:spPr>
          <a:xfrm>
            <a:off x="2266014" y="2210622"/>
            <a:ext cx="10722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highlight>
                  <a:schemeClr val="lt1"/>
                </a:highlight>
                <a:latin typeface="Raleway"/>
                <a:ea typeface="Raleway"/>
                <a:cs typeface="Raleway"/>
                <a:sym typeface="Raleway"/>
              </a:rPr>
              <a:t>Балтимор</a:t>
            </a:r>
            <a:endParaRPr sz="1000">
              <a:solidFill>
                <a:schemeClr val="dk1"/>
              </a:solidFill>
              <a:highlight>
                <a:schemeClr val="lt1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0" name="Google Shape;190;p23"/>
          <p:cNvSpPr txBox="1"/>
          <p:nvPr/>
        </p:nvSpPr>
        <p:spPr>
          <a:xfrm>
            <a:off x="801308" y="2516724"/>
            <a:ext cx="10722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lt1"/>
                </a:solidFill>
                <a:highlight>
                  <a:schemeClr val="dk1"/>
                </a:highlight>
                <a:latin typeface="Raleway"/>
                <a:ea typeface="Raleway"/>
                <a:cs typeface="Raleway"/>
                <a:sym typeface="Raleway"/>
              </a:rPr>
              <a:t>Финикс</a:t>
            </a:r>
            <a:endParaRPr sz="1000">
              <a:solidFill>
                <a:schemeClr val="lt1"/>
              </a:solidFill>
              <a:highlight>
                <a:schemeClr val="dk1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1" name="Google Shape;191;p23"/>
          <p:cNvSpPr txBox="1"/>
          <p:nvPr/>
        </p:nvSpPr>
        <p:spPr>
          <a:xfrm>
            <a:off x="353500" y="1856903"/>
            <a:ext cx="10722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lt1"/>
                </a:solidFill>
                <a:highlight>
                  <a:schemeClr val="dk1"/>
                </a:highlight>
                <a:latin typeface="Raleway"/>
                <a:ea typeface="Raleway"/>
                <a:cs typeface="Raleway"/>
                <a:sym typeface="Raleway"/>
              </a:rPr>
              <a:t>Портленд</a:t>
            </a:r>
            <a:endParaRPr sz="1000">
              <a:solidFill>
                <a:schemeClr val="lt1"/>
              </a:solidFill>
              <a:highlight>
                <a:schemeClr val="dk1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2" name="Google Shape;192;p23"/>
          <p:cNvSpPr txBox="1"/>
          <p:nvPr/>
        </p:nvSpPr>
        <p:spPr>
          <a:xfrm>
            <a:off x="3675308" y="705653"/>
            <a:ext cx="5071500" cy="28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>
              <a:buClr>
                <a:schemeClr val="dk1"/>
              </a:buClr>
              <a:buSzPts val="1200"/>
              <a:buFont typeface="Raleway"/>
              <a:buChar char="➔"/>
            </a:pPr>
            <a:r>
              <a:rPr lang="en-US" sz="1200" dirty="0" err="1">
                <a:latin typeface="Atlas Grotesk LC Bold"/>
                <a:ea typeface="Arial Unicode MS" panose="020B0604020202020204" pitchFamily="34" charset="-128"/>
                <a:cs typeface="Times New Roman" panose="02020603050405020304" pitchFamily="18" charset="0"/>
              </a:rPr>
              <a:t>Плата</a:t>
            </a:r>
            <a:r>
              <a:rPr lang="en-US" sz="1200" dirty="0">
                <a:latin typeface="Atlas Grotesk LC Bold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Atlas Grotesk LC Bold"/>
                <a:ea typeface="Arial Unicode MS" panose="020B0604020202020204" pitchFamily="34" charset="-128"/>
                <a:cs typeface="Times New Roman" panose="02020603050405020304" pitchFamily="18" charset="0"/>
              </a:rPr>
              <a:t>за</a:t>
            </a:r>
            <a:r>
              <a:rPr lang="en-US" sz="1200" dirty="0">
                <a:latin typeface="Atlas Grotesk LC Bold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Atlas Grotesk LC Bold"/>
                <a:ea typeface="Arial Unicode MS" panose="020B0604020202020204" pitchFamily="34" charset="-128"/>
                <a:cs typeface="Times New Roman" panose="02020603050405020304" pitchFamily="18" charset="0"/>
              </a:rPr>
              <a:t>водоотведение ливневых стоков рассчитывается на основе доли застроенной и асфальтированной площади объекта недвижимости</a:t>
            </a:r>
            <a:r>
              <a:rPr lang="en-US" sz="1200" dirty="0">
                <a:latin typeface="Atlas Grotesk LC Bold"/>
                <a:ea typeface="Arial Unicode MS" panose="020B0604020202020204" pitchFamily="34" charset="-128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Atlas Grotesk LC Bold"/>
                <a:ea typeface="Arial Unicode MS" panose="020B0604020202020204" pitchFamily="34" charset="-128"/>
                <a:cs typeface="Times New Roman" panose="02020603050405020304" pitchFamily="18" charset="0"/>
              </a:rPr>
              <a:t>котор</a:t>
            </a:r>
            <a:r>
              <a:rPr lang="ru-RU" sz="1200" dirty="0" err="1">
                <a:latin typeface="Atlas Grotesk LC Bold"/>
                <a:ea typeface="Arial Unicode MS" panose="020B0604020202020204" pitchFamily="34" charset="-128"/>
                <a:cs typeface="Times New Roman" panose="02020603050405020304" pitchFamily="18" charset="0"/>
              </a:rPr>
              <a:t>ая</a:t>
            </a:r>
            <a:r>
              <a:rPr lang="ru-RU" sz="1200" dirty="0">
                <a:latin typeface="Atlas Grotesk LC Bold"/>
                <a:ea typeface="Arial Unicode MS" panose="020B0604020202020204" pitchFamily="34" charset="-128"/>
                <a:cs typeface="Times New Roman" panose="02020603050405020304" pitchFamily="18" charset="0"/>
              </a:rPr>
              <a:t> подключена к системе общественной канализации или с которой дождевая вода сбрасывается в </a:t>
            </a:r>
            <a:r>
              <a:rPr lang="ru-RU" sz="1200" dirty="0" smtClean="0">
                <a:latin typeface="Atlas Grotesk LC Bold"/>
                <a:ea typeface="Arial Unicode MS" panose="020B0604020202020204" pitchFamily="34" charset="-128"/>
                <a:cs typeface="Times New Roman" panose="02020603050405020304" pitchFamily="18" charset="0"/>
              </a:rPr>
              <a:t>канализацию</a:t>
            </a:r>
            <a:r>
              <a:rPr lang="ru" sz="1200" dirty="0" smtClean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;</a:t>
            </a:r>
            <a:endParaRPr sz="1200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04800">
              <a:buClr>
                <a:schemeClr val="dk1"/>
              </a:buClr>
              <a:buSzPts val="1200"/>
              <a:buFont typeface="Raleway"/>
              <a:buChar char="➔"/>
            </a:pPr>
            <a:r>
              <a:rPr lang="ru-RU" sz="1200" dirty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 В 2022 году тариф за отведение поверхностных вод в Ганновере составляет 0,80</a:t>
            </a:r>
            <a:r>
              <a:rPr lang="pt-PT" sz="1200" dirty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€</a:t>
            </a:r>
            <a:r>
              <a:rPr lang="ru-RU" sz="1200" dirty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 в год/</a:t>
            </a:r>
            <a:r>
              <a:rPr lang="en-US" sz="1200" dirty="0" smtClean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м²</a:t>
            </a:r>
            <a:endParaRPr lang="ru-RU" sz="1200" dirty="0" smtClean="0">
              <a:latin typeface="Atlas Grotesk LC Regular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457200" indent="-304800">
              <a:buClr>
                <a:schemeClr val="dk1"/>
              </a:buClr>
              <a:buSzPts val="1200"/>
              <a:buFont typeface="Raleway"/>
              <a:buChar char="➔"/>
            </a:pPr>
            <a:r>
              <a:rPr lang="ru-RU" sz="1200" dirty="0" smtClean="0"/>
              <a:t>Зеленые </a:t>
            </a:r>
            <a:r>
              <a:rPr lang="ru-RU" sz="1200" dirty="0"/>
              <a:t>крыши и инфильтрационные системы могут оказать эффект снижения платы</a:t>
            </a:r>
            <a:r>
              <a:rPr lang="en-US" sz="1200" dirty="0"/>
              <a:t> (</a:t>
            </a:r>
            <a:r>
              <a:rPr lang="ru-RU" sz="1200" dirty="0"/>
              <a:t>зеленые крыши на </a:t>
            </a:r>
            <a:r>
              <a:rPr lang="en-US" sz="1200" dirty="0"/>
              <a:t>50% </a:t>
            </a:r>
            <a:r>
              <a:rPr lang="ru-RU" sz="1200" dirty="0"/>
              <a:t>о</a:t>
            </a:r>
            <a:r>
              <a:rPr lang="en-US" sz="1200" dirty="0"/>
              <a:t>т €0,80 в </a:t>
            </a:r>
            <a:r>
              <a:rPr lang="en-US" sz="1200" dirty="0" err="1"/>
              <a:t>год</a:t>
            </a:r>
            <a:r>
              <a:rPr lang="en-US" sz="1200" dirty="0"/>
              <a:t>/м², </a:t>
            </a:r>
            <a:r>
              <a:rPr lang="ru-RU" sz="1200" dirty="0"/>
              <a:t>а инфильтрационные системы на </a:t>
            </a:r>
            <a:r>
              <a:rPr lang="en-US" sz="1200" dirty="0"/>
              <a:t>70% </a:t>
            </a:r>
            <a:r>
              <a:rPr lang="en-US" sz="1200" dirty="0" err="1"/>
              <a:t>от</a:t>
            </a:r>
            <a:r>
              <a:rPr lang="en-US" sz="1200" dirty="0"/>
              <a:t> €0,80 в </a:t>
            </a:r>
            <a:r>
              <a:rPr lang="en-US" sz="1200" dirty="0" err="1"/>
              <a:t>год</a:t>
            </a:r>
            <a:r>
              <a:rPr lang="en-US" sz="1200" dirty="0"/>
              <a:t>/м²).</a:t>
            </a:r>
            <a:r>
              <a:rPr lang="ru-RU" sz="1200" dirty="0"/>
              <a:t> </a:t>
            </a:r>
            <a:endParaRPr lang="ru-RU" sz="1200" dirty="0" smtClean="0"/>
          </a:p>
          <a:p>
            <a:pPr marL="457200" indent="-304800">
              <a:buClr>
                <a:schemeClr val="dk1"/>
              </a:buClr>
              <a:buSzPts val="1200"/>
              <a:buFont typeface="Raleway"/>
              <a:buChar char="➔"/>
            </a:pPr>
            <a:r>
              <a:rPr lang="ru-RU" sz="1200" dirty="0" smtClean="0"/>
              <a:t>Бытовая </a:t>
            </a:r>
            <a:r>
              <a:rPr lang="ru-RU" sz="1200" dirty="0"/>
              <a:t>канализация рассчитывается традиционно по объёму потребляемой </a:t>
            </a:r>
            <a:r>
              <a:rPr lang="ru-RU" sz="1200" dirty="0" smtClean="0"/>
              <a:t> </a:t>
            </a:r>
            <a:r>
              <a:rPr lang="ru-RU" sz="1200" dirty="0"/>
              <a:t>воды (тарификация отведения бытовых стоков составляет </a:t>
            </a:r>
            <a:r>
              <a:rPr lang="pt-PT" sz="1200" dirty="0"/>
              <a:t>€</a:t>
            </a:r>
            <a:r>
              <a:rPr lang="ru-RU" sz="1200" dirty="0"/>
              <a:t>2,56</a:t>
            </a:r>
            <a:r>
              <a:rPr lang="en-US" sz="1200" dirty="0"/>
              <a:t> </a:t>
            </a:r>
            <a:r>
              <a:rPr lang="ru-RU" sz="1200" dirty="0" smtClean="0"/>
              <a:t>/</a:t>
            </a:r>
            <a:r>
              <a:rPr lang="en-US" sz="1200" dirty="0"/>
              <a:t>м</a:t>
            </a:r>
            <a:r>
              <a:rPr lang="en-US" sz="1200" baseline="30000" dirty="0"/>
              <a:t>3</a:t>
            </a:r>
            <a:r>
              <a:rPr lang="ru-RU" sz="1200" dirty="0"/>
              <a:t> </a:t>
            </a:r>
            <a:endParaRPr lang="ru-RU" sz="1200" dirty="0" smtClean="0"/>
          </a:p>
          <a:p>
            <a:pPr marL="457200" indent="-304800">
              <a:buClr>
                <a:schemeClr val="dk1"/>
              </a:buClr>
              <a:buSzPts val="1200"/>
              <a:buFont typeface="Raleway"/>
              <a:buChar char="➔"/>
            </a:pPr>
            <a:r>
              <a:rPr lang="ru-RU" sz="1200" b="1" i="1" dirty="0" err="1" smtClean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Среднестатитическое</a:t>
            </a:r>
            <a:r>
              <a:rPr lang="ru-RU" sz="1200" b="1" i="1" dirty="0" smtClean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ru-RU" sz="1200" b="1" i="1" dirty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домохозяйство </a:t>
            </a:r>
            <a:r>
              <a:rPr lang="ru-RU" sz="1200" b="1" i="1" dirty="0" smtClean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Германии платит </a:t>
            </a:r>
            <a:r>
              <a:rPr lang="ru-RU" sz="1200" b="1" i="1" dirty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за отведение поверхностях стоков около от 150</a:t>
            </a:r>
            <a:r>
              <a:rPr lang="pt-PT" sz="1200" b="1" i="1" dirty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€</a:t>
            </a:r>
            <a:r>
              <a:rPr lang="ru-RU" sz="1200" b="1" i="1" dirty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 до 300</a:t>
            </a:r>
            <a:r>
              <a:rPr lang="pt-PT" sz="1200" b="1" i="1" dirty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€</a:t>
            </a:r>
            <a:r>
              <a:rPr lang="ru-RU" sz="1200" b="1" i="1" dirty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 в год (в случае Ганновера – около </a:t>
            </a:r>
            <a:r>
              <a:rPr lang="pt-PT" sz="1200" b="1" i="1" dirty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€</a:t>
            </a:r>
            <a:r>
              <a:rPr lang="ru-RU" sz="1200" b="1" i="1" dirty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171). </a:t>
            </a:r>
            <a:endParaRPr lang="ru-RU" sz="1200" b="1" i="1" dirty="0" smtClean="0"/>
          </a:p>
          <a:p>
            <a:pPr marL="457200" indent="-304800">
              <a:buClr>
                <a:schemeClr val="dk1"/>
              </a:buClr>
              <a:buSzPts val="1200"/>
              <a:buFont typeface="Raleway"/>
              <a:buChar char="➔"/>
            </a:pPr>
            <a:endParaRPr lang="ru-RU" sz="1200" dirty="0" smtClean="0"/>
          </a:p>
          <a:p>
            <a:pPr marL="457200" indent="-304800">
              <a:buClr>
                <a:schemeClr val="dk1"/>
              </a:buClr>
              <a:buSzPts val="1200"/>
              <a:buFont typeface="Raleway"/>
              <a:buChar char="➔"/>
            </a:pPr>
            <a:endParaRPr lang="ru-RU" sz="1200" dirty="0" smtClean="0"/>
          </a:p>
          <a:p>
            <a:pPr marL="152400">
              <a:buClr>
                <a:schemeClr val="dk1"/>
              </a:buClr>
              <a:buSzPts val="1200"/>
            </a:pPr>
            <a:r>
              <a:rPr lang="ru-RU" sz="800" dirty="0" smtClean="0"/>
              <a:t>Официальный сайт г</a:t>
            </a:r>
            <a:r>
              <a:rPr lang="en-US" sz="800" dirty="0" smtClean="0"/>
              <a:t>. </a:t>
            </a:r>
            <a:r>
              <a:rPr lang="ru-RU" sz="800" dirty="0" smtClean="0"/>
              <a:t>Ганновера</a:t>
            </a:r>
            <a:r>
              <a:rPr lang="en-US" sz="800" dirty="0" smtClean="0"/>
              <a:t> – S</a:t>
            </a:r>
            <a:r>
              <a:rPr lang="de-DE" sz="800" dirty="0" err="1" smtClean="0"/>
              <a:t>auberes</a:t>
            </a:r>
            <a:r>
              <a:rPr lang="de-DE" sz="800" dirty="0" smtClean="0"/>
              <a:t> Wasser hat seinen Preis</a:t>
            </a:r>
            <a:r>
              <a:rPr lang="en-US" sz="800" dirty="0" smtClean="0"/>
              <a:t>. </a:t>
            </a:r>
            <a:r>
              <a:rPr lang="de-DE" sz="800" dirty="0" err="1" smtClean="0"/>
              <a:t>Schmutzwassergeb</a:t>
            </a:r>
            <a:r>
              <a:rPr lang="en-US" sz="800" dirty="0" smtClean="0"/>
              <a:t>ü</a:t>
            </a:r>
            <a:r>
              <a:rPr lang="de-DE" sz="800" dirty="0" err="1" smtClean="0"/>
              <a:t>hr</a:t>
            </a:r>
            <a:r>
              <a:rPr lang="de-DE" sz="800" dirty="0" smtClean="0"/>
              <a:t> </a:t>
            </a:r>
            <a:r>
              <a:rPr lang="en-US" sz="800" dirty="0" smtClean="0"/>
              <a:t>// URL: </a:t>
            </a:r>
            <a:r>
              <a:rPr lang="de-DE" sz="800" u="sng" dirty="0" smtClean="0">
                <a:hlinkClick r:id="rId3"/>
              </a:rPr>
              <a:t>https://www.hannover.de/Leben-in-der-Region-Hannover/Umwelt-Nachhaltigkeit/Wasser-Abwasser/Abwasser/Stadtentw%C3%A4sserung-Hannover/Geb%C3%BChren-und-Beitr%C3%A4ge/Schmutzwassergeb%C3%BChr#:~:text=Die%20Schmutzwassergeb%C3%BChr%20betr%C3%A4gt%202%2C56,die%20Behandlung%20von%20Schmutzwasser%20enthalten</a:t>
            </a:r>
            <a:endParaRPr lang="ru-RU" sz="800" dirty="0" smtClean="0"/>
          </a:p>
          <a:p>
            <a:pPr marL="457200" lvl="0" indent="-304800">
              <a:buClr>
                <a:schemeClr val="dk1"/>
              </a:buClr>
              <a:buSzPts val="1200"/>
              <a:buFont typeface="Raleway"/>
              <a:buChar char="➔"/>
            </a:pPr>
            <a:endParaRPr sz="800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715" y="1199015"/>
            <a:ext cx="3603171" cy="332944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ru" sz="2400" b="1" dirty="0" smtClean="0">
                <a:latin typeface="Raleway"/>
                <a:ea typeface="Raleway"/>
                <a:cs typeface="Raleway"/>
                <a:sym typeface="Raleway"/>
              </a:rPr>
              <a:t>Цюрих Швецария</a:t>
            </a:r>
            <a:br>
              <a:rPr lang="ru" sz="2400" b="1" dirty="0" smtClean="0">
                <a:latin typeface="Raleway"/>
                <a:ea typeface="Raleway"/>
                <a:cs typeface="Raleway"/>
                <a:sym typeface="Raleway"/>
              </a:rPr>
            </a:br>
            <a:r>
              <a:rPr lang="en-US" altLang="de-DE" sz="2400" dirty="0"/>
              <a:t/>
            </a:r>
            <a:br>
              <a:rPr lang="en-US" altLang="de-DE" sz="2400" dirty="0"/>
            </a:br>
            <a:endParaRPr sz="2400" b="1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7" name="Google Shape;187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fld id="{00000000-1234-1234-1234-123412341234}" type="slidenum">
              <a:rPr lang="ru">
                <a:solidFill>
                  <a:srgbClr val="595959"/>
                </a:solidFill>
              </a:rPr>
              <a:pPr/>
              <a:t>6</a:t>
            </a:fld>
            <a:endParaRPr>
              <a:solidFill>
                <a:srgbClr val="595959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81" y="1075443"/>
            <a:ext cx="3740496" cy="2792905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1693013"/>
              </p:ext>
            </p:extLst>
          </p:nvPr>
        </p:nvGraphicFramePr>
        <p:xfrm>
          <a:off x="3973285" y="1234063"/>
          <a:ext cx="4321626" cy="3761054"/>
        </p:xfrm>
        <a:graphic>
          <a:graphicData uri="http://schemas.openxmlformats.org/drawingml/2006/table">
            <a:tbl>
              <a:tblPr firstRow="1" firstCol="1" bandRow="1">
                <a:tableStyleId>{40A947AA-54C4-497D-BC4E-19C30A813E6F}</a:tableStyleId>
              </a:tblPr>
              <a:tblGrid>
                <a:gridCol w="1440542"/>
                <a:gridCol w="1440542"/>
                <a:gridCol w="1440542"/>
              </a:tblGrid>
              <a:tr h="3138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n>
                            <a:noFill/>
                          </a:ln>
                          <a:effectLst/>
                        </a:rPr>
                        <a:t>Зона</a:t>
                      </a:r>
                      <a:endParaRPr lang="ru-RU" sz="8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1675" marR="41675" marT="41675" marB="4167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n>
                            <a:noFill/>
                          </a:ln>
                          <a:effectLst/>
                        </a:rPr>
                        <a:t>Категория</a:t>
                      </a:r>
                      <a:endParaRPr lang="ru-RU" sz="8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1675" marR="41675" marT="41675" marB="4167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n>
                            <a:noFill/>
                          </a:ln>
                          <a:effectLst/>
                        </a:rPr>
                        <a:t>Весовые коэффициенты площади участка</a:t>
                      </a:r>
                      <a:endParaRPr lang="ru-RU" sz="8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1675" marR="41675" marT="41675" marB="41675"/>
                </a:tc>
              </a:tr>
              <a:tr h="21654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800"/>
                        </a:spcBef>
                        <a:spcAft>
                          <a:spcPts val="1200"/>
                        </a:spcAft>
                      </a:pPr>
                      <a:r>
                        <a:rPr lang="de-DE" sz="800">
                          <a:ln>
                            <a:noFill/>
                          </a:ln>
                          <a:effectLst/>
                        </a:rPr>
                        <a:t>W2b I</a:t>
                      </a:r>
                      <a:endParaRPr lang="ru-RU" sz="1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Neue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41675" marR="41675" marT="41675" marB="4167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n>
                            <a:noFill/>
                          </a:ln>
                          <a:effectLst/>
                        </a:rPr>
                        <a:t>Двухэтажная жилая зона</a:t>
                      </a:r>
                      <a:endParaRPr lang="ru-RU" sz="8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1675" marR="41675" marT="41675" marB="4167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n>
                            <a:noFill/>
                          </a:ln>
                          <a:effectLst/>
                        </a:rPr>
                        <a:t>0,35</a:t>
                      </a:r>
                      <a:endParaRPr lang="ru-RU" sz="8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1675" marR="41675" marT="41675" marB="41675"/>
                </a:tc>
              </a:tr>
              <a:tr h="21654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800"/>
                        </a:spcBef>
                        <a:spcAft>
                          <a:spcPts val="1200"/>
                        </a:spcAft>
                      </a:pPr>
                      <a:r>
                        <a:rPr lang="de-DE" sz="800">
                          <a:ln>
                            <a:noFill/>
                          </a:ln>
                          <a:effectLst/>
                        </a:rPr>
                        <a:t>W2b II </a:t>
                      </a:r>
                      <a:endParaRPr lang="ru-RU" sz="1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Neue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41675" marR="41675" marT="41675" marB="4167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n>
                            <a:noFill/>
                          </a:ln>
                          <a:effectLst/>
                        </a:rPr>
                        <a:t>Двухэтажная жилая зона</a:t>
                      </a:r>
                      <a:endParaRPr lang="ru-RU" sz="8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1675" marR="41675" marT="41675" marB="4167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n>
                            <a:noFill/>
                          </a:ln>
                          <a:effectLst/>
                        </a:rPr>
                        <a:t>0,35</a:t>
                      </a:r>
                      <a:endParaRPr lang="ru-RU" sz="8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1675" marR="41675" marT="41675" marB="41675"/>
                </a:tc>
              </a:tr>
              <a:tr h="21654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800"/>
                        </a:spcBef>
                        <a:spcAft>
                          <a:spcPts val="1200"/>
                        </a:spcAft>
                      </a:pPr>
                      <a:r>
                        <a:rPr lang="de-DE" sz="800">
                          <a:ln>
                            <a:noFill/>
                          </a:ln>
                          <a:effectLst/>
                        </a:rPr>
                        <a:t>W2b III</a:t>
                      </a:r>
                      <a:endParaRPr lang="ru-RU" sz="1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Neue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41675" marR="41675" marT="41675" marB="4167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n>
                            <a:noFill/>
                          </a:ln>
                          <a:effectLst/>
                        </a:rPr>
                        <a:t>Двухэтажная жилая зона</a:t>
                      </a:r>
                      <a:endParaRPr lang="ru-RU" sz="8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1675" marR="41675" marT="41675" marB="4167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n>
                            <a:noFill/>
                          </a:ln>
                          <a:effectLst/>
                        </a:rPr>
                        <a:t>0,35</a:t>
                      </a:r>
                      <a:endParaRPr lang="ru-RU" sz="8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1675" marR="41675" marT="41675" marB="41675"/>
                </a:tc>
              </a:tr>
              <a:tr h="1969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n>
                            <a:noFill/>
                          </a:ln>
                          <a:effectLst/>
                        </a:rPr>
                        <a:t>W2 </a:t>
                      </a:r>
                      <a:endParaRPr lang="ru-RU" sz="8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1675" marR="41675" marT="41675" marB="4167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n>
                            <a:noFill/>
                          </a:ln>
                          <a:effectLst/>
                        </a:rPr>
                        <a:t>Двухэтажная жилая зона</a:t>
                      </a:r>
                      <a:endParaRPr lang="ru-RU" sz="8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1675" marR="41675" marT="41675" marB="4167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n>
                            <a:noFill/>
                          </a:ln>
                          <a:effectLst/>
                        </a:rPr>
                        <a:t>0,35</a:t>
                      </a:r>
                      <a:endParaRPr lang="ru-RU" sz="8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1675" marR="41675" marT="41675" marB="41675"/>
                </a:tc>
              </a:tr>
              <a:tr h="1969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n>
                            <a:noFill/>
                          </a:ln>
                          <a:effectLst/>
                        </a:rPr>
                        <a:t>W3</a:t>
                      </a:r>
                      <a:endParaRPr lang="ru-RU" sz="8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1675" marR="41675" marT="41675" marB="4167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n>
                            <a:noFill/>
                          </a:ln>
                          <a:effectLst/>
                        </a:rPr>
                        <a:t>Трехэтажная жилая зона</a:t>
                      </a:r>
                      <a:endParaRPr lang="ru-RU" sz="8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1675" marR="41675" marT="41675" marB="4167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n>
                            <a:noFill/>
                          </a:ln>
                          <a:effectLst/>
                        </a:rPr>
                        <a:t>0,40</a:t>
                      </a:r>
                      <a:endParaRPr lang="ru-RU" sz="8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1675" marR="41675" marT="41675" marB="41675"/>
                </a:tc>
              </a:tr>
              <a:tr h="3138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n>
                            <a:noFill/>
                          </a:ln>
                          <a:effectLst/>
                        </a:rPr>
                        <a:t>W4b</a:t>
                      </a:r>
                      <a:endParaRPr lang="ru-RU" sz="8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1675" marR="41675" marT="41675" marB="4167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n>
                            <a:noFill/>
                          </a:ln>
                          <a:effectLst/>
                        </a:rPr>
                        <a:t>Четырехэтажная жилая зона </a:t>
                      </a:r>
                      <a:endParaRPr lang="ru-RU" sz="8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1675" marR="41675" marT="41675" marB="4167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n>
                            <a:noFill/>
                          </a:ln>
                          <a:effectLst/>
                        </a:rPr>
                        <a:t>0,45</a:t>
                      </a:r>
                      <a:endParaRPr lang="ru-RU" sz="8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1675" marR="41675" marT="41675" marB="41675"/>
                </a:tc>
              </a:tr>
              <a:tr h="3138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n>
                            <a:noFill/>
                          </a:ln>
                          <a:effectLst/>
                        </a:rPr>
                        <a:t>W4</a:t>
                      </a:r>
                      <a:endParaRPr lang="ru-RU" sz="8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1675" marR="41675" marT="41675" marB="4167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n>
                            <a:noFill/>
                          </a:ln>
                          <a:effectLst/>
                        </a:rPr>
                        <a:t>Четырехэтажная жилая зона </a:t>
                      </a:r>
                      <a:endParaRPr lang="ru-RU" sz="8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1675" marR="41675" marT="41675" marB="4167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n>
                            <a:noFill/>
                          </a:ln>
                          <a:effectLst/>
                        </a:rPr>
                        <a:t>0,45</a:t>
                      </a:r>
                      <a:endParaRPr lang="ru-RU" sz="8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1675" marR="41675" marT="41675" marB="41675"/>
                </a:tc>
              </a:tr>
              <a:tr h="1969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n>
                            <a:noFill/>
                          </a:ln>
                          <a:effectLst/>
                        </a:rPr>
                        <a:t>W5</a:t>
                      </a:r>
                      <a:endParaRPr lang="ru-RU" sz="8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1675" marR="41675" marT="41675" marB="4167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n>
                            <a:noFill/>
                          </a:ln>
                          <a:effectLst/>
                        </a:rPr>
                        <a:t>Пятиэтажная жилая зона </a:t>
                      </a:r>
                      <a:endParaRPr lang="ru-RU" sz="8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1675" marR="41675" marT="41675" marB="4167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n>
                            <a:noFill/>
                          </a:ln>
                          <a:effectLst/>
                        </a:rPr>
                        <a:t>0,45</a:t>
                      </a:r>
                      <a:endParaRPr lang="ru-RU" sz="8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1675" marR="41675" marT="41675" marB="41675"/>
                </a:tc>
              </a:tr>
              <a:tr h="1969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n>
                            <a:noFill/>
                          </a:ln>
                          <a:effectLst/>
                        </a:rPr>
                        <a:t>W6</a:t>
                      </a:r>
                      <a:endParaRPr lang="ru-RU" sz="8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1675" marR="41675" marT="41675" marB="4167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n>
                            <a:noFill/>
                          </a:ln>
                          <a:effectLst/>
                        </a:rPr>
                        <a:t>Шестиэтажная жилая зона</a:t>
                      </a:r>
                      <a:endParaRPr lang="ru-RU" sz="8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1675" marR="41675" marT="41675" marB="4167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n>
                            <a:noFill/>
                          </a:ln>
                          <a:effectLst/>
                        </a:rPr>
                        <a:t>0,45</a:t>
                      </a:r>
                      <a:endParaRPr lang="ru-RU" sz="8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1675" marR="41675" marT="41675" marB="41675"/>
                </a:tc>
              </a:tr>
              <a:tr h="3138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n>
                            <a:noFill/>
                          </a:ln>
                          <a:effectLst/>
                        </a:rPr>
                        <a:t>Z5</a:t>
                      </a:r>
                      <a:endParaRPr lang="ru-RU" sz="8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1675" marR="41675" marT="41675" marB="4167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n>
                            <a:noFill/>
                          </a:ln>
                          <a:effectLst/>
                        </a:rPr>
                        <a:t>Пятиэтажная центральная зона</a:t>
                      </a:r>
                      <a:endParaRPr lang="ru-RU" sz="8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1675" marR="41675" marT="41675" marB="4167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n>
                            <a:noFill/>
                          </a:ln>
                          <a:effectLst/>
                        </a:rPr>
                        <a:t>0,70</a:t>
                      </a:r>
                      <a:endParaRPr lang="ru-RU" sz="8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1675" marR="41675" marT="41675" marB="41675"/>
                </a:tc>
              </a:tr>
              <a:tr h="3138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n>
                            <a:noFill/>
                          </a:ln>
                          <a:effectLst/>
                        </a:rPr>
                        <a:t>Z6</a:t>
                      </a:r>
                      <a:endParaRPr lang="ru-RU" sz="8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1675" marR="41675" marT="41675" marB="4167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n>
                            <a:noFill/>
                          </a:ln>
                          <a:effectLst/>
                        </a:rPr>
                        <a:t>Шестиэтажная центральная зона</a:t>
                      </a:r>
                      <a:endParaRPr lang="ru-RU" sz="8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1675" marR="41675" marT="41675" marB="4167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n>
                            <a:noFill/>
                          </a:ln>
                          <a:effectLst/>
                        </a:rPr>
                        <a:t>0,70</a:t>
                      </a:r>
                      <a:endParaRPr lang="ru-RU" sz="8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1675" marR="41675" marT="41675" marB="41675"/>
                </a:tc>
              </a:tr>
              <a:tr h="3138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n>
                            <a:noFill/>
                          </a:ln>
                          <a:effectLst/>
                        </a:rPr>
                        <a:t>Z7</a:t>
                      </a:r>
                      <a:endParaRPr lang="ru-RU" sz="8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1675" marR="41675" marT="41675" marB="4167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n>
                            <a:noFill/>
                          </a:ln>
                          <a:effectLst/>
                        </a:rPr>
                        <a:t>Семиэтажная центральная зона</a:t>
                      </a:r>
                      <a:endParaRPr lang="ru-RU" sz="8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1675" marR="41675" marT="41675" marB="4167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n>
                            <a:noFill/>
                          </a:ln>
                          <a:effectLst/>
                        </a:rPr>
                        <a:t>0,70</a:t>
                      </a:r>
                      <a:endParaRPr lang="ru-RU" sz="8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1675" marR="41675" marT="41675" marB="41675"/>
                </a:tc>
              </a:tr>
              <a:tr h="3138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n>
                            <a:noFill/>
                          </a:ln>
                          <a:effectLst/>
                        </a:rPr>
                        <a:t>IG I</a:t>
                      </a:r>
                      <a:endParaRPr lang="ru-RU" sz="8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1675" marR="41675" marT="41675" marB="4167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n>
                            <a:noFill/>
                          </a:ln>
                          <a:effectLst/>
                        </a:rPr>
                        <a:t>Промышленная и коммерческая зона I</a:t>
                      </a:r>
                      <a:endParaRPr lang="ru-RU" sz="8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1675" marR="41675" marT="41675" marB="4167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n>
                            <a:noFill/>
                          </a:ln>
                          <a:effectLst/>
                        </a:rPr>
                        <a:t>0,70</a:t>
                      </a:r>
                      <a:endParaRPr lang="ru-RU" sz="8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1675" marR="41675" marT="41675" marB="41675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4344012" y="723123"/>
            <a:ext cx="4488288" cy="4027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i="1" dirty="0" smtClean="0">
                <a:solidFill>
                  <a:schemeClr val="tx1"/>
                </a:solidFill>
                <a:latin typeface="Atlas Grotesk LC Regular"/>
                <a:ea typeface="Atlas Grotesk LC Regular"/>
                <a:cs typeface="Atlas Grotesk LC Regular"/>
              </a:rPr>
              <a:t>В</a:t>
            </a:r>
            <a:r>
              <a:rPr lang="ru-RU" sz="1200" i="1" dirty="0" smtClean="0">
                <a:solidFill>
                  <a:schemeClr val="tx1"/>
                </a:solidFill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есовые </a:t>
            </a:r>
            <a:r>
              <a:rPr lang="ru-RU" sz="1200" i="1" dirty="0">
                <a:solidFill>
                  <a:schemeClr val="tx1"/>
                </a:solidFill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коэффициенты для расчета базовой платы за дождевую воду </a:t>
            </a:r>
            <a:endParaRPr lang="ru-RU" sz="1200" i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6881" y="4038600"/>
            <a:ext cx="3588909" cy="9565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Tx/>
              <a:buChar char="-"/>
            </a:pPr>
            <a:r>
              <a:rPr lang="ru-RU" sz="1100" b="1" dirty="0" smtClean="0">
                <a:solidFill>
                  <a:schemeClr val="tx1"/>
                </a:solidFill>
              </a:rPr>
              <a:t>до 2022 </a:t>
            </a:r>
            <a:r>
              <a:rPr lang="ru-RU" sz="1100" b="1" dirty="0">
                <a:solidFill>
                  <a:schemeClr val="tx1"/>
                </a:solidFill>
              </a:rPr>
              <a:t>года </a:t>
            </a:r>
            <a:r>
              <a:rPr lang="ru-RU" sz="1100" b="1" dirty="0" smtClean="0">
                <a:solidFill>
                  <a:schemeClr val="tx1"/>
                </a:solidFill>
              </a:rPr>
              <a:t>тарифная ставка </a:t>
            </a:r>
            <a:r>
              <a:rPr lang="ru-RU" sz="1100" b="1" dirty="0">
                <a:solidFill>
                  <a:schemeClr val="tx1"/>
                </a:solidFill>
              </a:rPr>
              <a:t>отведения дождевой воды составляла </a:t>
            </a:r>
            <a:r>
              <a:rPr lang="en-US" sz="1100" b="1" i="1" dirty="0">
                <a:solidFill>
                  <a:schemeClr val="tx1"/>
                </a:solidFill>
              </a:rPr>
              <a:t>₣</a:t>
            </a:r>
            <a:r>
              <a:rPr lang="ru-RU" sz="1100" b="1" i="1" dirty="0">
                <a:solidFill>
                  <a:schemeClr val="tx1"/>
                </a:solidFill>
              </a:rPr>
              <a:t>1,40/</a:t>
            </a:r>
            <a:r>
              <a:rPr lang="en-US" sz="1100" b="1" i="1" dirty="0">
                <a:solidFill>
                  <a:schemeClr val="tx1"/>
                </a:solidFill>
              </a:rPr>
              <a:t>м²</a:t>
            </a:r>
            <a:r>
              <a:rPr lang="ru-RU" sz="1100" b="1" dirty="0" smtClean="0">
                <a:solidFill>
                  <a:schemeClr val="tx1"/>
                </a:solidFill>
              </a:rPr>
              <a:t>,</a:t>
            </a:r>
          </a:p>
          <a:p>
            <a:pPr marL="171450" indent="-171450">
              <a:buFontTx/>
              <a:buChar char="-"/>
            </a:pPr>
            <a:r>
              <a:rPr lang="ru-RU" sz="1100" dirty="0" smtClean="0">
                <a:solidFill>
                  <a:schemeClr val="tx1"/>
                </a:solidFill>
              </a:rPr>
              <a:t> </a:t>
            </a:r>
            <a:r>
              <a:rPr lang="ru-RU" sz="1100" b="1" dirty="0" smtClean="0">
                <a:solidFill>
                  <a:schemeClr val="tx1"/>
                </a:solidFill>
              </a:rPr>
              <a:t>с 2022 году тарифная ставка  </a:t>
            </a:r>
            <a:r>
              <a:rPr lang="ru-RU" sz="1100" b="1" dirty="0">
                <a:solidFill>
                  <a:schemeClr val="tx1"/>
                </a:solidFill>
              </a:rPr>
              <a:t>была снижена до </a:t>
            </a:r>
            <a:r>
              <a:rPr lang="en-US" sz="1100" b="1" dirty="0">
                <a:solidFill>
                  <a:schemeClr val="tx1"/>
                </a:solidFill>
              </a:rPr>
              <a:t>₣</a:t>
            </a:r>
            <a:r>
              <a:rPr lang="ru-RU" sz="1100" b="1" i="1" dirty="0">
                <a:solidFill>
                  <a:schemeClr val="tx1"/>
                </a:solidFill>
              </a:rPr>
              <a:t>0,26/</a:t>
            </a:r>
            <a:r>
              <a:rPr lang="en-US" sz="1100" b="1" i="1" dirty="0">
                <a:solidFill>
                  <a:schemeClr val="tx1"/>
                </a:solidFill>
              </a:rPr>
              <a:t>м²</a:t>
            </a:r>
            <a:r>
              <a:rPr lang="ru-RU" sz="1100" b="1" i="1" dirty="0">
                <a:solidFill>
                  <a:schemeClr val="tx1"/>
                </a:solidFill>
              </a:rPr>
              <a:t> </a:t>
            </a:r>
            <a:r>
              <a:rPr lang="ru-RU" sz="1100" b="1" dirty="0">
                <a:solidFill>
                  <a:schemeClr val="tx1"/>
                </a:solidFill>
              </a:rPr>
              <a:t>(-81%) и эта ставка сохранится до 2025 года</a:t>
            </a:r>
            <a:endParaRPr lang="ru-RU" sz="11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956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5"/>
          <p:cNvSpPr txBox="1">
            <a:spLocks noGrp="1"/>
          </p:cNvSpPr>
          <p:nvPr>
            <p:ph type="title"/>
          </p:nvPr>
        </p:nvSpPr>
        <p:spPr>
          <a:xfrm>
            <a:off x="311699" y="184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2100" b="1" dirty="0" smtClean="0">
                <a:latin typeface="Raleway"/>
                <a:ea typeface="Raleway"/>
                <a:cs typeface="Raleway"/>
                <a:sym typeface="Raleway"/>
              </a:rPr>
              <a:t>Сиэтл  (штат Вашингтон) США</a:t>
            </a:r>
            <a:endParaRPr sz="2100" b="1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20" name="Google Shape;220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7</a:t>
            </a:fld>
            <a:endParaRPr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4150895" y="842211"/>
            <a:ext cx="4870263" cy="3821006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ru-RU" sz="1000" dirty="0" smtClean="0"/>
              <a:t>3 метода оплаты за отвод поверхностных вод</a:t>
            </a:r>
          </a:p>
          <a:p>
            <a:pPr marL="114300" indent="0">
              <a:buNone/>
            </a:pPr>
            <a:endParaRPr lang="ru-RU" sz="10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ru-RU" sz="1000" dirty="0" err="1">
                <a:latin typeface="Atlas Grotesk LC Bold"/>
                <a:ea typeface="Arial Unicode MS" panose="020B0604020202020204" pitchFamily="34" charset="-128"/>
                <a:cs typeface="Times New Roman" panose="02020603050405020304" pitchFamily="18" charset="0"/>
              </a:rPr>
              <a:t>Эквивалентныи</a:t>
            </a:r>
            <a:r>
              <a:rPr lang="ru-RU" sz="1000" dirty="0">
                <a:latin typeface="Atlas Grotesk LC Bold"/>
                <a:ea typeface="Arial Unicode MS" panose="020B0604020202020204" pitchFamily="34" charset="-128"/>
                <a:cs typeface="Times New Roman" panose="02020603050405020304" pitchFamily="18" charset="0"/>
              </a:rPr>
              <a:t>̆ </a:t>
            </a:r>
            <a:r>
              <a:rPr lang="ru-RU" sz="1000" dirty="0" err="1">
                <a:latin typeface="Atlas Grotesk LC Bold"/>
                <a:ea typeface="Arial Unicode MS" panose="020B0604020202020204" pitchFamily="34" charset="-128"/>
                <a:cs typeface="Times New Roman" panose="02020603050405020304" pitchFamily="18" charset="0"/>
              </a:rPr>
              <a:t>жилои</a:t>
            </a:r>
            <a:r>
              <a:rPr lang="ru-RU" sz="1000" dirty="0">
                <a:latin typeface="Atlas Grotesk LC Bold"/>
                <a:ea typeface="Arial Unicode MS" panose="020B0604020202020204" pitchFamily="34" charset="-128"/>
                <a:cs typeface="Times New Roman" panose="02020603050405020304" pitchFamily="18" charset="0"/>
              </a:rPr>
              <a:t>̆ блок (</a:t>
            </a:r>
            <a:r>
              <a:rPr lang="en-US" sz="1000" dirty="0">
                <a:latin typeface="Atlas Grotesk LC Bold"/>
                <a:ea typeface="Arial Unicode MS" panose="020B0604020202020204" pitchFamily="34" charset="-128"/>
                <a:cs typeface="Times New Roman" panose="02020603050405020304" pitchFamily="18" charset="0"/>
              </a:rPr>
              <a:t>Equivalent Residential Unit</a:t>
            </a:r>
            <a:r>
              <a:rPr lang="ru-RU" sz="1000" dirty="0">
                <a:latin typeface="Atlas Grotesk LC Bold"/>
                <a:ea typeface="Arial Unicode MS" panose="020B0604020202020204" pitchFamily="34" charset="-128"/>
                <a:cs typeface="Times New Roman" panose="02020603050405020304" pitchFamily="18" charset="0"/>
              </a:rPr>
              <a:t> /</a:t>
            </a:r>
            <a:r>
              <a:rPr lang="en-US" sz="1000" dirty="0">
                <a:latin typeface="Atlas Grotesk LC Bold"/>
                <a:ea typeface="Arial Unicode MS" panose="020B0604020202020204" pitchFamily="34" charset="-128"/>
                <a:cs typeface="Times New Roman" panose="02020603050405020304" pitchFamily="18" charset="0"/>
              </a:rPr>
              <a:t>ERU</a:t>
            </a:r>
            <a:r>
              <a:rPr lang="ru-RU" sz="1000" dirty="0">
                <a:latin typeface="Atlas Grotesk LC Bold"/>
                <a:ea typeface="Arial Unicode MS" panose="020B0604020202020204" pitchFamily="34" charset="-128"/>
                <a:cs typeface="Times New Roman" panose="02020603050405020304" pitchFamily="18" charset="0"/>
              </a:rPr>
              <a:t>)</a:t>
            </a:r>
            <a:r>
              <a:rPr lang="ru-RU" sz="1000" dirty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: самый распространённый, счет выставляется на сумму</a:t>
            </a:r>
            <a:r>
              <a:rPr lang="en-US" sz="1000" dirty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, </a:t>
            </a:r>
            <a:r>
              <a:rPr lang="ru-RU" sz="1000" dirty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пропорциональную </a:t>
            </a:r>
            <a:r>
              <a:rPr lang="ru-RU" sz="1000" dirty="0" err="1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непроницаемои</a:t>
            </a:r>
            <a:r>
              <a:rPr lang="ru-RU" sz="1000" dirty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̆ площади земельного участка</a:t>
            </a:r>
            <a:r>
              <a:rPr lang="en-US" sz="1000" dirty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, </a:t>
            </a:r>
            <a:r>
              <a:rPr lang="en-US" sz="1000" dirty="0" err="1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независимо</a:t>
            </a:r>
            <a:r>
              <a:rPr lang="en-US" sz="1000" dirty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от</a:t>
            </a:r>
            <a:r>
              <a:rPr lang="en-US" sz="1000" dirty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его</a:t>
            </a:r>
            <a:r>
              <a:rPr lang="en-US" sz="1000" dirty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общеи</a:t>
            </a:r>
            <a:r>
              <a:rPr lang="en-US" sz="1000" dirty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̆ </a:t>
            </a:r>
            <a:r>
              <a:rPr lang="en-US" sz="1000" dirty="0" err="1" smtClean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площади</a:t>
            </a:r>
            <a:r>
              <a:rPr lang="ru-RU" sz="1000" dirty="0" smtClean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. </a:t>
            </a:r>
            <a:r>
              <a:rPr lang="ru-RU" sz="1000" dirty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Средняя ежемесячная плата </a:t>
            </a:r>
            <a:r>
              <a:rPr lang="ru-RU" sz="1000" dirty="0" err="1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домохозяйства</a:t>
            </a:r>
            <a:r>
              <a:rPr lang="ru-RU" sz="1000" dirty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 по </a:t>
            </a:r>
            <a:r>
              <a:rPr lang="ru-RU" sz="1000" dirty="0" err="1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даннои</a:t>
            </a:r>
            <a:r>
              <a:rPr lang="ru-RU" sz="1000" dirty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̆ системе составляет </a:t>
            </a:r>
            <a:r>
              <a:rPr lang="en-US" sz="1000" dirty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5,14 </a:t>
            </a:r>
            <a:r>
              <a:rPr lang="ru-RU" sz="1000" dirty="0" err="1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долл</a:t>
            </a:r>
            <a:r>
              <a:rPr lang="en-US" sz="1000" dirty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. </a:t>
            </a:r>
            <a:r>
              <a:rPr lang="ru-RU" sz="1000" dirty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США</a:t>
            </a:r>
            <a:r>
              <a:rPr lang="en-US" sz="1000" dirty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, </a:t>
            </a:r>
            <a:r>
              <a:rPr lang="en-US" sz="1000" dirty="0" err="1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при</a:t>
            </a:r>
            <a:r>
              <a:rPr lang="en-US" sz="1000" dirty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среднем</a:t>
            </a:r>
            <a:r>
              <a:rPr lang="en-US" sz="1000" dirty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000" dirty="0" err="1" smtClean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показателе</a:t>
            </a:r>
            <a:r>
              <a:rPr lang="ru-RU" sz="1000" dirty="0" smtClean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непроницаемои</a:t>
            </a:r>
            <a:r>
              <a:rPr lang="en-US" sz="1000" dirty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̆ </a:t>
            </a:r>
            <a:r>
              <a:rPr lang="en-US" sz="1000" dirty="0" err="1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площади</a:t>
            </a:r>
            <a:r>
              <a:rPr lang="en-US" sz="1000" dirty="0" smtClean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de-DE" sz="1000" dirty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ERU </a:t>
            </a:r>
            <a:r>
              <a:rPr lang="en-US" sz="1000" dirty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– 269,42 м2 </a:t>
            </a:r>
            <a:r>
              <a:rPr lang="ru-RU" sz="1000" dirty="0" smtClean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000" dirty="0">
                <a:latin typeface="Atlas Grotesk LC Bold"/>
                <a:ea typeface="Arial Unicode MS" panose="020B0604020202020204" pitchFamily="34" charset="-128"/>
                <a:cs typeface="Times New Roman" panose="02020603050405020304" pitchFamily="18" charset="0"/>
              </a:rPr>
              <a:t>Интенсивность застройки (</a:t>
            </a:r>
            <a:r>
              <a:rPr lang="en-US" sz="1000" dirty="0">
                <a:latin typeface="Atlas Grotesk LC Bold"/>
                <a:ea typeface="Arial Unicode MS" panose="020B0604020202020204" pitchFamily="34" charset="-128"/>
                <a:cs typeface="Times New Roman" panose="02020603050405020304" pitchFamily="18" charset="0"/>
              </a:rPr>
              <a:t>Intensity of Development</a:t>
            </a:r>
            <a:r>
              <a:rPr lang="ru-RU" sz="1000" dirty="0">
                <a:latin typeface="Atlas Grotesk LC Bold"/>
                <a:ea typeface="Arial Unicode MS" panose="020B0604020202020204" pitchFamily="34" charset="-128"/>
                <a:cs typeface="Times New Roman" panose="02020603050405020304" pitchFamily="18" charset="0"/>
              </a:rPr>
              <a:t>/</a:t>
            </a:r>
            <a:r>
              <a:rPr lang="en-US" sz="1000" dirty="0">
                <a:latin typeface="Atlas Grotesk LC Bold"/>
                <a:ea typeface="Arial Unicode MS" panose="020B0604020202020204" pitchFamily="34" charset="-128"/>
                <a:cs typeface="Times New Roman" panose="02020603050405020304" pitchFamily="18" charset="0"/>
              </a:rPr>
              <a:t>ID</a:t>
            </a:r>
            <a:r>
              <a:rPr lang="ru-RU" sz="1000" dirty="0">
                <a:latin typeface="Atlas Grotesk LC Bold"/>
                <a:ea typeface="Arial Unicode MS" panose="020B0604020202020204" pitchFamily="34" charset="-128"/>
                <a:cs typeface="Times New Roman" panose="02020603050405020304" pitchFamily="18" charset="0"/>
              </a:rPr>
              <a:t>)</a:t>
            </a:r>
            <a:r>
              <a:rPr lang="ru-RU" sz="1000" dirty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: основана на проценте </a:t>
            </a:r>
            <a:r>
              <a:rPr lang="ru-RU" sz="1000" dirty="0" err="1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непроницаемои</a:t>
            </a:r>
            <a:r>
              <a:rPr lang="ru-RU" sz="1000" dirty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̆ площади по отношению к размеру целого участка</a:t>
            </a:r>
            <a:r>
              <a:rPr lang="en-US" sz="1000" dirty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. </a:t>
            </a:r>
            <a:endParaRPr lang="ru-RU" sz="1000" dirty="0" smtClean="0">
              <a:latin typeface="Atlas Grotesk LC Regular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1000" dirty="0" smtClean="0">
                <a:latin typeface="Atlas Grotesk LC Bold"/>
                <a:ea typeface="Arial Unicode MS" panose="020B0604020202020204" pitchFamily="34" charset="-128"/>
                <a:cs typeface="Times New Roman" panose="02020603050405020304" pitchFamily="18" charset="0"/>
              </a:rPr>
              <a:t>Эквивалентная </a:t>
            </a:r>
            <a:r>
              <a:rPr lang="ru-RU" sz="1000" dirty="0">
                <a:latin typeface="Atlas Grotesk LC Bold"/>
                <a:ea typeface="Arial Unicode MS" panose="020B0604020202020204" pitchFamily="34" charset="-128"/>
                <a:cs typeface="Times New Roman" panose="02020603050405020304" pitchFamily="18" charset="0"/>
              </a:rPr>
              <a:t>Гидравлическая </a:t>
            </a:r>
            <a:r>
              <a:rPr lang="en-US" sz="1000" dirty="0" err="1">
                <a:latin typeface="Atlas Grotesk LC Bold"/>
                <a:ea typeface="Arial Unicode MS" panose="020B0604020202020204" pitchFamily="34" charset="-128"/>
                <a:cs typeface="Times New Roman" panose="02020603050405020304" pitchFamily="18" charset="0"/>
              </a:rPr>
              <a:t>Зон</a:t>
            </a:r>
            <a:r>
              <a:rPr lang="ru-RU" sz="1000" dirty="0">
                <a:latin typeface="Atlas Grotesk LC Bold"/>
                <a:ea typeface="Arial Unicode MS" panose="020B0604020202020204" pitchFamily="34" charset="-128"/>
                <a:cs typeface="Times New Roman" panose="02020603050405020304" pitchFamily="18" charset="0"/>
              </a:rPr>
              <a:t>а (</a:t>
            </a:r>
            <a:r>
              <a:rPr lang="en-US" sz="1000" dirty="0">
                <a:latin typeface="Atlas Grotesk LC Bold"/>
                <a:ea typeface="Arial Unicode MS" panose="020B0604020202020204" pitchFamily="34" charset="-128"/>
                <a:cs typeface="Times New Roman" panose="02020603050405020304" pitchFamily="18" charset="0"/>
              </a:rPr>
              <a:t>Equivalent Hydraulic Area</a:t>
            </a:r>
            <a:r>
              <a:rPr lang="ru-RU" sz="1000" dirty="0">
                <a:latin typeface="Atlas Grotesk LC Bold"/>
                <a:ea typeface="Arial Unicode MS" panose="020B0604020202020204" pitchFamily="34" charset="-128"/>
                <a:cs typeface="Times New Roman" panose="02020603050405020304" pitchFamily="18" charset="0"/>
              </a:rPr>
              <a:t>/</a:t>
            </a:r>
            <a:r>
              <a:rPr lang="en-US" sz="1000" dirty="0">
                <a:latin typeface="Atlas Grotesk LC Bold"/>
                <a:ea typeface="Arial Unicode MS" panose="020B0604020202020204" pitchFamily="34" charset="-128"/>
                <a:cs typeface="Times New Roman" panose="02020603050405020304" pitchFamily="18" charset="0"/>
              </a:rPr>
              <a:t>EHA</a:t>
            </a:r>
            <a:r>
              <a:rPr lang="en-US" sz="1000" dirty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)</a:t>
            </a:r>
            <a:r>
              <a:rPr lang="ru-RU" sz="1000" dirty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: тариф формируется на основе ливневого стока</a:t>
            </a:r>
            <a:r>
              <a:rPr lang="en-US" sz="1000" dirty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, </a:t>
            </a:r>
            <a:r>
              <a:rPr lang="ru-RU" sz="1000" dirty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создаваемого непроницаемыми и проницаемыми областями земельного участка</a:t>
            </a:r>
            <a:r>
              <a:rPr lang="en-US" sz="1000" dirty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, </a:t>
            </a:r>
            <a:r>
              <a:rPr lang="ru-RU" sz="1000" dirty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и за непроницаемые области начисляется намного более </a:t>
            </a:r>
            <a:r>
              <a:rPr lang="ru-RU" sz="1000" dirty="0" err="1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высокии</a:t>
            </a:r>
            <a:r>
              <a:rPr lang="ru-RU" sz="1000" dirty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̆ тариф</a:t>
            </a:r>
            <a:r>
              <a:rPr lang="en-US" sz="1000" dirty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, </a:t>
            </a:r>
            <a:r>
              <a:rPr lang="ru-RU" sz="1000" dirty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чем в </a:t>
            </a:r>
            <a:r>
              <a:rPr lang="ru-RU" sz="1000" dirty="0" err="1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проницаемои</a:t>
            </a:r>
            <a:r>
              <a:rPr lang="ru-RU" sz="1000" dirty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̆</a:t>
            </a:r>
            <a:r>
              <a:rPr lang="en-US" sz="1000" dirty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. </a:t>
            </a:r>
            <a:endParaRPr lang="ru-RU" sz="1000" dirty="0" smtClean="0">
              <a:latin typeface="Atlas Grotesk LC Regular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endParaRPr lang="ru-RU" sz="1000" dirty="0" smtClean="0">
              <a:latin typeface="Atlas Grotesk LC Regular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1000" i="1" u="sng" dirty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Плата за </a:t>
            </a:r>
            <a:r>
              <a:rPr lang="ru-RU" sz="1000" i="1" u="sng" dirty="0" smtClean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отвод ливневых вод (дренаж)  </a:t>
            </a:r>
            <a:r>
              <a:rPr lang="ru-RU" sz="1000" i="1" u="sng" dirty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не указывается в счете за коммунальные услуги</a:t>
            </a:r>
            <a:r>
              <a:rPr lang="en-US" sz="1000" i="1" u="sng" dirty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. </a:t>
            </a:r>
            <a:r>
              <a:rPr lang="ru-RU" sz="1000" i="1" u="sng" dirty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В Сиэтле счет выставляется округом Кинг</a:t>
            </a:r>
            <a:r>
              <a:rPr lang="en-US" sz="1000" i="1" u="sng" dirty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: </a:t>
            </a:r>
            <a:r>
              <a:rPr lang="ru-RU" sz="1000" i="1" u="sng" dirty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плата за дренаж указана в налоговых декларациях округа Кинг как «Управление поверхностными водами» </a:t>
            </a:r>
            <a:r>
              <a:rPr lang="de-DE" sz="1000" i="1" u="sng" dirty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(SWM) </a:t>
            </a:r>
            <a:r>
              <a:rPr lang="it-IT" sz="1000" i="1" u="sng" dirty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или «Дренаж»</a:t>
            </a:r>
            <a:r>
              <a:rPr lang="en-US" sz="1000" i="1" u="sng" dirty="0">
                <a:latin typeface="Atlas Grotesk LC Regular"/>
                <a:ea typeface="Arial Unicode MS" panose="020B0604020202020204" pitchFamily="34" charset="-128"/>
                <a:cs typeface="Times New Roman" panose="02020603050405020304" pitchFamily="18" charset="0"/>
              </a:rPr>
              <a:t>. </a:t>
            </a:r>
            <a:endParaRPr lang="ru-RU" sz="1000" i="1" u="sng" dirty="0" smtClean="0">
              <a:latin typeface="Atlas Grotesk LC Regular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ru-RU" sz="1000" i="1" u="sng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4650"/>
            <a:ext cx="3905256" cy="438660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637675"/>
            <a:ext cx="3031958" cy="2045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Городская дренажная система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Aft>
                <a:spcPts val="1200"/>
              </a:spcAft>
            </a:pPr>
            <a:r>
              <a:rPr lang="ru-RU" sz="2100" b="1" dirty="0" smtClean="0">
                <a:latin typeface="Raleway"/>
                <a:ea typeface="Raleway"/>
                <a:cs typeface="Raleway"/>
                <a:sym typeface="Raleway"/>
              </a:rPr>
              <a:t>Балтимор (штат Мэриленд), США</a:t>
            </a:r>
            <a:endParaRPr sz="2100" b="1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6" name="Google Shape;186;p23"/>
          <p:cNvSpPr txBox="1">
            <a:spLocks noGrp="1"/>
          </p:cNvSpPr>
          <p:nvPr>
            <p:ph type="body" idx="1"/>
          </p:nvPr>
        </p:nvSpPr>
        <p:spPr>
          <a:xfrm>
            <a:off x="393864" y="889485"/>
            <a:ext cx="3744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1400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7" name="Google Shape;187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8</a:t>
            </a:fld>
            <a:endParaRPr/>
          </a:p>
        </p:txBody>
      </p:sp>
      <p:pic>
        <p:nvPicPr>
          <p:cNvPr id="188" name="Google Shape;18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131" y="1306113"/>
            <a:ext cx="3046443" cy="2134874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3"/>
          <p:cNvSpPr txBox="1"/>
          <p:nvPr/>
        </p:nvSpPr>
        <p:spPr>
          <a:xfrm>
            <a:off x="2266014" y="2210622"/>
            <a:ext cx="10722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highlight>
                  <a:schemeClr val="lt1"/>
                </a:highlight>
                <a:latin typeface="Raleway"/>
                <a:ea typeface="Raleway"/>
                <a:cs typeface="Raleway"/>
                <a:sym typeface="Raleway"/>
              </a:rPr>
              <a:t>Балтимор</a:t>
            </a:r>
            <a:endParaRPr sz="1000">
              <a:solidFill>
                <a:schemeClr val="dk1"/>
              </a:solidFill>
              <a:highlight>
                <a:schemeClr val="lt1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0" name="Google Shape;190;p23"/>
          <p:cNvSpPr txBox="1"/>
          <p:nvPr/>
        </p:nvSpPr>
        <p:spPr>
          <a:xfrm>
            <a:off x="801308" y="2516724"/>
            <a:ext cx="10722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lt1"/>
                </a:solidFill>
                <a:highlight>
                  <a:schemeClr val="dk1"/>
                </a:highlight>
                <a:latin typeface="Raleway"/>
                <a:ea typeface="Raleway"/>
                <a:cs typeface="Raleway"/>
                <a:sym typeface="Raleway"/>
              </a:rPr>
              <a:t>Финикс</a:t>
            </a:r>
            <a:endParaRPr sz="1000">
              <a:solidFill>
                <a:schemeClr val="lt1"/>
              </a:solidFill>
              <a:highlight>
                <a:schemeClr val="dk1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1" name="Google Shape;191;p23"/>
          <p:cNvSpPr txBox="1"/>
          <p:nvPr/>
        </p:nvSpPr>
        <p:spPr>
          <a:xfrm>
            <a:off x="353500" y="1856903"/>
            <a:ext cx="10722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dirty="0" smtClean="0">
                <a:solidFill>
                  <a:schemeClr val="lt1"/>
                </a:solidFill>
                <a:highlight>
                  <a:schemeClr val="dk1"/>
                </a:highlight>
                <a:latin typeface="Raleway"/>
                <a:ea typeface="Raleway"/>
                <a:cs typeface="Raleway"/>
                <a:sym typeface="Raleway"/>
              </a:rPr>
              <a:t>Сиэтл</a:t>
            </a:r>
            <a:endParaRPr sz="1000" dirty="0">
              <a:solidFill>
                <a:schemeClr val="lt1"/>
              </a:solidFill>
              <a:highlight>
                <a:schemeClr val="dk1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2" name="Google Shape;192;p23"/>
          <p:cNvSpPr txBox="1"/>
          <p:nvPr/>
        </p:nvSpPr>
        <p:spPr>
          <a:xfrm>
            <a:off x="3663200" y="1161300"/>
            <a:ext cx="5071500" cy="28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"/>
              <a:buChar char="➔"/>
            </a:pPr>
            <a:r>
              <a:rPr lang="ru" sz="12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Плата за очистку ливневых стоков, которая основывается на проценте непроницаемых территорий </a:t>
            </a:r>
            <a:r>
              <a:rPr lang="ru" sz="1200" dirty="0" smtClean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земельного участка;</a:t>
            </a:r>
            <a:endParaRPr sz="1200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"/>
              <a:buChar char="➔"/>
            </a:pPr>
            <a:r>
              <a:rPr lang="ru" sz="12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Установка </a:t>
            </a:r>
            <a:r>
              <a:rPr lang="ru" sz="1200" dirty="0" smtClean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зеленой инфраструктуры </a:t>
            </a:r>
            <a:r>
              <a:rPr lang="ru" sz="12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стимулируется снижением платы для владельцев недвижимости, которые устанавливают ЗИ на свои участки;</a:t>
            </a:r>
            <a:endParaRPr sz="1200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"/>
              <a:buChar char="➔"/>
            </a:pPr>
            <a:r>
              <a:rPr lang="ru" sz="12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Стратегическими решениями и планированием занимается отдельное управление -  Балтиморское управление устойчивым развитием.</a:t>
            </a:r>
            <a:endParaRPr sz="1200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3" name="Google Shape;193;p23"/>
          <p:cNvSpPr txBox="1"/>
          <p:nvPr/>
        </p:nvSpPr>
        <p:spPr>
          <a:xfrm>
            <a:off x="393125" y="3440975"/>
            <a:ext cx="30465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aleway"/>
                <a:ea typeface="Raleway"/>
                <a:cs typeface="Raleway"/>
                <a:sym typeface="Raleway"/>
              </a:rPr>
              <a:t>Виды: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aleway"/>
              <a:buChar char="-"/>
            </a:pPr>
            <a:r>
              <a:rPr lang="ru" sz="1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бассейны для задержания вод;</a:t>
            </a:r>
            <a:endParaRPr sz="10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aleway"/>
              <a:buChar char="-"/>
            </a:pPr>
            <a:r>
              <a:rPr lang="ru" sz="1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фильтры;</a:t>
            </a:r>
            <a:endParaRPr sz="10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aleway"/>
              <a:buChar char="-"/>
            </a:pPr>
            <a:r>
              <a:rPr lang="ru" sz="1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зеленые крыши интенсивного и экстенсивного типа;</a:t>
            </a:r>
            <a:endParaRPr sz="10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aleway"/>
              <a:buChar char="-"/>
            </a:pPr>
            <a:r>
              <a:rPr lang="ru" sz="1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инфильтрационные установки;</a:t>
            </a:r>
            <a:endParaRPr sz="10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aleway"/>
              <a:buChar char="-"/>
            </a:pPr>
            <a:r>
              <a:rPr lang="ru" sz="1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проницаемый тротуар;</a:t>
            </a:r>
            <a:endParaRPr sz="10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aleway"/>
              <a:buChar char="-"/>
            </a:pPr>
            <a:r>
              <a:rPr lang="ru" sz="1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городские болотные угодья</a:t>
            </a:r>
            <a:endParaRPr sz="10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194" name="Google Shape;194;p23"/>
          <p:cNvGrpSpPr/>
          <p:nvPr/>
        </p:nvGrpSpPr>
        <p:grpSpPr>
          <a:xfrm>
            <a:off x="4445552" y="3440967"/>
            <a:ext cx="4026895" cy="1222301"/>
            <a:chOff x="3439625" y="3715995"/>
            <a:chExt cx="4022470" cy="1340830"/>
          </a:xfrm>
        </p:grpSpPr>
        <p:pic>
          <p:nvPicPr>
            <p:cNvPr id="195" name="Google Shape;195;p23"/>
            <p:cNvPicPr preferRelativeResize="0"/>
            <p:nvPr/>
          </p:nvPicPr>
          <p:blipFill rotWithShape="1">
            <a:blip r:embed="rId4">
              <a:alphaModFix/>
            </a:blip>
            <a:srcRect l="40379" r="19180"/>
            <a:stretch/>
          </p:blipFill>
          <p:spPr>
            <a:xfrm>
              <a:off x="3439625" y="3716000"/>
              <a:ext cx="1340825" cy="1340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23"/>
            <p:cNvPicPr preferRelativeResize="0"/>
            <p:nvPr/>
          </p:nvPicPr>
          <p:blipFill rotWithShape="1">
            <a:blip r:embed="rId5">
              <a:alphaModFix/>
            </a:blip>
            <a:srcRect l="29892" r="29868"/>
            <a:stretch/>
          </p:blipFill>
          <p:spPr>
            <a:xfrm>
              <a:off x="4780450" y="3716000"/>
              <a:ext cx="1340825" cy="1340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2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121270" y="3715995"/>
              <a:ext cx="1340825" cy="134082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253707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Aft>
                <a:spcPts val="1200"/>
              </a:spcAft>
            </a:pPr>
            <a:r>
              <a:rPr lang="ru-RU" sz="2100" b="1" dirty="0" smtClean="0">
                <a:latin typeface="Raleway"/>
                <a:ea typeface="Raleway"/>
                <a:cs typeface="Raleway"/>
                <a:sym typeface="Raleway"/>
              </a:rPr>
              <a:t>Финикс (штат Аризона), США</a:t>
            </a:r>
            <a:endParaRPr sz="2100" b="1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4" name="Google Shape;20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9</a:t>
            </a:fld>
            <a:endParaRPr/>
          </a:p>
        </p:txBody>
      </p:sp>
      <p:pic>
        <p:nvPicPr>
          <p:cNvPr id="205" name="Google Shape;20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131" y="1306113"/>
            <a:ext cx="3046443" cy="2134874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4"/>
          <p:cNvSpPr txBox="1"/>
          <p:nvPr/>
        </p:nvSpPr>
        <p:spPr>
          <a:xfrm>
            <a:off x="2266014" y="2210622"/>
            <a:ext cx="10722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lt1"/>
                </a:solidFill>
                <a:highlight>
                  <a:schemeClr val="dk1"/>
                </a:highlight>
                <a:latin typeface="Raleway"/>
                <a:ea typeface="Raleway"/>
                <a:cs typeface="Raleway"/>
                <a:sym typeface="Raleway"/>
              </a:rPr>
              <a:t>Балтимор</a:t>
            </a:r>
            <a:endParaRPr sz="1000">
              <a:solidFill>
                <a:schemeClr val="lt1"/>
              </a:solidFill>
              <a:highlight>
                <a:schemeClr val="dk1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7" name="Google Shape;207;p24"/>
          <p:cNvSpPr txBox="1"/>
          <p:nvPr/>
        </p:nvSpPr>
        <p:spPr>
          <a:xfrm>
            <a:off x="801308" y="2516724"/>
            <a:ext cx="10722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highlight>
                  <a:schemeClr val="lt1"/>
                </a:highlight>
                <a:latin typeface="Raleway"/>
                <a:ea typeface="Raleway"/>
                <a:cs typeface="Raleway"/>
                <a:sym typeface="Raleway"/>
              </a:rPr>
              <a:t>Финикс</a:t>
            </a:r>
            <a:endParaRPr sz="1000">
              <a:solidFill>
                <a:schemeClr val="dk1"/>
              </a:solidFill>
              <a:highlight>
                <a:schemeClr val="lt1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8" name="Google Shape;208;p24"/>
          <p:cNvSpPr txBox="1"/>
          <p:nvPr/>
        </p:nvSpPr>
        <p:spPr>
          <a:xfrm>
            <a:off x="353500" y="1856903"/>
            <a:ext cx="10722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dirty="0" smtClean="0">
                <a:solidFill>
                  <a:schemeClr val="lt1"/>
                </a:solidFill>
                <a:highlight>
                  <a:schemeClr val="dk1"/>
                </a:highlight>
                <a:latin typeface="Raleway"/>
                <a:ea typeface="Raleway"/>
                <a:cs typeface="Raleway"/>
                <a:sym typeface="Raleway"/>
              </a:rPr>
              <a:t>Сиэтл</a:t>
            </a:r>
            <a:endParaRPr sz="1000" dirty="0">
              <a:solidFill>
                <a:schemeClr val="lt1"/>
              </a:solidFill>
              <a:highlight>
                <a:schemeClr val="dk1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9" name="Google Shape;209;p24"/>
          <p:cNvSpPr txBox="1"/>
          <p:nvPr/>
        </p:nvSpPr>
        <p:spPr>
          <a:xfrm>
            <a:off x="3663200" y="1161300"/>
            <a:ext cx="5071500" cy="28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"/>
              <a:buChar char="➔"/>
            </a:pPr>
            <a:r>
              <a:rPr lang="ru" sz="12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Зеленая инфраструктура подобрана по климатическим особенностям территорий;</a:t>
            </a:r>
            <a:endParaRPr sz="1200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"/>
              <a:buChar char="➔"/>
            </a:pPr>
            <a:r>
              <a:rPr lang="ru" sz="12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Секция управления ливневыми водами (Stormwater Management Section) работает в сотрудничестве с несколькими городскими департаментами;</a:t>
            </a:r>
            <a:endParaRPr sz="1100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"/>
              <a:buChar char="➔"/>
            </a:pPr>
            <a:r>
              <a:rPr lang="ru" sz="12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Коллаборация с НКО в образовательной сфере;</a:t>
            </a:r>
            <a:endParaRPr sz="1200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"/>
              <a:buChar char="➔"/>
            </a:pPr>
            <a:r>
              <a:rPr lang="ru" sz="12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Методика управления водами не по административному, а по бассейновому принципу, исходя из гидрологических параметров территории;</a:t>
            </a:r>
            <a:r>
              <a:rPr lang="ru" sz="11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	</a:t>
            </a:r>
            <a:endParaRPr sz="1100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"/>
              <a:buChar char="➔"/>
            </a:pPr>
            <a:r>
              <a:rPr lang="ru" sz="12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Дополнительный налог на отвод ливневых вод, завязанный на объеме потребления воды.</a:t>
            </a:r>
            <a:endParaRPr sz="1200" b="1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0" name="Google Shape;210;p24"/>
          <p:cNvSpPr txBox="1"/>
          <p:nvPr/>
        </p:nvSpPr>
        <p:spPr>
          <a:xfrm>
            <a:off x="393125" y="3440975"/>
            <a:ext cx="3046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aleway"/>
                <a:ea typeface="Raleway"/>
                <a:cs typeface="Raleway"/>
                <a:sym typeface="Raleway"/>
              </a:rPr>
              <a:t>Виды: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aleway"/>
              <a:buChar char="-"/>
            </a:pPr>
            <a:r>
              <a:rPr lang="ru" sz="1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бассейны для задержания вод;</a:t>
            </a:r>
            <a:endParaRPr sz="10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aleway"/>
              <a:buChar char="-"/>
            </a:pPr>
            <a:r>
              <a:rPr lang="ru" sz="1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ксерискейпные, травяные и гравийные инфильтрационные установки;</a:t>
            </a:r>
            <a:endParaRPr sz="10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aleway"/>
              <a:buChar char="-"/>
            </a:pPr>
            <a:r>
              <a:rPr lang="ru" sz="1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проницаемый тротуар.</a:t>
            </a:r>
            <a:endParaRPr sz="10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211" name="Google Shape;211;p24"/>
          <p:cNvGrpSpPr/>
          <p:nvPr/>
        </p:nvGrpSpPr>
        <p:grpSpPr>
          <a:xfrm>
            <a:off x="4183094" y="3725543"/>
            <a:ext cx="3824014" cy="1203543"/>
            <a:chOff x="4166742" y="3598742"/>
            <a:chExt cx="4032069" cy="1317508"/>
          </a:xfrm>
        </p:grpSpPr>
        <p:pic>
          <p:nvPicPr>
            <p:cNvPr id="212" name="Google Shape;212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166742" y="3598742"/>
              <a:ext cx="1740125" cy="1317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2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906873" y="3598749"/>
              <a:ext cx="2291937" cy="13175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85C07637D597614E8CF1E1E56A88F3AA" ma:contentTypeVersion="16" ma:contentTypeDescription="Создание документа." ma:contentTypeScope="" ma:versionID="3b242eefc179009b4c5a1a22160eb326">
  <xsd:schema xmlns:xsd="http://www.w3.org/2001/XMLSchema" xmlns:xs="http://www.w3.org/2001/XMLSchema" xmlns:p="http://schemas.microsoft.com/office/2006/metadata/properties" xmlns:ns2="66d6c224-d0ca-40c3-9ff2-ca81b48889b5" xmlns:ns3="2e02648c-765d-494a-99f0-ffe31f6f0d2f" targetNamespace="http://schemas.microsoft.com/office/2006/metadata/properties" ma:root="true" ma:fieldsID="45348178253bddd8ff8ad7eb84586f15" ns2:_="" ns3:_="">
    <xsd:import namespace="66d6c224-d0ca-40c3-9ff2-ca81b48889b5"/>
    <xsd:import namespace="2e02648c-765d-494a-99f0-ffe31f6f0d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d6c224-d0ca-40c3-9ff2-ca81b48889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Теги изображений" ma:readOnly="false" ma:fieldId="{5cf76f15-5ced-4ddc-b409-7134ff3c332f}" ma:taxonomyMulti="true" ma:sspId="d1b823e4-c914-4b92-9cdd-0bf03718551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02648c-765d-494a-99f0-ffe31f6f0d2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c90abee-0531-4ec1-8013-5b6e29c363c5}" ma:internalName="TaxCatchAll" ma:showField="CatchAllData" ma:web="2e02648c-765d-494a-99f0-ffe31f6f0d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61E97A1-2C67-471B-8870-646DE148F4D1}"/>
</file>

<file path=customXml/itemProps2.xml><?xml version="1.0" encoding="utf-8"?>
<ds:datastoreItem xmlns:ds="http://schemas.openxmlformats.org/officeDocument/2006/customXml" ds:itemID="{965A4EC9-58D9-4599-84CB-917F92D83337}"/>
</file>

<file path=docProps/app.xml><?xml version="1.0" encoding="utf-8"?>
<Properties xmlns="http://schemas.openxmlformats.org/officeDocument/2006/extended-properties" xmlns:vt="http://schemas.openxmlformats.org/officeDocument/2006/docPropsVTypes">
  <TotalTime>782</TotalTime>
  <Words>871</Words>
  <Application>Microsoft Office PowerPoint</Application>
  <PresentationFormat>Экран (16:9)</PresentationFormat>
  <Paragraphs>150</Paragraphs>
  <Slides>10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1" baseType="lpstr">
      <vt:lpstr>Atlas Grotesk LC Regular</vt:lpstr>
      <vt:lpstr>Helvetica</vt:lpstr>
      <vt:lpstr>Raleway</vt:lpstr>
      <vt:lpstr>ITCOfficinaSans LT Book</vt:lpstr>
      <vt:lpstr>Arial Unicode MS</vt:lpstr>
      <vt:lpstr>Times New Roman</vt:lpstr>
      <vt:lpstr>Helvetica Neue</vt:lpstr>
      <vt:lpstr>Atlas Grotesk LC Bold</vt:lpstr>
      <vt:lpstr>Arial</vt:lpstr>
      <vt:lpstr>Wingdings</vt:lpstr>
      <vt:lpstr>Simple Light</vt:lpstr>
      <vt:lpstr>Международная практика тарификации  отведения и очистки поверхностных вод  </vt:lpstr>
      <vt:lpstr>Международный опыт</vt:lpstr>
      <vt:lpstr>Берлин Германия Проблемы и решения управления водными ресурсами города </vt:lpstr>
      <vt:lpstr>Берлин Германия Устойчивая городская дренажная система (SUDS) на частной и общественной территории </vt:lpstr>
      <vt:lpstr>Ганновер Германия  </vt:lpstr>
      <vt:lpstr>Цюрих Швецария  </vt:lpstr>
      <vt:lpstr>Сиэтл  (штат Вашингтон) США</vt:lpstr>
      <vt:lpstr>Балтимор (штат Мэриленд), США</vt:lpstr>
      <vt:lpstr>Финикс (штат Аризона), США</vt:lpstr>
      <vt:lpstr>Нарва, Эстония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ливневой канализации и зеленой инфраструктуры городов как ключевой фактор формирования комфортной городской среды и обеспечения устойчивого развития в условиях климатических изменений</dc:title>
  <dc:creator>сергей сиваев</dc:creator>
  <cp:lastModifiedBy>Учетная запись Майкрософт</cp:lastModifiedBy>
  <cp:revision>17</cp:revision>
  <dcterms:modified xsi:type="dcterms:W3CDTF">2022-09-10T20:02:24Z</dcterms:modified>
</cp:coreProperties>
</file>