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4"/>
  </p:sldMasterIdLst>
  <p:notesMasterIdLst>
    <p:notesMasterId r:id="rId20"/>
  </p:notesMasterIdLst>
  <p:sldIdLst>
    <p:sldId id="308" r:id="rId5"/>
    <p:sldId id="2299" r:id="rId6"/>
    <p:sldId id="2303" r:id="rId7"/>
    <p:sldId id="2304" r:id="rId8"/>
    <p:sldId id="2305" r:id="rId9"/>
    <p:sldId id="2306" r:id="rId10"/>
    <p:sldId id="2307" r:id="rId11"/>
    <p:sldId id="2315" r:id="rId12"/>
    <p:sldId id="2308" r:id="rId13"/>
    <p:sldId id="2309" r:id="rId14"/>
    <p:sldId id="2310" r:id="rId15"/>
    <p:sldId id="2311" r:id="rId16"/>
    <p:sldId id="2312" r:id="rId17"/>
    <p:sldId id="2313" r:id="rId18"/>
    <p:sldId id="2314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C7F"/>
    <a:srgbClr val="B43887"/>
    <a:srgbClr val="FAF7EE"/>
    <a:srgbClr val="546973"/>
    <a:srgbClr val="AE1380"/>
    <a:srgbClr val="FBE4D5"/>
    <a:srgbClr val="E7AFD3"/>
    <a:srgbClr val="D98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6EFAA-0409-48FD-B9BC-B02B7FF5FFC9}" v="33" dt="2022-09-10T16:39:29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0"/>
      </p:cViewPr>
      <p:guideLst>
        <p:guide orient="horz" pos="685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75D46-E833-4EBE-BFB1-925F58669EDA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97A3A-6AE0-46DD-8A08-C230DEAA7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4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97A3A-6AE0-46DD-8A08-C230DEAA709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38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97A3A-6AE0-46DD-8A08-C230DEAA709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3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97A3A-6AE0-46DD-8A08-C230DEAA709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34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97A3A-6AE0-46DD-8A08-C230DEAA709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05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97A3A-6AE0-46DD-8A08-C230DEAA709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00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97A3A-6AE0-46DD-8A08-C230DEAA709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8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97A3A-6AE0-46DD-8A08-C230DEAA70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54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97A3A-6AE0-46DD-8A08-C230DEAA70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8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97A3A-6AE0-46DD-8A08-C230DEAA709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8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97A3A-6AE0-46DD-8A08-C230DEAA709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36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97A3A-6AE0-46DD-8A08-C230DEAA70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137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97A3A-6AE0-46DD-8A08-C230DEAA709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6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97A3A-6AE0-46DD-8A08-C230DEAA709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06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97A3A-6AE0-46DD-8A08-C230DEAA709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2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60" y="975590"/>
            <a:ext cx="6517481" cy="1881909"/>
          </a:xfrm>
        </p:spPr>
        <p:txBody>
          <a:bodyPr anchor="b">
            <a:normAutofit/>
          </a:bodyPr>
          <a:lstStyle>
            <a:lvl1pPr algn="ctr">
              <a:defRPr sz="37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60" y="2914653"/>
            <a:ext cx="6517481" cy="1028699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400"/>
            </a:lvl2pPr>
            <a:lvl3pPr marL="685799" indent="0" algn="ctr">
              <a:buNone/>
              <a:defRPr sz="1400"/>
            </a:lvl3pPr>
            <a:lvl4pPr marL="1028699" indent="0" algn="ctr">
              <a:buNone/>
              <a:defRPr sz="1300"/>
            </a:lvl4pPr>
            <a:lvl5pPr marL="1371599" indent="0" algn="ctr">
              <a:buNone/>
              <a:defRPr sz="1300"/>
            </a:lvl5pPr>
            <a:lvl6pPr marL="1714498" indent="0" algn="ctr">
              <a:buNone/>
              <a:defRPr sz="1300"/>
            </a:lvl6pPr>
            <a:lvl7pPr marL="2057398" indent="0" algn="ctr">
              <a:buNone/>
              <a:defRPr sz="1300"/>
            </a:lvl7pPr>
            <a:lvl8pPr marL="2400298" indent="0" algn="ctr">
              <a:buNone/>
              <a:defRPr sz="1300"/>
            </a:lvl8pPr>
            <a:lvl9pPr marL="2743197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309D-557A-47DE-A525-66103D90C8DF}" type="datetime1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5" y="3217030"/>
            <a:ext cx="7773323" cy="60870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60" y="523697"/>
            <a:ext cx="7366900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799" indent="0">
              <a:buNone/>
              <a:defRPr sz="1700"/>
            </a:lvl3pPr>
            <a:lvl4pPr marL="1028699" indent="0">
              <a:buNone/>
              <a:defRPr sz="1400"/>
            </a:lvl4pPr>
            <a:lvl5pPr marL="1371599" indent="0">
              <a:buNone/>
              <a:defRPr sz="1400"/>
            </a:lvl5pPr>
            <a:lvl6pPr marL="1714498" indent="0">
              <a:buNone/>
              <a:defRPr sz="1400"/>
            </a:lvl6pPr>
            <a:lvl7pPr marL="2057398" indent="0">
              <a:buNone/>
              <a:defRPr sz="1400"/>
            </a:lvl7pPr>
            <a:lvl8pPr marL="2400298" indent="0">
              <a:buNone/>
              <a:defRPr sz="1400"/>
            </a:lvl8pPr>
            <a:lvl9pPr marL="2743197" indent="0">
              <a:buNone/>
              <a:defRPr sz="14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831546"/>
            <a:ext cx="7773339" cy="511853"/>
          </a:xfrm>
        </p:spPr>
        <p:txBody>
          <a:bodyPr/>
          <a:lstStyle>
            <a:lvl1pPr marL="0" indent="0" algn="ctr">
              <a:buNone/>
              <a:defRPr sz="1300"/>
            </a:lvl1pPr>
            <a:lvl2pPr marL="342900" indent="0">
              <a:buNone/>
              <a:defRPr sz="1100"/>
            </a:lvl2pPr>
            <a:lvl3pPr marL="685799" indent="0">
              <a:buNone/>
              <a:defRPr sz="1000"/>
            </a:lvl3pPr>
            <a:lvl4pPr marL="1028699" indent="0">
              <a:buNone/>
              <a:defRPr sz="800"/>
            </a:lvl4pPr>
            <a:lvl5pPr marL="1371599" indent="0">
              <a:buNone/>
              <a:defRPr sz="800"/>
            </a:lvl5pPr>
            <a:lvl6pPr marL="1714498" indent="0">
              <a:buNone/>
              <a:defRPr sz="800"/>
            </a:lvl6pPr>
            <a:lvl7pPr marL="2057398" indent="0">
              <a:buNone/>
              <a:defRPr sz="800"/>
            </a:lvl7pPr>
            <a:lvl8pPr marL="2400298" indent="0">
              <a:buNone/>
              <a:defRPr sz="800"/>
            </a:lvl8pPr>
            <a:lvl9pPr marL="274319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AEE6-27C6-4746-B27B-F66A04EA1C49}" type="datetime1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3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57199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153617"/>
            <a:ext cx="7773339" cy="1189785"/>
          </a:xfrm>
        </p:spPr>
        <p:txBody>
          <a:bodyPr anchor="ctr"/>
          <a:lstStyle>
            <a:lvl1pPr marL="0" indent="0" algn="ctr">
              <a:buNone/>
              <a:defRPr sz="1300"/>
            </a:lvl1pPr>
            <a:lvl2pPr marL="342900" indent="0">
              <a:buNone/>
              <a:defRPr sz="1100"/>
            </a:lvl2pPr>
            <a:lvl3pPr marL="685799" indent="0">
              <a:buNone/>
              <a:defRPr sz="1000"/>
            </a:lvl3pPr>
            <a:lvl4pPr marL="1028699" indent="0">
              <a:buNone/>
              <a:defRPr sz="800"/>
            </a:lvl4pPr>
            <a:lvl5pPr marL="1371599" indent="0">
              <a:buNone/>
              <a:defRPr sz="800"/>
            </a:lvl5pPr>
            <a:lvl6pPr marL="1714498" indent="0">
              <a:buNone/>
              <a:defRPr sz="800"/>
            </a:lvl6pPr>
            <a:lvl7pPr marL="2057398" indent="0">
              <a:buNone/>
              <a:defRPr sz="800"/>
            </a:lvl7pPr>
            <a:lvl8pPr marL="2400298" indent="0">
              <a:buNone/>
              <a:defRPr sz="800"/>
            </a:lvl8pPr>
            <a:lvl9pPr marL="274319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9041-F6C8-45FD-B45F-DC71B8F97F8D}" type="datetime1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3" cy="446091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100"/>
            </a:lvl2pPr>
            <a:lvl3pPr marL="685799" indent="0">
              <a:buNone/>
              <a:defRPr sz="1000"/>
            </a:lvl3pPr>
            <a:lvl4pPr marL="1028699" indent="0">
              <a:buNone/>
              <a:defRPr sz="800"/>
            </a:lvl4pPr>
            <a:lvl5pPr marL="1371599" indent="0">
              <a:buNone/>
              <a:defRPr sz="800"/>
            </a:lvl5pPr>
            <a:lvl6pPr marL="1714498" indent="0">
              <a:buNone/>
              <a:defRPr sz="800"/>
            </a:lvl6pPr>
            <a:lvl7pPr marL="2057398" indent="0">
              <a:buNone/>
              <a:defRPr sz="800"/>
            </a:lvl7pPr>
            <a:lvl8pPr marL="2400298" indent="0">
              <a:buNone/>
              <a:defRPr sz="800"/>
            </a:lvl8pPr>
            <a:lvl9pPr marL="274319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00"/>
            </a:lvl1pPr>
            <a:lvl2pPr marL="342900" indent="0">
              <a:buNone/>
              <a:defRPr sz="1100"/>
            </a:lvl2pPr>
            <a:lvl3pPr marL="685799" indent="0">
              <a:buNone/>
              <a:defRPr sz="1000"/>
            </a:lvl3pPr>
            <a:lvl4pPr marL="1028699" indent="0">
              <a:buNone/>
              <a:defRPr sz="800"/>
            </a:lvl4pPr>
            <a:lvl5pPr marL="1371599" indent="0">
              <a:buNone/>
              <a:defRPr sz="800"/>
            </a:lvl5pPr>
            <a:lvl6pPr marL="1714498" indent="0">
              <a:buNone/>
              <a:defRPr sz="800"/>
            </a:lvl6pPr>
            <a:lvl7pPr marL="2057398" indent="0">
              <a:buNone/>
              <a:defRPr sz="800"/>
            </a:lvl7pPr>
            <a:lvl8pPr marL="2400298" indent="0">
              <a:buNone/>
              <a:defRPr sz="800"/>
            </a:lvl8pPr>
            <a:lvl9pPr marL="274319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0AF9-845D-4518-AD68-D65782E5BE4F}" type="datetime1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3"/>
          </a:xfrm>
          <a:prstGeom prst="rect">
            <a:avLst/>
          </a:prstGeom>
        </p:spPr>
        <p:txBody>
          <a:bodyPr vert="horz" lIns="68579" tIns="34290" rIns="68579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3"/>
            <a:ext cx="457200" cy="438583"/>
          </a:xfrm>
          <a:prstGeom prst="rect">
            <a:avLst/>
          </a:prstGeom>
        </p:spPr>
        <p:txBody>
          <a:bodyPr vert="horz" lIns="68579" tIns="34290" rIns="68579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361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496751"/>
            <a:ext cx="7773339" cy="855484"/>
          </a:xfrm>
        </p:spPr>
        <p:txBody>
          <a:bodyPr anchor="t"/>
          <a:lstStyle>
            <a:lvl1pPr marL="0" indent="0" algn="ctr">
              <a:buNone/>
              <a:defRPr sz="1300"/>
            </a:lvl1pPr>
            <a:lvl2pPr marL="342900" indent="0">
              <a:buNone/>
              <a:defRPr sz="1100"/>
            </a:lvl2pPr>
            <a:lvl3pPr marL="685799" indent="0">
              <a:buNone/>
              <a:defRPr sz="1000"/>
            </a:lvl3pPr>
            <a:lvl4pPr marL="1028699" indent="0">
              <a:buNone/>
              <a:defRPr sz="800"/>
            </a:lvl4pPr>
            <a:lvl5pPr marL="1371599" indent="0">
              <a:buNone/>
              <a:defRPr sz="800"/>
            </a:lvl5pPr>
            <a:lvl6pPr marL="1714498" indent="0">
              <a:buNone/>
              <a:defRPr sz="800"/>
            </a:lvl6pPr>
            <a:lvl7pPr marL="2057398" indent="0">
              <a:buNone/>
              <a:defRPr sz="800"/>
            </a:lvl7pPr>
            <a:lvl8pPr marL="2400298" indent="0">
              <a:buNone/>
              <a:defRPr sz="800"/>
            </a:lvl8pPr>
            <a:lvl9pPr marL="274319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33B6-0FBC-48FA-B269-AABEB211A06D}" type="datetime1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4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2" y="457201"/>
            <a:ext cx="7773339" cy="12038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0" y="1775322"/>
            <a:ext cx="2474232" cy="432196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700" b="0">
                <a:solidFill>
                  <a:schemeClr val="tx1"/>
                </a:solidFill>
              </a:defRPr>
            </a:lvl1pPr>
            <a:lvl2pPr marL="342900" indent="0">
              <a:buNone/>
              <a:defRPr sz="1400" b="1"/>
            </a:lvl2pPr>
            <a:lvl3pPr marL="685799" indent="0">
              <a:buNone/>
              <a:defRPr sz="1400" b="1"/>
            </a:lvl3pPr>
            <a:lvl4pPr marL="1028699" indent="0">
              <a:buNone/>
              <a:defRPr sz="1300" b="1"/>
            </a:lvl4pPr>
            <a:lvl5pPr marL="1371599" indent="0">
              <a:buNone/>
              <a:defRPr sz="1300" b="1"/>
            </a:lvl5pPr>
            <a:lvl6pPr marL="1714498" indent="0">
              <a:buNone/>
              <a:defRPr sz="1300" b="1"/>
            </a:lvl6pPr>
            <a:lvl7pPr marL="2057398" indent="0">
              <a:buNone/>
              <a:defRPr sz="1300" b="1"/>
            </a:lvl7pPr>
            <a:lvl8pPr marL="2400298" indent="0">
              <a:buNone/>
              <a:defRPr sz="1300" b="1"/>
            </a:lvl8pPr>
            <a:lvl9pPr marL="2743197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0" y="2207518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/>
            </a:lvl1pPr>
            <a:lvl2pPr marL="342900" indent="0">
              <a:buNone/>
              <a:defRPr sz="1000"/>
            </a:lvl2pPr>
            <a:lvl3pPr marL="685799" indent="0">
              <a:buNone/>
              <a:defRPr sz="800"/>
            </a:lvl3pPr>
            <a:lvl4pPr marL="1028699" indent="0">
              <a:buNone/>
              <a:defRPr sz="600"/>
            </a:lvl4pPr>
            <a:lvl5pPr marL="1371599" indent="0">
              <a:buNone/>
              <a:defRPr sz="600"/>
            </a:lvl5pPr>
            <a:lvl6pPr marL="1714498" indent="0">
              <a:buNone/>
              <a:defRPr sz="600"/>
            </a:lvl6pPr>
            <a:lvl7pPr marL="2057398" indent="0">
              <a:buNone/>
              <a:defRPr sz="600"/>
            </a:lvl7pPr>
            <a:lvl8pPr marL="2400298" indent="0">
              <a:buNone/>
              <a:defRPr sz="600"/>
            </a:lvl8pPr>
            <a:lvl9pPr marL="274319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2"/>
            <a:ext cx="2468642" cy="432196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700" b="0">
                <a:solidFill>
                  <a:schemeClr val="tx1"/>
                </a:solidFill>
              </a:defRPr>
            </a:lvl1pPr>
            <a:lvl2pPr marL="342900" indent="0">
              <a:buNone/>
              <a:defRPr sz="1400" b="1"/>
            </a:lvl2pPr>
            <a:lvl3pPr marL="685799" indent="0">
              <a:buNone/>
              <a:defRPr sz="1400" b="1"/>
            </a:lvl3pPr>
            <a:lvl4pPr marL="1028699" indent="0">
              <a:buNone/>
              <a:defRPr sz="1300" b="1"/>
            </a:lvl4pPr>
            <a:lvl5pPr marL="1371599" indent="0">
              <a:buNone/>
              <a:defRPr sz="1300" b="1"/>
            </a:lvl5pPr>
            <a:lvl6pPr marL="1714498" indent="0">
              <a:buNone/>
              <a:defRPr sz="1300" b="1"/>
            </a:lvl6pPr>
            <a:lvl7pPr marL="2057398" indent="0">
              <a:buNone/>
              <a:defRPr sz="1300" b="1"/>
            </a:lvl7pPr>
            <a:lvl8pPr marL="2400298" indent="0">
              <a:buNone/>
              <a:defRPr sz="1300" b="1"/>
            </a:lvl8pPr>
            <a:lvl9pPr marL="2743197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4" y="2207518"/>
            <a:ext cx="247751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/>
            </a:lvl1pPr>
            <a:lvl2pPr marL="342900" indent="0">
              <a:buNone/>
              <a:defRPr sz="1000"/>
            </a:lvl2pPr>
            <a:lvl3pPr marL="685799" indent="0">
              <a:buNone/>
              <a:defRPr sz="800"/>
            </a:lvl3pPr>
            <a:lvl4pPr marL="1028699" indent="0">
              <a:buNone/>
              <a:defRPr sz="600"/>
            </a:lvl4pPr>
            <a:lvl5pPr marL="1371599" indent="0">
              <a:buNone/>
              <a:defRPr sz="600"/>
            </a:lvl5pPr>
            <a:lvl6pPr marL="1714498" indent="0">
              <a:buNone/>
              <a:defRPr sz="600"/>
            </a:lvl6pPr>
            <a:lvl7pPr marL="2057398" indent="0">
              <a:buNone/>
              <a:defRPr sz="600"/>
            </a:lvl7pPr>
            <a:lvl8pPr marL="2400298" indent="0">
              <a:buNone/>
              <a:defRPr sz="600"/>
            </a:lvl8pPr>
            <a:lvl9pPr marL="274319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2"/>
            <a:ext cx="2478697" cy="432196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700" b="0">
                <a:solidFill>
                  <a:schemeClr val="tx1"/>
                </a:solidFill>
              </a:defRPr>
            </a:lvl1pPr>
            <a:lvl2pPr marL="342900" indent="0">
              <a:buNone/>
              <a:defRPr sz="1400" b="1"/>
            </a:lvl2pPr>
            <a:lvl3pPr marL="685799" indent="0">
              <a:buNone/>
              <a:defRPr sz="1400" b="1"/>
            </a:lvl3pPr>
            <a:lvl4pPr marL="1028699" indent="0">
              <a:buNone/>
              <a:defRPr sz="1300" b="1"/>
            </a:lvl4pPr>
            <a:lvl5pPr marL="1371599" indent="0">
              <a:buNone/>
              <a:defRPr sz="1300" b="1"/>
            </a:lvl5pPr>
            <a:lvl6pPr marL="1714498" indent="0">
              <a:buNone/>
              <a:defRPr sz="1300" b="1"/>
            </a:lvl6pPr>
            <a:lvl7pPr marL="2057398" indent="0">
              <a:buNone/>
              <a:defRPr sz="1300" b="1"/>
            </a:lvl7pPr>
            <a:lvl8pPr marL="2400298" indent="0">
              <a:buNone/>
              <a:defRPr sz="1300" b="1"/>
            </a:lvl8pPr>
            <a:lvl9pPr marL="2743197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8"/>
            <a:ext cx="2478697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/>
            </a:lvl1pPr>
            <a:lvl2pPr marL="342900" indent="0">
              <a:buNone/>
              <a:defRPr sz="1000"/>
            </a:lvl2pPr>
            <a:lvl3pPr marL="685799" indent="0">
              <a:buNone/>
              <a:defRPr sz="800"/>
            </a:lvl3pPr>
            <a:lvl4pPr marL="1028699" indent="0">
              <a:buNone/>
              <a:defRPr sz="600"/>
            </a:lvl4pPr>
            <a:lvl5pPr marL="1371599" indent="0">
              <a:buNone/>
              <a:defRPr sz="600"/>
            </a:lvl5pPr>
            <a:lvl6pPr marL="1714498" indent="0">
              <a:buNone/>
              <a:defRPr sz="600"/>
            </a:lvl6pPr>
            <a:lvl7pPr marL="2057398" indent="0">
              <a:buNone/>
              <a:defRPr sz="600"/>
            </a:lvl7pPr>
            <a:lvl8pPr marL="2400298" indent="0">
              <a:buNone/>
              <a:defRPr sz="600"/>
            </a:lvl8pPr>
            <a:lvl9pPr marL="274319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054D-1014-48C1-8AB2-7555D3095C07}" type="datetime1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57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2" y="458081"/>
            <a:ext cx="7773339" cy="120294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3" y="3153617"/>
            <a:ext cx="2472306" cy="432196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700" b="0">
                <a:solidFill>
                  <a:schemeClr val="tx1"/>
                </a:solidFill>
              </a:defRPr>
            </a:lvl1pPr>
            <a:lvl2pPr marL="342900" indent="0">
              <a:buNone/>
              <a:defRPr sz="1400" b="1"/>
            </a:lvl2pPr>
            <a:lvl3pPr marL="685799" indent="0">
              <a:buNone/>
              <a:defRPr sz="1400" b="1"/>
            </a:lvl3pPr>
            <a:lvl4pPr marL="1028699" indent="0">
              <a:buNone/>
              <a:defRPr sz="1300" b="1"/>
            </a:lvl4pPr>
            <a:lvl5pPr marL="1371599" indent="0">
              <a:buNone/>
              <a:defRPr sz="1300" b="1"/>
            </a:lvl5pPr>
            <a:lvl6pPr marL="1714498" indent="0">
              <a:buNone/>
              <a:defRPr sz="1300" b="1"/>
            </a:lvl6pPr>
            <a:lvl7pPr marL="2057398" indent="0">
              <a:buNone/>
              <a:defRPr sz="1300" b="1"/>
            </a:lvl7pPr>
            <a:lvl8pPr marL="2400298" indent="0">
              <a:buNone/>
              <a:defRPr sz="1300" b="1"/>
            </a:lvl8pPr>
            <a:lvl9pPr marL="2743197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3" y="1775320"/>
            <a:ext cx="2472306" cy="1143001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42900" indent="0">
              <a:buNone/>
              <a:defRPr sz="1300"/>
            </a:lvl2pPr>
            <a:lvl3pPr marL="685799" indent="0">
              <a:buNone/>
              <a:defRPr sz="1300"/>
            </a:lvl3pPr>
            <a:lvl4pPr marL="1028699" indent="0">
              <a:buNone/>
              <a:defRPr sz="1300"/>
            </a:lvl4pPr>
            <a:lvl5pPr marL="1371599" indent="0">
              <a:buNone/>
              <a:defRPr sz="1300"/>
            </a:lvl5pPr>
            <a:lvl6pPr marL="1714498" indent="0">
              <a:buNone/>
              <a:defRPr sz="1300"/>
            </a:lvl6pPr>
            <a:lvl7pPr marL="2057398" indent="0">
              <a:buNone/>
              <a:defRPr sz="1300"/>
            </a:lvl7pPr>
            <a:lvl8pPr marL="2400298" indent="0">
              <a:buNone/>
              <a:defRPr sz="1300"/>
            </a:lvl8pPr>
            <a:lvl9pPr marL="2743197" indent="0">
              <a:buNone/>
              <a:defRPr sz="13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3" y="3585811"/>
            <a:ext cx="2472306" cy="757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/>
            </a:lvl1pPr>
            <a:lvl2pPr marL="342900" indent="0">
              <a:buNone/>
              <a:defRPr sz="1000"/>
            </a:lvl2pPr>
            <a:lvl3pPr marL="685799" indent="0">
              <a:buNone/>
              <a:defRPr sz="800"/>
            </a:lvl3pPr>
            <a:lvl4pPr marL="1028699" indent="0">
              <a:buNone/>
              <a:defRPr sz="600"/>
            </a:lvl4pPr>
            <a:lvl5pPr marL="1371599" indent="0">
              <a:buNone/>
              <a:defRPr sz="600"/>
            </a:lvl5pPr>
            <a:lvl6pPr marL="1714498" indent="0">
              <a:buNone/>
              <a:defRPr sz="600"/>
            </a:lvl6pPr>
            <a:lvl7pPr marL="2057398" indent="0">
              <a:buNone/>
              <a:defRPr sz="600"/>
            </a:lvl7pPr>
            <a:lvl8pPr marL="2400298" indent="0">
              <a:buNone/>
              <a:defRPr sz="600"/>
            </a:lvl8pPr>
            <a:lvl9pPr marL="274319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70" y="3153617"/>
            <a:ext cx="2476371" cy="432196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700" b="0">
                <a:solidFill>
                  <a:schemeClr val="tx1"/>
                </a:solidFill>
              </a:defRPr>
            </a:lvl1pPr>
            <a:lvl2pPr marL="342900" indent="0">
              <a:buNone/>
              <a:defRPr sz="1400" b="1"/>
            </a:lvl2pPr>
            <a:lvl3pPr marL="685799" indent="0">
              <a:buNone/>
              <a:defRPr sz="1400" b="1"/>
            </a:lvl3pPr>
            <a:lvl4pPr marL="1028699" indent="0">
              <a:buNone/>
              <a:defRPr sz="1300" b="1"/>
            </a:lvl4pPr>
            <a:lvl5pPr marL="1371599" indent="0">
              <a:buNone/>
              <a:defRPr sz="1300" b="1"/>
            </a:lvl5pPr>
            <a:lvl6pPr marL="1714498" indent="0">
              <a:buNone/>
              <a:defRPr sz="1300" b="1"/>
            </a:lvl6pPr>
            <a:lvl7pPr marL="2057398" indent="0">
              <a:buNone/>
              <a:defRPr sz="1300" b="1"/>
            </a:lvl7pPr>
            <a:lvl8pPr marL="2400298" indent="0">
              <a:buNone/>
              <a:defRPr sz="1300" b="1"/>
            </a:lvl8pPr>
            <a:lvl9pPr marL="2743197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1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42900" indent="0">
              <a:buNone/>
              <a:defRPr sz="1300"/>
            </a:lvl2pPr>
            <a:lvl3pPr marL="685799" indent="0">
              <a:buNone/>
              <a:defRPr sz="1300"/>
            </a:lvl3pPr>
            <a:lvl4pPr marL="1028699" indent="0">
              <a:buNone/>
              <a:defRPr sz="1300"/>
            </a:lvl4pPr>
            <a:lvl5pPr marL="1371599" indent="0">
              <a:buNone/>
              <a:defRPr sz="1300"/>
            </a:lvl5pPr>
            <a:lvl6pPr marL="1714498" indent="0">
              <a:buNone/>
              <a:defRPr sz="1300"/>
            </a:lvl6pPr>
            <a:lvl7pPr marL="2057398" indent="0">
              <a:buNone/>
              <a:defRPr sz="1300"/>
            </a:lvl7pPr>
            <a:lvl8pPr marL="2400298" indent="0">
              <a:buNone/>
              <a:defRPr sz="1300"/>
            </a:lvl8pPr>
            <a:lvl9pPr marL="2743197" indent="0">
              <a:buNone/>
              <a:defRPr sz="13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/>
            </a:lvl1pPr>
            <a:lvl2pPr marL="342900" indent="0">
              <a:buNone/>
              <a:defRPr sz="1000"/>
            </a:lvl2pPr>
            <a:lvl3pPr marL="685799" indent="0">
              <a:buNone/>
              <a:defRPr sz="800"/>
            </a:lvl3pPr>
            <a:lvl4pPr marL="1028699" indent="0">
              <a:buNone/>
              <a:defRPr sz="600"/>
            </a:lvl4pPr>
            <a:lvl5pPr marL="1371599" indent="0">
              <a:buNone/>
              <a:defRPr sz="600"/>
            </a:lvl5pPr>
            <a:lvl6pPr marL="1714498" indent="0">
              <a:buNone/>
              <a:defRPr sz="600"/>
            </a:lvl6pPr>
            <a:lvl7pPr marL="2057398" indent="0">
              <a:buNone/>
              <a:defRPr sz="600"/>
            </a:lvl7pPr>
            <a:lvl8pPr marL="2400298" indent="0">
              <a:buNone/>
              <a:defRPr sz="600"/>
            </a:lvl8pPr>
            <a:lvl9pPr marL="274319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3153617"/>
            <a:ext cx="2475511" cy="432196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700" b="0">
                <a:solidFill>
                  <a:schemeClr val="tx1"/>
                </a:solidFill>
              </a:defRPr>
            </a:lvl1pPr>
            <a:lvl2pPr marL="342900" indent="0">
              <a:buNone/>
              <a:defRPr sz="1400" b="1"/>
            </a:lvl2pPr>
            <a:lvl3pPr marL="685799" indent="0">
              <a:buNone/>
              <a:defRPr sz="1400" b="1"/>
            </a:lvl3pPr>
            <a:lvl4pPr marL="1028699" indent="0">
              <a:buNone/>
              <a:defRPr sz="1300" b="1"/>
            </a:lvl4pPr>
            <a:lvl5pPr marL="1371599" indent="0">
              <a:buNone/>
              <a:defRPr sz="1300" b="1"/>
            </a:lvl5pPr>
            <a:lvl6pPr marL="1714498" indent="0">
              <a:buNone/>
              <a:defRPr sz="1300" b="1"/>
            </a:lvl6pPr>
            <a:lvl7pPr marL="2057398" indent="0">
              <a:buNone/>
              <a:defRPr sz="1300" b="1"/>
            </a:lvl7pPr>
            <a:lvl8pPr marL="2400298" indent="0">
              <a:buNone/>
              <a:defRPr sz="1300" b="1"/>
            </a:lvl8pPr>
            <a:lvl9pPr marL="2743197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7" cy="1143001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42900" indent="0">
              <a:buNone/>
              <a:defRPr sz="1300"/>
            </a:lvl2pPr>
            <a:lvl3pPr marL="685799" indent="0">
              <a:buNone/>
              <a:defRPr sz="1300"/>
            </a:lvl3pPr>
            <a:lvl4pPr marL="1028699" indent="0">
              <a:buNone/>
              <a:defRPr sz="1300"/>
            </a:lvl4pPr>
            <a:lvl5pPr marL="1371599" indent="0">
              <a:buNone/>
              <a:defRPr sz="1300"/>
            </a:lvl5pPr>
            <a:lvl6pPr marL="1714498" indent="0">
              <a:buNone/>
              <a:defRPr sz="1300"/>
            </a:lvl6pPr>
            <a:lvl7pPr marL="2057398" indent="0">
              <a:buNone/>
              <a:defRPr sz="1300"/>
            </a:lvl7pPr>
            <a:lvl8pPr marL="2400298" indent="0">
              <a:buNone/>
              <a:defRPr sz="1300"/>
            </a:lvl8pPr>
            <a:lvl9pPr marL="2743197" indent="0">
              <a:buNone/>
              <a:defRPr sz="13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2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/>
            </a:lvl1pPr>
            <a:lvl2pPr marL="342900" indent="0">
              <a:buNone/>
              <a:defRPr sz="1000"/>
            </a:lvl2pPr>
            <a:lvl3pPr marL="685799" indent="0">
              <a:buNone/>
              <a:defRPr sz="800"/>
            </a:lvl3pPr>
            <a:lvl4pPr marL="1028699" indent="0">
              <a:buNone/>
              <a:defRPr sz="600"/>
            </a:lvl4pPr>
            <a:lvl5pPr marL="1371599" indent="0">
              <a:buNone/>
              <a:defRPr sz="600"/>
            </a:lvl5pPr>
            <a:lvl6pPr marL="1714498" indent="0">
              <a:buNone/>
              <a:defRPr sz="600"/>
            </a:lvl6pPr>
            <a:lvl7pPr marL="2057398" indent="0">
              <a:buNone/>
              <a:defRPr sz="600"/>
            </a:lvl7pPr>
            <a:lvl8pPr marL="2400298" indent="0">
              <a:buNone/>
              <a:defRPr sz="600"/>
            </a:lvl8pPr>
            <a:lvl9pPr marL="274319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E027-A68E-426B-8531-3EBB4BFFBC4B}" type="datetime1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42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1775320"/>
            <a:ext cx="7773339" cy="2568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1969-5A8D-44CA-B6CB-99323094A690}" type="datetime1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64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57202"/>
            <a:ext cx="1914994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3" y="457202"/>
            <a:ext cx="5744043" cy="38861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3ADB-CAA4-48B3-B35D-3D3B62544091}" type="datetime1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4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1775320"/>
            <a:ext cx="7772869" cy="2568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4EDD-0DC7-4E1F-A1BC-9E440783FF8B}" type="datetime1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0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2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4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3715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7144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0573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4002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7431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3D72-8C89-4A97-896B-567309539331}" type="datetime1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463888"/>
            <a:ext cx="7773338" cy="119713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1775320"/>
            <a:ext cx="3829520" cy="2568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1" cy="2568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303D-8BA6-47BD-977A-B9E2856B1B85}" type="datetime1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6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463888"/>
            <a:ext cx="7773338" cy="119713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400" b="1"/>
            </a:lvl2pPr>
            <a:lvl3pPr marL="685799" indent="0">
              <a:buNone/>
              <a:defRPr sz="1400" b="1"/>
            </a:lvl3pPr>
            <a:lvl4pPr marL="1028699" indent="0">
              <a:buNone/>
              <a:defRPr sz="1300" b="1"/>
            </a:lvl4pPr>
            <a:lvl5pPr marL="1371599" indent="0">
              <a:buNone/>
              <a:defRPr sz="1300" b="1"/>
            </a:lvl5pPr>
            <a:lvl6pPr marL="1714498" indent="0">
              <a:buNone/>
              <a:defRPr sz="1300" b="1"/>
            </a:lvl6pPr>
            <a:lvl7pPr marL="2057398" indent="0">
              <a:buNone/>
              <a:defRPr sz="1300" b="1"/>
            </a:lvl7pPr>
            <a:lvl8pPr marL="2400298" indent="0">
              <a:buNone/>
              <a:defRPr sz="1300" b="1"/>
            </a:lvl8pPr>
            <a:lvl9pPr marL="2743197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8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400" b="1"/>
            </a:lvl2pPr>
            <a:lvl3pPr marL="685799" indent="0">
              <a:buNone/>
              <a:defRPr sz="1400" b="1"/>
            </a:lvl3pPr>
            <a:lvl4pPr marL="1028699" indent="0">
              <a:buNone/>
              <a:defRPr sz="1300" b="1"/>
            </a:lvl4pPr>
            <a:lvl5pPr marL="1371599" indent="0">
              <a:buNone/>
              <a:defRPr sz="1300" b="1"/>
            </a:lvl5pPr>
            <a:lvl6pPr marL="1714498" indent="0">
              <a:buNone/>
              <a:defRPr sz="1300" b="1"/>
            </a:lvl6pPr>
            <a:lvl7pPr marL="2057398" indent="0">
              <a:buNone/>
              <a:defRPr sz="1300" b="1"/>
            </a:lvl7pPr>
            <a:lvl8pPr marL="2400298" indent="0">
              <a:buNone/>
              <a:defRPr sz="1300" b="1"/>
            </a:lvl8pPr>
            <a:lvl9pPr marL="2743197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1" y="2288260"/>
            <a:ext cx="3829051" cy="20551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E238-78A0-412C-8D42-0493706AF594}" type="datetime1">
              <a:rPr lang="en-US" smtClean="0"/>
              <a:t>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7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0622-AD2C-4507-A40B-41A92A3F4BFD}" type="datetime1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5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A065-73C4-442C-BCCD-7A58A2A97641}" type="datetime1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2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1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8" y="457202"/>
            <a:ext cx="4650123" cy="38861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1974640"/>
            <a:ext cx="2951767" cy="2368760"/>
          </a:xfrm>
        </p:spPr>
        <p:txBody>
          <a:bodyPr/>
          <a:lstStyle>
            <a:lvl1pPr marL="0" indent="0" algn="ctr">
              <a:buNone/>
              <a:defRPr sz="1300"/>
            </a:lvl1pPr>
            <a:lvl2pPr marL="342900" indent="0">
              <a:buNone/>
              <a:defRPr sz="1100"/>
            </a:lvl2pPr>
            <a:lvl3pPr marL="685799" indent="0">
              <a:buNone/>
              <a:defRPr sz="1000"/>
            </a:lvl3pPr>
            <a:lvl4pPr marL="1028699" indent="0">
              <a:buNone/>
              <a:defRPr sz="800"/>
            </a:lvl4pPr>
            <a:lvl5pPr marL="1371599" indent="0">
              <a:buNone/>
              <a:defRPr sz="800"/>
            </a:lvl5pPr>
            <a:lvl6pPr marL="1714498" indent="0">
              <a:buNone/>
              <a:defRPr sz="800"/>
            </a:lvl6pPr>
            <a:lvl7pPr marL="2057398" indent="0">
              <a:buNone/>
              <a:defRPr sz="800"/>
            </a:lvl7pPr>
            <a:lvl8pPr marL="2400298" indent="0">
              <a:buNone/>
              <a:defRPr sz="800"/>
            </a:lvl8pPr>
            <a:lvl9pPr marL="274319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DDE1-B101-4980-8801-D559AE2FB53F}" type="datetime1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2"/>
            <a:ext cx="2441519" cy="3886199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799" indent="0">
              <a:buNone/>
              <a:defRPr sz="1700"/>
            </a:lvl3pPr>
            <a:lvl4pPr marL="1028699" indent="0">
              <a:buNone/>
              <a:defRPr sz="1400"/>
            </a:lvl4pPr>
            <a:lvl5pPr marL="1371599" indent="0">
              <a:buNone/>
              <a:defRPr sz="1400"/>
            </a:lvl5pPr>
            <a:lvl6pPr marL="1714498" indent="0">
              <a:buNone/>
              <a:defRPr sz="1400"/>
            </a:lvl6pPr>
            <a:lvl7pPr marL="2057398" indent="0">
              <a:buNone/>
              <a:defRPr sz="1400"/>
            </a:lvl7pPr>
            <a:lvl8pPr marL="2400298" indent="0">
              <a:buNone/>
              <a:defRPr sz="1400"/>
            </a:lvl8pPr>
            <a:lvl9pPr marL="2743197" indent="0">
              <a:buNone/>
              <a:defRPr sz="14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974640"/>
            <a:ext cx="4451211" cy="2368760"/>
          </a:xfrm>
        </p:spPr>
        <p:txBody>
          <a:bodyPr/>
          <a:lstStyle>
            <a:lvl1pPr marL="0" indent="0" algn="ctr">
              <a:buNone/>
              <a:defRPr sz="1300"/>
            </a:lvl1pPr>
            <a:lvl2pPr marL="342900" indent="0">
              <a:buNone/>
              <a:defRPr sz="1100"/>
            </a:lvl2pPr>
            <a:lvl3pPr marL="685799" indent="0">
              <a:buNone/>
              <a:defRPr sz="1000"/>
            </a:lvl3pPr>
            <a:lvl4pPr marL="1028699" indent="0">
              <a:buNone/>
              <a:defRPr sz="800"/>
            </a:lvl4pPr>
            <a:lvl5pPr marL="1371599" indent="0">
              <a:buNone/>
              <a:defRPr sz="800"/>
            </a:lvl5pPr>
            <a:lvl6pPr marL="1714498" indent="0">
              <a:buNone/>
              <a:defRPr sz="800"/>
            </a:lvl6pPr>
            <a:lvl7pPr marL="2057398" indent="0">
              <a:buNone/>
              <a:defRPr sz="800"/>
            </a:lvl7pPr>
            <a:lvl8pPr marL="2400298" indent="0">
              <a:buNone/>
              <a:defRPr sz="800"/>
            </a:lvl8pPr>
            <a:lvl9pPr marL="274319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0DA8-31BE-41BE-AD38-241CAFEAE904}" type="datetime1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3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144002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3" y="463888"/>
            <a:ext cx="7773338" cy="1197133"/>
          </a:xfrm>
          <a:prstGeom prst="rect">
            <a:avLst/>
          </a:prstGeom>
        </p:spPr>
        <p:txBody>
          <a:bodyPr vert="horz" lIns="68579" tIns="34290" rIns="68579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2" y="1775320"/>
            <a:ext cx="7773339" cy="2568080"/>
          </a:xfrm>
          <a:prstGeom prst="rect">
            <a:avLst/>
          </a:prstGeom>
        </p:spPr>
        <p:txBody>
          <a:bodyPr vert="horz" lIns="68579" tIns="34290" rIns="68579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8"/>
            <a:ext cx="2057401" cy="273844"/>
          </a:xfrm>
          <a:prstGeom prst="rect">
            <a:avLst/>
          </a:prstGeom>
        </p:spPr>
        <p:txBody>
          <a:bodyPr vert="horz" lIns="68579" tIns="34290" rIns="68579" bIns="3429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E928F33-A204-4712-89C5-314A0C41BE26}" type="datetime1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3" y="4412458"/>
            <a:ext cx="5004665" cy="273844"/>
          </a:xfrm>
          <a:prstGeom prst="rect">
            <a:avLst/>
          </a:prstGeom>
        </p:spPr>
        <p:txBody>
          <a:bodyPr vert="horz" lIns="68579" tIns="34290" rIns="68579" bIns="3429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8"/>
            <a:ext cx="573160" cy="273844"/>
          </a:xfrm>
          <a:prstGeom prst="rect">
            <a:avLst/>
          </a:prstGeom>
        </p:spPr>
        <p:txBody>
          <a:bodyPr vert="horz" lIns="68579" tIns="34290" rIns="68579" bIns="3429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1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hdr="0" ftr="0" dt="0"/>
  <p:txStyles>
    <p:titleStyle>
      <a:lvl1pPr algn="ctr" defTabSz="685799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1" indent="-171451" algn="l" defTabSz="685799" rtl="0" eaLnBrk="1" latinLnBrk="0" hangingPunct="1">
        <a:lnSpc>
          <a:spcPct val="120000"/>
        </a:lnSpc>
        <a:spcBef>
          <a:spcPts val="749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1" algn="l" defTabSz="685799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1" algn="l" defTabSz="685799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1" algn="l" defTabSz="685799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49" indent="-171451" algn="l" defTabSz="685799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49" indent="-171451" algn="l" defTabSz="685799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49" indent="-171451" algn="l" defTabSz="685799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48" indent="-171451" algn="l" defTabSz="685799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48" indent="-171451" algn="l" defTabSz="685799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9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9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8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8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8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7" algn="l" defTabSz="6857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t.2035.university/project/modernizacia-livnevyh-sistem-vodootvedenia-gorodov-rossii-unikalnaa-tocka-rosta-blagopriatnoj-gorodskoj-sredy-i-zelenyh-investicij/invite/052f78db-2a93-4944-b8a8-2bd361a7afbf" TargetMode="Externa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311F-AB9A-49C8-A80D-0F5D4C569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451" y="1033836"/>
            <a:ext cx="5012143" cy="219092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600" b="1" i="0" dirty="0">
                <a:effectLst/>
                <a:latin typeface="Jost" pitchFamily="2" charset="-52"/>
                <a:ea typeface="Jost" pitchFamily="2" charset="-52"/>
                <a:cs typeface="Arial" panose="020B0604020202020204" pitchFamily="34" charset="0"/>
              </a:rPr>
              <a:t>Модернизация ливневых систем – точка роста для развития городской среды </a:t>
            </a:r>
            <a:br>
              <a:rPr lang="ru-RU" sz="1600" b="1" i="0" dirty="0">
                <a:effectLst/>
                <a:latin typeface="Jost" pitchFamily="2" charset="-52"/>
                <a:ea typeface="Jost" pitchFamily="2" charset="-52"/>
                <a:cs typeface="Arial" panose="020B0604020202020204" pitchFamily="34" charset="0"/>
              </a:rPr>
            </a:br>
            <a:r>
              <a:rPr lang="ru-RU" sz="1600" b="1" i="0" dirty="0">
                <a:effectLst/>
                <a:latin typeface="Jost" pitchFamily="2" charset="-52"/>
                <a:ea typeface="Jost" pitchFamily="2" charset="-52"/>
                <a:cs typeface="Arial" panose="020B0604020202020204" pitchFamily="34" charset="0"/>
              </a:rPr>
              <a:t>и привлечения «зеленых» инвестиций</a:t>
            </a:r>
            <a:br>
              <a:rPr lang="ru-RU" sz="1600" b="1" dirty="0">
                <a:effectLst/>
                <a:latin typeface="Jost" pitchFamily="2" charset="-52"/>
                <a:ea typeface="Jost" pitchFamily="2" charset="-52"/>
                <a:cs typeface="Arial" panose="020B0604020202020204" pitchFamily="34" charset="0"/>
              </a:rPr>
            </a:br>
            <a:endParaRPr lang="ru-RU" sz="1600" b="1" cap="none" dirty="0">
              <a:latin typeface="Jost" pitchFamily="2" charset="-52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452" y="4258596"/>
            <a:ext cx="31992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Futura PT Book" panose="020B0502020204020303" pitchFamily="34" charset="-52"/>
                <a:cs typeface="Arial" panose="020B0604020202020204" pitchFamily="34" charset="0"/>
              </a:rPr>
              <a:t>Кондратьев Владимир Викторович </a:t>
            </a:r>
            <a:endParaRPr lang="en-US" sz="1100" dirty="0">
              <a:latin typeface="Futura PT Book" panose="020B0502020204020303" pitchFamily="34" charset="-52"/>
              <a:cs typeface="Arial" panose="020B0604020202020204" pitchFamily="34" charset="0"/>
            </a:endParaRPr>
          </a:p>
          <a:p>
            <a:r>
              <a:rPr lang="ru-RU" sz="1100" dirty="0">
                <a:latin typeface="Futura PT Book" panose="020B0502020204020303" pitchFamily="34" charset="-52"/>
                <a:cs typeface="Arial" panose="020B0604020202020204" pitchFamily="34" charset="0"/>
              </a:rPr>
              <a:t>генеральный директор </a:t>
            </a:r>
          </a:p>
          <a:p>
            <a:r>
              <a:rPr lang="ru-RU" sz="1100" dirty="0">
                <a:latin typeface="Futura PT Book" panose="020B0502020204020303" pitchFamily="34" charset="-52"/>
                <a:cs typeface="Arial" panose="020B0604020202020204" pitchFamily="34" charset="0"/>
              </a:rPr>
              <a:t>юридической фирмы «Кондратьев и партнеры»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3" y="414437"/>
            <a:ext cx="1388517" cy="352743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299968"/>
              </p:ext>
            </p:extLst>
          </p:nvPr>
        </p:nvGraphicFramePr>
        <p:xfrm>
          <a:off x="534673" y="4164286"/>
          <a:ext cx="310671" cy="4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8686" imgH="39451" progId="CorelDraw.Graphic.16">
                  <p:embed/>
                </p:oleObj>
              </mc:Choice>
              <mc:Fallback>
                <p:oleObj name="CorelDRAW" r:id="rId4" imgW="458686" imgH="39451" progId="CorelDraw.Graphic.16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673" y="4164286"/>
                        <a:ext cx="310671" cy="4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11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CA2E98-8F9B-0069-5908-0F1EC4469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782"/>
            <a:ext cx="9144000" cy="71933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D920D6-CABE-47E2-BA75-0A549C5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055" y="4889648"/>
            <a:ext cx="573160" cy="273844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F Compact Tex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F Compact Text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6BD543C-384B-2E85-A884-1C27CCA2D0C0}"/>
              </a:ext>
            </a:extLst>
          </p:cNvPr>
          <p:cNvSpPr txBox="1">
            <a:spLocks/>
          </p:cNvSpPr>
          <p:nvPr/>
        </p:nvSpPr>
        <p:spPr>
          <a:xfrm>
            <a:off x="685563" y="92959"/>
            <a:ext cx="7772869" cy="529850"/>
          </a:xfrm>
          <a:prstGeom prst="rect">
            <a:avLst/>
          </a:prstGeom>
        </p:spPr>
        <p:txBody>
          <a:bodyPr vert="horz" lIns="68579" tIns="34290" rIns="68579" bIns="34290" rtlCol="0" anchor="t">
            <a:noAutofit/>
          </a:bodyPr>
          <a:lstStyle>
            <a:lvl1pPr algn="ctr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800" b="1">
                <a:solidFill>
                  <a:schemeClr val="bg1"/>
                </a:solidFill>
                <a:latin typeface="Jost" pitchFamily="2" charset="-52"/>
                <a:cs typeface="Times New Roman" panose="02020603050405020304" pitchFamily="18" charset="0"/>
              </a:rPr>
              <a:t>Решение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D6E6D-F32E-4E5C-011D-31D630EA6434}"/>
              </a:ext>
            </a:extLst>
          </p:cNvPr>
          <p:cNvSpPr txBox="1"/>
          <p:nvPr/>
        </p:nvSpPr>
        <p:spPr>
          <a:xfrm>
            <a:off x="381329" y="792390"/>
            <a:ext cx="8564549" cy="151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ru-RU" sz="1400" b="1" dirty="0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ПЕРЕХОД К ТАРИФНОЙ МОДЕЛИ УПРАВЛЕНИЯ СИСТЕМОЙ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</a:rPr>
              <a:t>Получить тариф на водоотведение – прямой сбор платы с потребителей за отведение поверхностных сточных вод в централизованную ливневую систему водоотведения за исключением населения.</a:t>
            </a:r>
          </a:p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</a:rPr>
              <a:t>В результате создается платежный механизм финансирования мероприятий по модернизации системы, позволяющий привлечь меры поддержки Фонда ЖКХ, ВЭБ.РФ и получить быстрые и значимые результаты для граждан (комфортную городскую среду).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557941-4196-7E63-05A5-578C65559826}"/>
              </a:ext>
            </a:extLst>
          </p:cNvPr>
          <p:cNvSpPr/>
          <p:nvPr/>
        </p:nvSpPr>
        <p:spPr>
          <a:xfrm>
            <a:off x="381329" y="2490799"/>
            <a:ext cx="856454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1400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ПРАВОВЫЕ ОСНОВАНИЯ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E138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utura PT Book" panose="020B0502020204020303"/>
                <a:ea typeface="Tahoma" panose="020B0604030504040204" pitchFamily="34" charset="0"/>
                <a:cs typeface="Arial" panose="020B0604020202020204" pitchFamily="34" charset="0"/>
              </a:rPr>
              <a:t>Федеральный закон от 07.12.2011 N 416-ФЗ "О водоснабжении и водоотведении"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E138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utura PT Book" panose="020B0502020204020303"/>
                <a:ea typeface="Tahoma" panose="020B0604030504040204" pitchFamily="34" charset="0"/>
                <a:cs typeface="Arial" panose="020B0604020202020204" pitchFamily="34" charset="0"/>
              </a:rPr>
              <a:t>Постановление Правительства РФ от 29.07.2013 N 644 "Об утверждении Правил холодного водоснабжения и водоотведения и о внесении изменений в некоторые акты Правительства Российской Федерации"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E138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utura PT Book" panose="020B0502020204020303"/>
                <a:ea typeface="Tahoma" panose="020B0604030504040204" pitchFamily="34" charset="0"/>
                <a:cs typeface="Arial" panose="020B0604020202020204" pitchFamily="34" charset="0"/>
              </a:rPr>
              <a:t>Приказ Минстроя России от 17.10.2014 N 639/</a:t>
            </a:r>
            <a:r>
              <a:rPr kumimoji="0" lang="ru-RU" sz="10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utura PT Book" panose="020B0502020204020303"/>
                <a:ea typeface="Tahoma" panose="020B0604030504040204" pitchFamily="34" charset="0"/>
                <a:cs typeface="Arial" panose="020B0604020202020204" pitchFamily="34" charset="0"/>
              </a:rPr>
              <a:t>пр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utura PT Book" panose="020B0502020204020303"/>
                <a:ea typeface="Tahoma" panose="020B0604030504040204" pitchFamily="34" charset="0"/>
                <a:cs typeface="Arial" panose="020B0604020202020204" pitchFamily="34" charset="0"/>
              </a:rPr>
              <a:t> "Об утверждении Методических указаний по расчету объема принятых (отведенных) поверхностных сточных вод"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E138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utura PT Book" panose="020B0502020204020303"/>
                <a:ea typeface="Tahoma" panose="020B0604030504040204" pitchFamily="34" charset="0"/>
                <a:cs typeface="Arial" panose="020B0604020202020204" pitchFamily="34" charset="0"/>
              </a:rPr>
              <a:t>Постановление Правительства РФ от 13.05.2013 N 406 "О государственном регулировании тарифов в сфере водоснабжения и водоотведения"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E138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utura PT Book" panose="020B0502020204020303"/>
                <a:ea typeface="Tahoma" panose="020B0604030504040204" pitchFamily="34" charset="0"/>
                <a:cs typeface="Arial" panose="020B0604020202020204" pitchFamily="34" charset="0"/>
              </a:rPr>
              <a:t>Приказ Минстроя России от 14.01.2020 N 8/</a:t>
            </a:r>
            <a:r>
              <a:rPr kumimoji="0" lang="ru-RU" sz="10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utura PT Book" panose="020B0502020204020303"/>
                <a:ea typeface="Tahoma" panose="020B0604030504040204" pitchFamily="34" charset="0"/>
                <a:cs typeface="Arial" panose="020B0604020202020204" pitchFamily="34" charset="0"/>
              </a:rPr>
              <a:t>пр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utura PT Book" panose="020B0502020204020303"/>
                <a:ea typeface="Tahoma" panose="020B0604030504040204" pitchFamily="34" charset="0"/>
                <a:cs typeface="Arial" panose="020B0604020202020204" pitchFamily="34" charset="0"/>
              </a:rPr>
              <a:t> "Об утверждении перечня документов, подтверждающих, что централизованная система водоотведения (канализации) является централизованной ливневой системой водоотведения (канализации), предназначенной для отведения поверхностных сточных вод с территории поселения или городского округа"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F4421F5F-776A-C88E-4D57-DA27CB512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904717"/>
              </p:ext>
            </p:extLst>
          </p:nvPr>
        </p:nvGraphicFramePr>
        <p:xfrm>
          <a:off x="2324100" y="1086989"/>
          <a:ext cx="4660899" cy="4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8686" imgH="39451" progId="CorelDraw.Graphic.16">
                  <p:embed/>
                </p:oleObj>
              </mc:Choice>
              <mc:Fallback>
                <p:oleObj name="CorelDRAW" r:id="rId4" imgW="458686" imgH="39451" progId="CorelDraw.Graphic.16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F4421F5F-776A-C88E-4D57-DA27CB512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4100" y="1086989"/>
                        <a:ext cx="4660899" cy="4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F3BF31BC-17B4-34AE-0CCD-48D63308D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997247"/>
              </p:ext>
            </p:extLst>
          </p:nvPr>
        </p:nvGraphicFramePr>
        <p:xfrm>
          <a:off x="2333153" y="2779672"/>
          <a:ext cx="4660899" cy="4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8686" imgH="39451" progId="CorelDraw.Graphic.16">
                  <p:embed/>
                </p:oleObj>
              </mc:Choice>
              <mc:Fallback>
                <p:oleObj name="CorelDRAW" r:id="rId4" imgW="458686" imgH="39451" progId="CorelDraw.Graphic.16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F3BF31BC-17B4-34AE-0CCD-48D63308DB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3153" y="2779672"/>
                        <a:ext cx="4660899" cy="4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361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CA2E98-8F9B-0069-5908-0F1EC4469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3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D920D6-CABE-47E2-BA75-0A549C5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055" y="4889648"/>
            <a:ext cx="573160" cy="273844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F Compact Tex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F Compact Text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6BD543C-384B-2E85-A884-1C27CCA2D0C0}"/>
              </a:ext>
            </a:extLst>
          </p:cNvPr>
          <p:cNvSpPr txBox="1">
            <a:spLocks/>
          </p:cNvSpPr>
          <p:nvPr/>
        </p:nvSpPr>
        <p:spPr>
          <a:xfrm>
            <a:off x="381329" y="92959"/>
            <a:ext cx="8077104" cy="529850"/>
          </a:xfrm>
          <a:prstGeom prst="rect">
            <a:avLst/>
          </a:prstGeom>
        </p:spPr>
        <p:txBody>
          <a:bodyPr vert="horz" lIns="68579" tIns="34290" rIns="68579" bIns="34290" rtlCol="0" anchor="t">
            <a:noAutofit/>
          </a:bodyPr>
          <a:lstStyle>
            <a:lvl1pPr algn="ctr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800" b="1">
                <a:solidFill>
                  <a:schemeClr val="bg1"/>
                </a:solidFill>
                <a:latin typeface="Jost" pitchFamily="2" charset="-52"/>
                <a:cs typeface="Times New Roman" panose="02020603050405020304" pitchFamily="18" charset="0"/>
              </a:rPr>
              <a:t>Города России, использующие тарифную модель управления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45C2856-4E61-8057-6E64-C8F6FAB50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872351"/>
              </p:ext>
            </p:extLst>
          </p:nvPr>
        </p:nvGraphicFramePr>
        <p:xfrm>
          <a:off x="296154" y="843492"/>
          <a:ext cx="8551692" cy="39496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7923">
                  <a:extLst>
                    <a:ext uri="{9D8B030D-6E8A-4147-A177-3AD203B41FA5}">
                      <a16:colId xmlns:a16="http://schemas.microsoft.com/office/drawing/2014/main" val="3760500348"/>
                    </a:ext>
                  </a:extLst>
                </a:gridCol>
                <a:gridCol w="2137923">
                  <a:extLst>
                    <a:ext uri="{9D8B030D-6E8A-4147-A177-3AD203B41FA5}">
                      <a16:colId xmlns:a16="http://schemas.microsoft.com/office/drawing/2014/main" val="589606293"/>
                    </a:ext>
                  </a:extLst>
                </a:gridCol>
                <a:gridCol w="2137923">
                  <a:extLst>
                    <a:ext uri="{9D8B030D-6E8A-4147-A177-3AD203B41FA5}">
                      <a16:colId xmlns:a16="http://schemas.microsoft.com/office/drawing/2014/main" val="4247664067"/>
                    </a:ext>
                  </a:extLst>
                </a:gridCol>
                <a:gridCol w="2137923">
                  <a:extLst>
                    <a:ext uri="{9D8B030D-6E8A-4147-A177-3AD203B41FA5}">
                      <a16:colId xmlns:a16="http://schemas.microsoft.com/office/drawing/2014/main" val="3865916316"/>
                    </a:ext>
                  </a:extLst>
                </a:gridCol>
              </a:tblGrid>
              <a:tr h="919659">
                <a:tc>
                  <a:txBody>
                    <a:bodyPr/>
                    <a:lstStyle/>
                    <a:p>
                      <a:pPr marL="180000" algn="ctr" defTabSz="3429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/>
                      </a:pPr>
                      <a:r>
                        <a:rPr lang="ru-RU" sz="1200" b="1" kern="1200" dirty="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Город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 defTabSz="3429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/>
                      </a:pPr>
                      <a:r>
                        <a:rPr lang="ru-RU" sz="1200" b="1" kern="1200" dirty="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Население, тыс. чел.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 defTabSz="3429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/>
                      </a:pPr>
                      <a:r>
                        <a:rPr lang="ru-RU" sz="12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Тариф руб. / м3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 defTabSz="3429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/>
                      </a:pPr>
                      <a:r>
                        <a:rPr lang="ru-RU" sz="12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Плановая тарифная выручка на 202</a:t>
                      </a:r>
                      <a:r>
                        <a:rPr lang="en-US" sz="12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год, тыс. руб.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608750"/>
                  </a:ext>
                </a:extLst>
              </a:tr>
              <a:tr h="302997">
                <a:tc>
                  <a:txBody>
                    <a:bodyPr/>
                    <a:lstStyle/>
                    <a:p>
                      <a:pPr marL="180000" algn="l" defTabSz="3429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/>
                      </a:pPr>
                      <a:r>
                        <a:rPr lang="ru-RU" sz="12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Москва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12 380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9 885 363</a:t>
                      </a:r>
                    </a:p>
                  </a:txBody>
                  <a:tcPr marL="47625" marR="476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7599348"/>
                  </a:ext>
                </a:extLst>
              </a:tr>
              <a:tr h="302997">
                <a:tc>
                  <a:txBody>
                    <a:bodyPr/>
                    <a:lstStyle/>
                    <a:p>
                      <a:pPr marL="180000" algn="l" defTabSz="3429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/>
                      </a:pPr>
                      <a:r>
                        <a:rPr lang="ru-RU" sz="12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Санкт-Петербург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5 281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 dirty="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27,07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4 629 500</a:t>
                      </a:r>
                    </a:p>
                  </a:txBody>
                  <a:tcPr marL="47625" marR="476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6140796"/>
                  </a:ext>
                </a:extLst>
              </a:tr>
              <a:tr h="302997">
                <a:tc>
                  <a:txBody>
                    <a:bodyPr/>
                    <a:lstStyle/>
                    <a:p>
                      <a:pPr marL="180000" algn="l" defTabSz="3429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/>
                      </a:pPr>
                      <a:r>
                        <a:rPr lang="ru-RU" sz="12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1 621 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 dirty="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14,64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93 329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0030544"/>
                  </a:ext>
                </a:extLst>
              </a:tr>
              <a:tr h="302997">
                <a:tc rowSpan="2">
                  <a:txBody>
                    <a:bodyPr/>
                    <a:lstStyle/>
                    <a:p>
                      <a:pPr marL="180000" algn="l" defTabSz="3429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/>
                      </a:pPr>
                      <a:r>
                        <a:rPr lang="ru-RU" sz="12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Сочи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411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70 031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5076774"/>
                  </a:ext>
                </a:extLst>
              </a:tr>
              <a:tr h="302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 dirty="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19,19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96 928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1687115"/>
                  </a:ext>
                </a:extLst>
              </a:tr>
              <a:tr h="302997">
                <a:tc>
                  <a:txBody>
                    <a:bodyPr/>
                    <a:lstStyle/>
                    <a:p>
                      <a:pPr marL="180000" algn="l" defTabSz="3429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/>
                      </a:pPr>
                      <a:r>
                        <a:rPr lang="ru-RU" sz="12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Самара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1 169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 dirty="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7,53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160 530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2124461"/>
                  </a:ext>
                </a:extLst>
              </a:tr>
              <a:tr h="302997">
                <a:tc>
                  <a:txBody>
                    <a:bodyPr/>
                    <a:lstStyle/>
                    <a:p>
                      <a:pPr marL="180000" algn="l" defTabSz="3429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/>
                      </a:pPr>
                      <a:r>
                        <a:rPr lang="ru-RU" sz="12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Великий Новгород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15,68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 dirty="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115 836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124025"/>
                  </a:ext>
                </a:extLst>
              </a:tr>
              <a:tr h="302997">
                <a:tc>
                  <a:txBody>
                    <a:bodyPr/>
                    <a:lstStyle/>
                    <a:p>
                      <a:pPr marL="180000" algn="l" defTabSz="3429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/>
                      </a:pPr>
                      <a:r>
                        <a:rPr lang="ru-RU" sz="12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Набережные Челны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9,11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kern="1200" dirty="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86 890</a:t>
                      </a:r>
                      <a:endParaRPr lang="ru-RU" sz="1200" kern="1200" dirty="0">
                        <a:solidFill>
                          <a:srgbClr val="747C7F"/>
                        </a:solidFill>
                        <a:latin typeface="Futura PT Book" panose="020B0502020204020303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0839394"/>
                  </a:ext>
                </a:extLst>
              </a:tr>
              <a:tr h="302997">
                <a:tc>
                  <a:txBody>
                    <a:bodyPr/>
                    <a:lstStyle/>
                    <a:p>
                      <a:pPr marL="180000" algn="l" defTabSz="3429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/>
                      </a:pPr>
                      <a:r>
                        <a:rPr lang="ru-RU" sz="12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Череповец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318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16,33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 dirty="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47 798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1530111"/>
                  </a:ext>
                </a:extLst>
              </a:tr>
              <a:tr h="302997">
                <a:tc>
                  <a:txBody>
                    <a:bodyPr/>
                    <a:lstStyle/>
                    <a:p>
                      <a:pPr marL="180000" algn="l" defTabSz="3429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/>
                      </a:pPr>
                      <a:r>
                        <a:rPr lang="ru-RU" sz="12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Вологда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313</a:t>
                      </a:r>
                    </a:p>
                  </a:txBody>
                  <a:tcPr marL="47618" marR="4761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13,86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200" kern="1200" dirty="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30 298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582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09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CA2E98-8F9B-0069-5908-0F1EC4469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782"/>
            <a:ext cx="9144000" cy="71933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D920D6-CABE-47E2-BA75-0A549C5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055" y="4889648"/>
            <a:ext cx="573160" cy="273844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F Compact Tex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F Compact Text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6BD543C-384B-2E85-A884-1C27CCA2D0C0}"/>
              </a:ext>
            </a:extLst>
          </p:cNvPr>
          <p:cNvSpPr txBox="1">
            <a:spLocks/>
          </p:cNvSpPr>
          <p:nvPr/>
        </p:nvSpPr>
        <p:spPr>
          <a:xfrm>
            <a:off x="685563" y="-1"/>
            <a:ext cx="7772869" cy="490045"/>
          </a:xfrm>
          <a:prstGeom prst="rect">
            <a:avLst/>
          </a:prstGeom>
        </p:spPr>
        <p:txBody>
          <a:bodyPr vert="horz" lIns="68579" tIns="34290" rIns="68579" bIns="34290" rtlCol="0" anchor="t">
            <a:noAutofit/>
          </a:bodyPr>
          <a:lstStyle>
            <a:lvl1pPr algn="ctr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800" b="1">
                <a:solidFill>
                  <a:schemeClr val="bg1"/>
                </a:solidFill>
                <a:latin typeface="Jost" pitchFamily="2" charset="-52"/>
                <a:cs typeface="Times New Roman" panose="02020603050405020304" pitchFamily="18" charset="0"/>
              </a:rPr>
              <a:t>ПАРАМЕТРЫ ПРОЕКТА С ПРИВЛЕЧЕНИЕМ ЗАЙМА ФОНДА ЖКХ</a:t>
            </a:r>
            <a:br>
              <a:rPr lang="ru-RU" sz="1800" b="1">
                <a:solidFill>
                  <a:schemeClr val="bg1"/>
                </a:solidFill>
                <a:latin typeface="Jost" pitchFamily="2" charset="-52"/>
                <a:cs typeface="Times New Roman" panose="02020603050405020304" pitchFamily="18" charset="0"/>
              </a:rPr>
            </a:br>
            <a:r>
              <a:rPr lang="ru-RU" sz="1200" b="1">
                <a:solidFill>
                  <a:schemeClr val="bg1"/>
                </a:solidFill>
                <a:latin typeface="Jost" pitchFamily="2" charset="-52"/>
                <a:cs typeface="Times New Roman" panose="02020603050405020304" pitchFamily="18" charset="0"/>
              </a:rPr>
              <a:t>(на примере города с численностью 500 000 жителей) </a:t>
            </a:r>
            <a:endParaRPr lang="ru-RU" sz="1800" b="1">
              <a:solidFill>
                <a:schemeClr val="bg1"/>
              </a:solidFill>
              <a:latin typeface="Jost" pitchFamily="2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A94F5C1-6D64-2904-3ED9-27B3B7896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587369"/>
              </p:ext>
            </p:extLst>
          </p:nvPr>
        </p:nvGraphicFramePr>
        <p:xfrm>
          <a:off x="447220" y="923096"/>
          <a:ext cx="8249555" cy="3881244"/>
        </p:xfrm>
        <a:graphic>
          <a:graphicData uri="http://schemas.openxmlformats.org/drawingml/2006/table">
            <a:tbl>
              <a:tblPr firstRow="1" firstCol="1" bandRow="1"/>
              <a:tblGrid>
                <a:gridCol w="1565726">
                  <a:extLst>
                    <a:ext uri="{9D8B030D-6E8A-4147-A177-3AD203B41FA5}">
                      <a16:colId xmlns:a16="http://schemas.microsoft.com/office/drawing/2014/main" val="912078861"/>
                    </a:ext>
                  </a:extLst>
                </a:gridCol>
                <a:gridCol w="6683829">
                  <a:extLst>
                    <a:ext uri="{9D8B030D-6E8A-4147-A177-3AD203B41FA5}">
                      <a16:colId xmlns:a16="http://schemas.microsoft.com/office/drawing/2014/main" val="236603666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Форма реализации</a:t>
                      </a:r>
                      <a:endParaRPr lang="ru-RU" sz="1000" b="0">
                        <a:solidFill>
                          <a:srgbClr val="747C7F"/>
                        </a:solidFill>
                        <a:effectLst/>
                        <a:latin typeface="Futura PT Book" panose="020B05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6" marR="20426" marT="15120" marB="151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Концессионное соглашение или МУП</a:t>
                      </a:r>
                      <a:endParaRPr lang="ru-RU" sz="1000" b="1">
                        <a:solidFill>
                          <a:srgbClr val="747C7F"/>
                        </a:solidFill>
                        <a:effectLst/>
                        <a:latin typeface="Futura PT Book" panose="020B05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6" marR="20426" marT="15120" marB="151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1408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Срок реализации</a:t>
                      </a:r>
                      <a:endParaRPr lang="ru-RU" sz="1000" b="0">
                        <a:solidFill>
                          <a:srgbClr val="747C7F"/>
                        </a:solidFill>
                        <a:effectLst/>
                        <a:latin typeface="Futura PT Book" panose="020B05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6" marR="20426" marT="15120" marB="151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лет</a:t>
                      </a:r>
                      <a:endParaRPr lang="ru-RU" sz="1000" b="1">
                        <a:solidFill>
                          <a:srgbClr val="747C7F"/>
                        </a:solidFill>
                        <a:effectLst/>
                        <a:latin typeface="Futura PT Book" panose="020B05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6" marR="20426" marT="29976" marB="2997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4517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Платежный механизм</a:t>
                      </a:r>
                      <a:endParaRPr lang="ru-RU" sz="1000" b="0">
                        <a:solidFill>
                          <a:srgbClr val="747C7F"/>
                        </a:solidFill>
                        <a:effectLst/>
                        <a:latin typeface="Futura PT Book" panose="020B05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6" marR="20426" marT="15120" marB="151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Тариф на водоотведение</a:t>
                      </a:r>
                    </a:p>
                    <a:p>
                      <a:pPr marL="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Тариф на подключение</a:t>
                      </a:r>
                      <a:endParaRPr lang="ru-RU" sz="1000">
                        <a:solidFill>
                          <a:srgbClr val="747C7F"/>
                        </a:solidFill>
                        <a:effectLst/>
                        <a:latin typeface="Futura PT Book" panose="020B05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6" marR="20426" marT="15120" marB="151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4524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just" defTabSz="685799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Валовая выручка</a:t>
                      </a:r>
                    </a:p>
                  </a:txBody>
                  <a:tcPr marL="20426" marR="20426" marT="15120" marB="151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 млрд. руб</a:t>
                      </a:r>
                      <a:r>
                        <a:rPr lang="ru-RU" sz="1000" b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(9,7 млрд. руб. за водоотведение и 3,0 млрд. руб. за подключение)</a:t>
                      </a:r>
                    </a:p>
                  </a:txBody>
                  <a:tcPr marL="20426" marR="20426" marT="29976" marB="2997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8413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Объем капитальных вложений</a:t>
                      </a:r>
                      <a:endParaRPr lang="ru-RU" sz="1000" b="0">
                        <a:solidFill>
                          <a:srgbClr val="747C7F"/>
                        </a:solidFill>
                        <a:effectLst/>
                        <a:latin typeface="Futura PT Book" panose="020B05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6" marR="20426" marT="15120" marB="151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8,0 млрд. руб.</a:t>
                      </a:r>
                    </a:p>
                  </a:txBody>
                  <a:tcPr marL="20426" marR="20426" marT="29976" marB="2997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8549200"/>
                  </a:ext>
                </a:extLst>
              </a:tr>
              <a:tr h="470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Источники финансирования капитальных вложений</a:t>
                      </a:r>
                    </a:p>
                  </a:txBody>
                  <a:tcPr marL="20426" marR="20426" marT="15120" marB="151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225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r>
                        <a:rPr lang="ru-RU" sz="1000" b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kern="120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млрд. руб. </a:t>
                      </a:r>
                      <a:r>
                        <a:rPr lang="ru-RU" sz="1000" b="0" kern="120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плата за подключение</a:t>
                      </a:r>
                      <a:endParaRPr lang="ru-RU" sz="1000" b="0">
                        <a:solidFill>
                          <a:srgbClr val="747C7F"/>
                        </a:solidFill>
                        <a:effectLst/>
                        <a:latin typeface="Futura PT Book" panose="020B05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225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2,4 млрд. руб. </a:t>
                      </a:r>
                      <a:r>
                        <a:rPr lang="ru-RU" sz="1000" b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собственные средства (амортизация и прибыль)</a:t>
                      </a:r>
                    </a:p>
                    <a:p>
                      <a:pPr indent="2222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b="1" kern="120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3,6 млрд. руб. </a:t>
                      </a:r>
                      <a:r>
                        <a:rPr lang="ru-RU" sz="1000" b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заемные средства от Фонда ЖКХ</a:t>
                      </a:r>
                    </a:p>
                  </a:txBody>
                  <a:tcPr marL="20426" marR="20426" marT="15120" marB="151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99855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Ожидаемые результаты</a:t>
                      </a:r>
                      <a:endParaRPr lang="ru-RU" sz="1000" b="0">
                        <a:solidFill>
                          <a:srgbClr val="747C7F"/>
                        </a:solidFill>
                        <a:effectLst/>
                        <a:latin typeface="Futura PT Book" panose="020B05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6" marR="20426" marT="15120" marB="151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км </a:t>
                      </a:r>
                      <a:r>
                        <a:rPr lang="ru-RU" sz="100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созданных и реконструируемых сетей ливневой канализации, в т.ч. </a:t>
                      </a:r>
                      <a:r>
                        <a:rPr lang="ru-RU" sz="1000" b="1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 в первые 5 лет</a:t>
                      </a:r>
                    </a:p>
                  </a:txBody>
                  <a:tcPr marL="20426" marR="20426" marT="15120" marB="151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5448259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Налоговые поступления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бюджеты всех уровней</a:t>
                      </a:r>
                      <a:endParaRPr lang="ru-RU" sz="1000" b="0">
                        <a:solidFill>
                          <a:srgbClr val="747C7F"/>
                        </a:solidFill>
                        <a:effectLst/>
                        <a:latin typeface="Futura PT Book" panose="020B05020202040203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6" marR="20426" marT="15120" marB="151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4,6 млрд. руб., в т. ч.</a:t>
                      </a:r>
                    </a:p>
                    <a:p>
                      <a:pPr marL="432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2 119 млн. руб. - НДС</a:t>
                      </a:r>
                    </a:p>
                    <a:p>
                      <a:pPr marL="432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1 545 млн. руб. - налог на имущество</a:t>
                      </a:r>
                    </a:p>
                    <a:p>
                      <a:pPr marL="43200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675 млн. руб. - налог на прибыль</a:t>
                      </a:r>
                    </a:p>
                    <a:p>
                      <a:pPr marL="43200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172 млн. руб. - отчисления во внебюджетные фонды </a:t>
                      </a:r>
                    </a:p>
                    <a:p>
                      <a:pPr marL="43200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72 млн. руб. - НДФЛ</a:t>
                      </a:r>
                    </a:p>
                  </a:txBody>
                  <a:tcPr marL="20426" marR="20426" marT="29976" marB="2997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7778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631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9FBB88-8ED7-648A-1900-258C52DE8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782"/>
            <a:ext cx="9144000" cy="71933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D920D6-CABE-47E2-BA75-0A549C5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055" y="4889648"/>
            <a:ext cx="573160" cy="273844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F Compact Tex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F Compact Text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5564" y="3298714"/>
            <a:ext cx="235490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>
                <a:solidFill>
                  <a:srgbClr val="747C7F"/>
                </a:solidFill>
                <a:latin typeface="Futura PT Book" panose="020B0502020204020303" pitchFamily="34" charset="-52"/>
              </a:rPr>
              <a:t>сложно, долго и дорого получить достоверную информацию о сетях и абонентах, в муниципалитетах недостаточно средств и компетенций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454164" y="3298714"/>
            <a:ext cx="23549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747C7F"/>
                </a:solidFill>
                <a:latin typeface="Futura PT Book" panose="020B0502020204020303" pitchFamily="34" charset="-52"/>
              </a:rPr>
              <a:t>цифровая трансформации отрасли (сетей и абонентов) опережающими темами на основе новых геоинформационных технологий «ГИС Ливневка» и с привлечением федеральных мер поддержки в подготовку проектов на базе профильной программы «Модернизации поверхностных сточных вод»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22764" y="3301778"/>
            <a:ext cx="23549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747C7F"/>
                </a:solidFill>
                <a:latin typeface="Futura PT Book" panose="020B0502020204020303" pitchFamily="34" charset="-52"/>
              </a:rPr>
              <a:t>определение федерального института развития в качестве архитектора и оператора программы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B305A47-8820-164A-A758-E1F987351B0A}"/>
              </a:ext>
            </a:extLst>
          </p:cNvPr>
          <p:cNvSpPr txBox="1">
            <a:spLocks/>
          </p:cNvSpPr>
          <p:nvPr/>
        </p:nvSpPr>
        <p:spPr>
          <a:xfrm>
            <a:off x="685563" y="92959"/>
            <a:ext cx="7772869" cy="529850"/>
          </a:xfrm>
          <a:prstGeom prst="rect">
            <a:avLst/>
          </a:prstGeom>
        </p:spPr>
        <p:txBody>
          <a:bodyPr vert="horz" lIns="68579" tIns="34290" rIns="68579" bIns="34290" rtlCol="0" anchor="t">
            <a:noAutofit/>
          </a:bodyPr>
          <a:lstStyle>
            <a:lvl1pPr algn="ctr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800" b="1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Times New Roman" panose="02020603050405020304" pitchFamily="18" charset="0"/>
              </a:rPr>
              <a:t>МЕРОПРИЯТИЯ ПОДГОТОВКИ ТИПОВОГО ПРОЕКТА</a:t>
            </a:r>
            <a:endParaRPr lang="ru-RU" sz="1800" b="1" cap="none">
              <a:solidFill>
                <a:schemeClr val="bg1"/>
              </a:solidFill>
              <a:latin typeface="Jost" pitchFamily="2" charset="-52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83DC14F-7A76-845C-781D-D6D33A0B7F9A}"/>
              </a:ext>
            </a:extLst>
          </p:cNvPr>
          <p:cNvSpPr/>
          <p:nvPr/>
        </p:nvSpPr>
        <p:spPr>
          <a:xfrm>
            <a:off x="787400" y="3008724"/>
            <a:ext cx="2044699" cy="267017"/>
          </a:xfrm>
          <a:prstGeom prst="roundRect">
            <a:avLst/>
          </a:prstGeom>
          <a:solidFill>
            <a:srgbClr val="B43887"/>
          </a:solidFill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56F2082-46A3-4096-214B-10FC342BABB3}"/>
              </a:ext>
            </a:extLst>
          </p:cNvPr>
          <p:cNvSpPr/>
          <p:nvPr/>
        </p:nvSpPr>
        <p:spPr>
          <a:xfrm>
            <a:off x="3549647" y="3007547"/>
            <a:ext cx="2044699" cy="267017"/>
          </a:xfrm>
          <a:prstGeom prst="roundRect">
            <a:avLst/>
          </a:prstGeom>
          <a:solidFill>
            <a:srgbClr val="B43887"/>
          </a:solidFill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51F8D7F-C03C-4045-D697-F9DDA5C0720D}"/>
              </a:ext>
            </a:extLst>
          </p:cNvPr>
          <p:cNvSpPr/>
          <p:nvPr/>
        </p:nvSpPr>
        <p:spPr>
          <a:xfrm>
            <a:off x="6311901" y="3007547"/>
            <a:ext cx="2044699" cy="267017"/>
          </a:xfrm>
          <a:prstGeom prst="roundRect">
            <a:avLst/>
          </a:prstGeom>
          <a:solidFill>
            <a:srgbClr val="B43887"/>
          </a:solidFill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Ключ к успеху 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AF52326-9367-EE2D-F35D-315439B6170F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2832099" y="3136900"/>
            <a:ext cx="717548" cy="5333"/>
          </a:xfrm>
          <a:prstGeom prst="straightConnector1">
            <a:avLst/>
          </a:prstGeom>
          <a:ln>
            <a:solidFill>
              <a:srgbClr val="B4388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F9046CD-ADAD-336C-1FB1-958C042DE73D}"/>
              </a:ext>
            </a:extLst>
          </p:cNvPr>
          <p:cNvCxnSpPr/>
          <p:nvPr/>
        </p:nvCxnSpPr>
        <p:spPr>
          <a:xfrm flipV="1">
            <a:off x="5594346" y="3139964"/>
            <a:ext cx="717548" cy="5333"/>
          </a:xfrm>
          <a:prstGeom prst="straightConnector1">
            <a:avLst/>
          </a:prstGeom>
          <a:ln>
            <a:solidFill>
              <a:srgbClr val="B4388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E6CD8F9-C989-63ED-429F-FC32E005E4FD}"/>
              </a:ext>
            </a:extLst>
          </p:cNvPr>
          <p:cNvSpPr/>
          <p:nvPr/>
        </p:nvSpPr>
        <p:spPr>
          <a:xfrm>
            <a:off x="787400" y="812291"/>
            <a:ext cx="7569200" cy="267017"/>
          </a:xfrm>
          <a:prstGeom prst="roundRect">
            <a:avLst/>
          </a:prstGeom>
          <a:solidFill>
            <a:srgbClr val="B43887"/>
          </a:solidFill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КЛЮЧЕВЫЕ ЭТАПЫ РАБОТ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63117-6145-82C8-8973-0950CF04CC65}"/>
              </a:ext>
            </a:extLst>
          </p:cNvPr>
          <p:cNvSpPr txBox="1"/>
          <p:nvPr/>
        </p:nvSpPr>
        <p:spPr>
          <a:xfrm>
            <a:off x="787400" y="1203881"/>
            <a:ext cx="75692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16000">
              <a:spcBef>
                <a:spcPts val="600"/>
              </a:spcBef>
              <a:buFont typeface="+mj-lt"/>
              <a:buAutoNum type="arabicPeriod"/>
            </a:pPr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Проведение ТО</a:t>
            </a:r>
          </a:p>
          <a:p>
            <a:pPr indent="-216000">
              <a:spcBef>
                <a:spcPts val="600"/>
              </a:spcBef>
              <a:buFont typeface="+mj-lt"/>
              <a:buAutoNum type="arabicPeriod"/>
            </a:pPr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Формирование объекта</a:t>
            </a:r>
          </a:p>
          <a:p>
            <a:pPr indent="-216000">
              <a:spcBef>
                <a:spcPts val="600"/>
              </a:spcBef>
              <a:buFont typeface="+mj-lt"/>
              <a:buAutoNum type="arabicPeriod"/>
            </a:pPr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Определение абонентов</a:t>
            </a:r>
          </a:p>
          <a:p>
            <a:pPr indent="-216000">
              <a:spcBef>
                <a:spcPts val="600"/>
              </a:spcBef>
              <a:buFont typeface="+mj-lt"/>
              <a:buAutoNum type="arabicPeriod"/>
            </a:pPr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Разработка производственной и инвестиционной программ, а также финансово-тарифной модели</a:t>
            </a:r>
          </a:p>
          <a:p>
            <a:pPr indent="-216000">
              <a:spcBef>
                <a:spcPts val="600"/>
              </a:spcBef>
              <a:buFont typeface="+mj-lt"/>
              <a:buAutoNum type="arabicPeriod"/>
            </a:pPr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Актуализация схемы водоснабжения и водоотведения</a:t>
            </a:r>
          </a:p>
          <a:p>
            <a:pPr indent="-216000">
              <a:spcBef>
                <a:spcPts val="600"/>
              </a:spcBef>
              <a:buFont typeface="+mj-lt"/>
              <a:buAutoNum type="arabicPeriod"/>
            </a:pPr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Подготовка тарифных предложений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03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CA2E98-8F9B-0069-5908-0F1EC4469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3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D920D6-CABE-47E2-BA75-0A549C5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055" y="4889648"/>
            <a:ext cx="573160" cy="273844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F Compact Tex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F Compact Text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6BD543C-384B-2E85-A884-1C27CCA2D0C0}"/>
              </a:ext>
            </a:extLst>
          </p:cNvPr>
          <p:cNvSpPr txBox="1">
            <a:spLocks/>
          </p:cNvSpPr>
          <p:nvPr/>
        </p:nvSpPr>
        <p:spPr>
          <a:xfrm>
            <a:off x="374979" y="0"/>
            <a:ext cx="8077104" cy="719332"/>
          </a:xfrm>
          <a:prstGeom prst="rect">
            <a:avLst/>
          </a:prstGeom>
        </p:spPr>
        <p:txBody>
          <a:bodyPr vert="horz" lIns="68579" tIns="34290" rIns="68579" bIns="34290" rtlCol="0" anchor="t">
            <a:noAutofit/>
          </a:bodyPr>
          <a:lstStyle>
            <a:lvl1pPr algn="ctr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800" b="1">
                <a:solidFill>
                  <a:schemeClr val="bg1"/>
                </a:solidFill>
                <a:latin typeface="Jost" pitchFamily="2" charset="-52"/>
                <a:cs typeface="Times New Roman" panose="02020603050405020304" pitchFamily="18" charset="0"/>
              </a:rPr>
              <a:t>ПРОЕКТ ПРОГРАММЫ МОДЕРНИЗАЦИИ</a:t>
            </a:r>
            <a:br>
              <a:rPr lang="ru-RU" sz="1800" b="1">
                <a:solidFill>
                  <a:schemeClr val="bg1"/>
                </a:solidFill>
                <a:latin typeface="Jost" pitchFamily="2" charset="-52"/>
                <a:cs typeface="Times New Roman" panose="02020603050405020304" pitchFamily="18" charset="0"/>
              </a:rPr>
            </a:br>
            <a:r>
              <a:rPr lang="ru-RU" sz="1100" b="1">
                <a:solidFill>
                  <a:schemeClr val="bg1"/>
                </a:solidFill>
                <a:latin typeface="Jost" pitchFamily="2" charset="-52"/>
                <a:cs typeface="Times New Roman" panose="02020603050405020304" pitchFamily="18" charset="0"/>
              </a:rPr>
              <a:t>(для 30 городов РФ без учета Москвы и Санкт-Петербурга)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7C8058-1483-9279-BDF9-97167C6826B5}"/>
              </a:ext>
            </a:extLst>
          </p:cNvPr>
          <p:cNvSpPr/>
          <p:nvPr/>
        </p:nvSpPr>
        <p:spPr>
          <a:xfrm>
            <a:off x="3568324" y="760832"/>
            <a:ext cx="1992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400" b="1" dirty="0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ЦЕЛЕВЫЕ ПОКАЗАТЕЛИ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4E6D6A8-C2D5-00EC-62CB-8ABD29F1E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323253"/>
              </p:ext>
            </p:extLst>
          </p:nvPr>
        </p:nvGraphicFramePr>
        <p:xfrm>
          <a:off x="173031" y="1223175"/>
          <a:ext cx="8783377" cy="1016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56985091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73850623"/>
                    </a:ext>
                  </a:extLst>
                </a:gridCol>
                <a:gridCol w="422961">
                  <a:extLst>
                    <a:ext uri="{9D8B030D-6E8A-4147-A177-3AD203B41FA5}">
                      <a16:colId xmlns:a16="http://schemas.microsoft.com/office/drawing/2014/main" val="191929943"/>
                    </a:ext>
                  </a:extLst>
                </a:gridCol>
                <a:gridCol w="422961">
                  <a:extLst>
                    <a:ext uri="{9D8B030D-6E8A-4147-A177-3AD203B41FA5}">
                      <a16:colId xmlns:a16="http://schemas.microsoft.com/office/drawing/2014/main" val="554316225"/>
                    </a:ext>
                  </a:extLst>
                </a:gridCol>
                <a:gridCol w="422961">
                  <a:extLst>
                    <a:ext uri="{9D8B030D-6E8A-4147-A177-3AD203B41FA5}">
                      <a16:colId xmlns:a16="http://schemas.microsoft.com/office/drawing/2014/main" val="2519105866"/>
                    </a:ext>
                  </a:extLst>
                </a:gridCol>
                <a:gridCol w="422961">
                  <a:extLst>
                    <a:ext uri="{9D8B030D-6E8A-4147-A177-3AD203B41FA5}">
                      <a16:colId xmlns:a16="http://schemas.microsoft.com/office/drawing/2014/main" val="1419666104"/>
                    </a:ext>
                  </a:extLst>
                </a:gridCol>
                <a:gridCol w="422961">
                  <a:extLst>
                    <a:ext uri="{9D8B030D-6E8A-4147-A177-3AD203B41FA5}">
                      <a16:colId xmlns:a16="http://schemas.microsoft.com/office/drawing/2014/main" val="2753442732"/>
                    </a:ext>
                  </a:extLst>
                </a:gridCol>
                <a:gridCol w="422961">
                  <a:extLst>
                    <a:ext uri="{9D8B030D-6E8A-4147-A177-3AD203B41FA5}">
                      <a16:colId xmlns:a16="http://schemas.microsoft.com/office/drawing/2014/main" val="2602400977"/>
                    </a:ext>
                  </a:extLst>
                </a:gridCol>
                <a:gridCol w="422961">
                  <a:extLst>
                    <a:ext uri="{9D8B030D-6E8A-4147-A177-3AD203B41FA5}">
                      <a16:colId xmlns:a16="http://schemas.microsoft.com/office/drawing/2014/main" val="2832890147"/>
                    </a:ext>
                  </a:extLst>
                </a:gridCol>
                <a:gridCol w="422962">
                  <a:extLst>
                    <a:ext uri="{9D8B030D-6E8A-4147-A177-3AD203B41FA5}">
                      <a16:colId xmlns:a16="http://schemas.microsoft.com/office/drawing/2014/main" val="3910706911"/>
                    </a:ext>
                  </a:extLst>
                </a:gridCol>
                <a:gridCol w="422961">
                  <a:extLst>
                    <a:ext uri="{9D8B030D-6E8A-4147-A177-3AD203B41FA5}">
                      <a16:colId xmlns:a16="http://schemas.microsoft.com/office/drawing/2014/main" val="2115403930"/>
                    </a:ext>
                  </a:extLst>
                </a:gridCol>
                <a:gridCol w="422961">
                  <a:extLst>
                    <a:ext uri="{9D8B030D-6E8A-4147-A177-3AD203B41FA5}">
                      <a16:colId xmlns:a16="http://schemas.microsoft.com/office/drawing/2014/main" val="3352718572"/>
                    </a:ext>
                  </a:extLst>
                </a:gridCol>
                <a:gridCol w="422961">
                  <a:extLst>
                    <a:ext uri="{9D8B030D-6E8A-4147-A177-3AD203B41FA5}">
                      <a16:colId xmlns:a16="http://schemas.microsoft.com/office/drawing/2014/main" val="628161800"/>
                    </a:ext>
                  </a:extLst>
                </a:gridCol>
                <a:gridCol w="422961">
                  <a:extLst>
                    <a:ext uri="{9D8B030D-6E8A-4147-A177-3AD203B41FA5}">
                      <a16:colId xmlns:a16="http://schemas.microsoft.com/office/drawing/2014/main" val="3752979461"/>
                    </a:ext>
                  </a:extLst>
                </a:gridCol>
                <a:gridCol w="422961">
                  <a:extLst>
                    <a:ext uri="{9D8B030D-6E8A-4147-A177-3AD203B41FA5}">
                      <a16:colId xmlns:a16="http://schemas.microsoft.com/office/drawing/2014/main" val="1142687679"/>
                    </a:ext>
                  </a:extLst>
                </a:gridCol>
                <a:gridCol w="422961">
                  <a:extLst>
                    <a:ext uri="{9D8B030D-6E8A-4147-A177-3AD203B41FA5}">
                      <a16:colId xmlns:a16="http://schemas.microsoft.com/office/drawing/2014/main" val="1060633652"/>
                    </a:ext>
                  </a:extLst>
                </a:gridCol>
                <a:gridCol w="422961">
                  <a:extLst>
                    <a:ext uri="{9D8B030D-6E8A-4147-A177-3AD203B41FA5}">
                      <a16:colId xmlns:a16="http://schemas.microsoft.com/office/drawing/2014/main" val="1042350222"/>
                    </a:ext>
                  </a:extLst>
                </a:gridCol>
                <a:gridCol w="422961">
                  <a:extLst>
                    <a:ext uri="{9D8B030D-6E8A-4147-A177-3AD203B41FA5}">
                      <a16:colId xmlns:a16="http://schemas.microsoft.com/office/drawing/2014/main" val="3876658382"/>
                    </a:ext>
                  </a:extLst>
                </a:gridCol>
              </a:tblGrid>
              <a:tr h="22960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 dirty="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Целевой показатель</a:t>
                      </a:r>
                    </a:p>
                  </a:txBody>
                  <a:tcPr marL="5043" marR="5043" marT="504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5043" marR="5043" marT="504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16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Годы реализации</a:t>
                      </a:r>
                    </a:p>
                  </a:txBody>
                  <a:tcPr marL="5043" marR="5043" marT="504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3" marR="5043" marT="50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3" marR="5043" marT="50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3" marR="5043" marT="50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3" marR="5043" marT="50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3" marR="5043" marT="50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367728"/>
                  </a:ext>
                </a:extLst>
              </a:tr>
              <a:tr h="22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23479"/>
                  </a:ext>
                </a:extLst>
              </a:tr>
              <a:tr h="2296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Количество городов</a:t>
                      </a:r>
                    </a:p>
                  </a:txBody>
                  <a:tcPr marL="5043" marR="5043" marT="504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773657"/>
                  </a:ext>
                </a:extLst>
              </a:tr>
              <a:tr h="32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Построенные сети, тыс. км</a:t>
                      </a:r>
                    </a:p>
                  </a:txBody>
                  <a:tcPr marL="5043" marR="5043" marT="504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 dirty="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558502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2EB0EE-9941-1C65-0D55-4FBC37FE15B7}"/>
              </a:ext>
            </a:extLst>
          </p:cNvPr>
          <p:cNvSpPr/>
          <p:nvPr/>
        </p:nvSpPr>
        <p:spPr>
          <a:xfrm>
            <a:off x="3198034" y="2374499"/>
            <a:ext cx="2747932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algn="ctr" fontAlgn="auto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ИСТОЧНИКИ ФИНАНСИРОВАНИЯ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694C08E-1264-2E0E-860F-53BB57434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032113"/>
              </p:ext>
            </p:extLst>
          </p:nvPr>
        </p:nvGraphicFramePr>
        <p:xfrm>
          <a:off x="180313" y="2834561"/>
          <a:ext cx="8783374" cy="19271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60540">
                  <a:extLst>
                    <a:ext uri="{9D8B030D-6E8A-4147-A177-3AD203B41FA5}">
                      <a16:colId xmlns:a16="http://schemas.microsoft.com/office/drawing/2014/main" val="989536595"/>
                    </a:ext>
                  </a:extLst>
                </a:gridCol>
                <a:gridCol w="519473">
                  <a:extLst>
                    <a:ext uri="{9D8B030D-6E8A-4147-A177-3AD203B41FA5}">
                      <a16:colId xmlns:a16="http://schemas.microsoft.com/office/drawing/2014/main" val="2409529674"/>
                    </a:ext>
                  </a:extLst>
                </a:gridCol>
                <a:gridCol w="418960">
                  <a:extLst>
                    <a:ext uri="{9D8B030D-6E8A-4147-A177-3AD203B41FA5}">
                      <a16:colId xmlns:a16="http://schemas.microsoft.com/office/drawing/2014/main" val="3443123315"/>
                    </a:ext>
                  </a:extLst>
                </a:gridCol>
                <a:gridCol w="418960">
                  <a:extLst>
                    <a:ext uri="{9D8B030D-6E8A-4147-A177-3AD203B41FA5}">
                      <a16:colId xmlns:a16="http://schemas.microsoft.com/office/drawing/2014/main" val="2699663650"/>
                    </a:ext>
                  </a:extLst>
                </a:gridCol>
                <a:gridCol w="418960">
                  <a:extLst>
                    <a:ext uri="{9D8B030D-6E8A-4147-A177-3AD203B41FA5}">
                      <a16:colId xmlns:a16="http://schemas.microsoft.com/office/drawing/2014/main" val="912342148"/>
                    </a:ext>
                  </a:extLst>
                </a:gridCol>
                <a:gridCol w="418960">
                  <a:extLst>
                    <a:ext uri="{9D8B030D-6E8A-4147-A177-3AD203B41FA5}">
                      <a16:colId xmlns:a16="http://schemas.microsoft.com/office/drawing/2014/main" val="1322302455"/>
                    </a:ext>
                  </a:extLst>
                </a:gridCol>
                <a:gridCol w="418960">
                  <a:extLst>
                    <a:ext uri="{9D8B030D-6E8A-4147-A177-3AD203B41FA5}">
                      <a16:colId xmlns:a16="http://schemas.microsoft.com/office/drawing/2014/main" val="3682496038"/>
                    </a:ext>
                  </a:extLst>
                </a:gridCol>
                <a:gridCol w="418960">
                  <a:extLst>
                    <a:ext uri="{9D8B030D-6E8A-4147-A177-3AD203B41FA5}">
                      <a16:colId xmlns:a16="http://schemas.microsoft.com/office/drawing/2014/main" val="587762963"/>
                    </a:ext>
                  </a:extLst>
                </a:gridCol>
                <a:gridCol w="418960">
                  <a:extLst>
                    <a:ext uri="{9D8B030D-6E8A-4147-A177-3AD203B41FA5}">
                      <a16:colId xmlns:a16="http://schemas.microsoft.com/office/drawing/2014/main" val="3237141928"/>
                    </a:ext>
                  </a:extLst>
                </a:gridCol>
                <a:gridCol w="418961">
                  <a:extLst>
                    <a:ext uri="{9D8B030D-6E8A-4147-A177-3AD203B41FA5}">
                      <a16:colId xmlns:a16="http://schemas.microsoft.com/office/drawing/2014/main" val="3620769372"/>
                    </a:ext>
                  </a:extLst>
                </a:gridCol>
                <a:gridCol w="418960">
                  <a:extLst>
                    <a:ext uri="{9D8B030D-6E8A-4147-A177-3AD203B41FA5}">
                      <a16:colId xmlns:a16="http://schemas.microsoft.com/office/drawing/2014/main" val="2178123717"/>
                    </a:ext>
                  </a:extLst>
                </a:gridCol>
                <a:gridCol w="418960">
                  <a:extLst>
                    <a:ext uri="{9D8B030D-6E8A-4147-A177-3AD203B41FA5}">
                      <a16:colId xmlns:a16="http://schemas.microsoft.com/office/drawing/2014/main" val="4135271531"/>
                    </a:ext>
                  </a:extLst>
                </a:gridCol>
                <a:gridCol w="418960">
                  <a:extLst>
                    <a:ext uri="{9D8B030D-6E8A-4147-A177-3AD203B41FA5}">
                      <a16:colId xmlns:a16="http://schemas.microsoft.com/office/drawing/2014/main" val="514863013"/>
                    </a:ext>
                  </a:extLst>
                </a:gridCol>
                <a:gridCol w="418960">
                  <a:extLst>
                    <a:ext uri="{9D8B030D-6E8A-4147-A177-3AD203B41FA5}">
                      <a16:colId xmlns:a16="http://schemas.microsoft.com/office/drawing/2014/main" val="1225135139"/>
                    </a:ext>
                  </a:extLst>
                </a:gridCol>
                <a:gridCol w="418960">
                  <a:extLst>
                    <a:ext uri="{9D8B030D-6E8A-4147-A177-3AD203B41FA5}">
                      <a16:colId xmlns:a16="http://schemas.microsoft.com/office/drawing/2014/main" val="4241214586"/>
                    </a:ext>
                  </a:extLst>
                </a:gridCol>
                <a:gridCol w="418960">
                  <a:extLst>
                    <a:ext uri="{9D8B030D-6E8A-4147-A177-3AD203B41FA5}">
                      <a16:colId xmlns:a16="http://schemas.microsoft.com/office/drawing/2014/main" val="3072019235"/>
                    </a:ext>
                  </a:extLst>
                </a:gridCol>
                <a:gridCol w="418960">
                  <a:extLst>
                    <a:ext uri="{9D8B030D-6E8A-4147-A177-3AD203B41FA5}">
                      <a16:colId xmlns:a16="http://schemas.microsoft.com/office/drawing/2014/main" val="2453629229"/>
                    </a:ext>
                  </a:extLst>
                </a:gridCol>
                <a:gridCol w="418960">
                  <a:extLst>
                    <a:ext uri="{9D8B030D-6E8A-4147-A177-3AD203B41FA5}">
                      <a16:colId xmlns:a16="http://schemas.microsoft.com/office/drawing/2014/main" val="1474579040"/>
                    </a:ext>
                  </a:extLst>
                </a:gridCol>
              </a:tblGrid>
              <a:tr h="303398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Источники финансирования</a:t>
                      </a:r>
                    </a:p>
                  </a:txBody>
                  <a:tcPr marL="5043" marR="5043" marT="504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5043" marR="5043" marT="504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16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Объем финансового обеспечения по годам реализации, млрд руб.</a:t>
                      </a:r>
                    </a:p>
                  </a:txBody>
                  <a:tcPr marL="5043" marR="5043" marT="504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3" marR="5043" marT="50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3" marR="5043" marT="50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3" marR="5043" marT="50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3" marR="5043" marT="50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3" marR="5043" marT="50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7591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747C7F"/>
                          </a:solidFill>
                          <a:effectLst/>
                          <a:latin typeface="Futura PT Book" panose="020B0502020204020303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447572"/>
                  </a:ext>
                </a:extLst>
              </a:tr>
              <a:tr h="2785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Федеральные субсидии на подготовку проекта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964927"/>
                  </a:ext>
                </a:extLst>
              </a:tr>
              <a:tr h="2785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Собственные средства</a:t>
                      </a:r>
                    </a:p>
                  </a:txBody>
                  <a:tcPr marL="5043" marR="5043" marT="504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708955"/>
                  </a:ext>
                </a:extLst>
              </a:tr>
              <a:tr h="2785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Плата за подключение</a:t>
                      </a:r>
                    </a:p>
                  </a:txBody>
                  <a:tcPr marL="5043" marR="5043" marT="504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552806"/>
                  </a:ext>
                </a:extLst>
              </a:tr>
              <a:tr h="2785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Заемные средства</a:t>
                      </a:r>
                    </a:p>
                  </a:txBody>
                  <a:tcPr marL="5043" marR="5043" marT="504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484675"/>
                  </a:ext>
                </a:extLst>
              </a:tr>
              <a:tr h="2785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5043" marR="5043" marT="504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b="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00" kern="1200" dirty="0">
                          <a:solidFill>
                            <a:srgbClr val="747C7F"/>
                          </a:solidFill>
                          <a:latin typeface="Futura PT Book" panose="020B0502020204020303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972493"/>
                  </a:ext>
                </a:extLst>
              </a:tr>
            </a:tbl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5369EA0-8667-DD39-A88B-7382E1A67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477986"/>
              </p:ext>
            </p:extLst>
          </p:nvPr>
        </p:nvGraphicFramePr>
        <p:xfrm>
          <a:off x="3190755" y="1040798"/>
          <a:ext cx="2747931" cy="4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8686" imgH="39451" progId="CorelDraw.Graphic.16">
                  <p:embed/>
                </p:oleObj>
              </mc:Choice>
              <mc:Fallback>
                <p:oleObj name="CorelDRAW" r:id="rId4" imgW="458686" imgH="39451" progId="CorelDraw.Graphic.16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35369EA0-8667-DD39-A88B-7382E1A67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0755" y="1040798"/>
                        <a:ext cx="2747931" cy="4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76A41D6-9240-EA8C-ACD2-1407B83B5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331413"/>
              </p:ext>
            </p:extLst>
          </p:nvPr>
        </p:nvGraphicFramePr>
        <p:xfrm>
          <a:off x="3190755" y="2671318"/>
          <a:ext cx="2747931" cy="4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8686" imgH="39451" progId="CorelDraw.Graphic.16">
                  <p:embed/>
                </p:oleObj>
              </mc:Choice>
              <mc:Fallback>
                <p:oleObj name="CorelDRAW" r:id="rId4" imgW="458686" imgH="39451" progId="CorelDraw.Graphic.16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876A41D6-9240-EA8C-ACD2-1407B83B5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0755" y="2671318"/>
                        <a:ext cx="2747931" cy="4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2098049-2163-B4CA-2379-C9CD81A3F529}"/>
              </a:ext>
            </a:extLst>
          </p:cNvPr>
          <p:cNvSpPr txBox="1"/>
          <p:nvPr/>
        </p:nvSpPr>
        <p:spPr>
          <a:xfrm>
            <a:off x="1163318" y="4761740"/>
            <a:ext cx="681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hlinkClick r:id="rId6"/>
              </a:rPr>
              <a:t>https://pt.2035.university/project/modernizacia-livnevyh-sistem-vodootvedenia-gorodov-rossii-unikalnaa-tocka-rosta-blagopriatnoj-gorodskoj-sredy-i-zelenyh-investicij/invite/052f78db-2a93-4944-b8a8-2bd361a7afbf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95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9FBB88-8ED7-648A-1900-258C52DE8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782"/>
            <a:ext cx="9144000" cy="71933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D920D6-CABE-47E2-BA75-0A549C5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055" y="4889648"/>
            <a:ext cx="573160" cy="273844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F Compact Tex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F Compact Text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B305A47-8820-164A-A758-E1F987351B0A}"/>
              </a:ext>
            </a:extLst>
          </p:cNvPr>
          <p:cNvSpPr txBox="1">
            <a:spLocks/>
          </p:cNvSpPr>
          <p:nvPr/>
        </p:nvSpPr>
        <p:spPr>
          <a:xfrm>
            <a:off x="685563" y="92959"/>
            <a:ext cx="7772869" cy="529850"/>
          </a:xfrm>
          <a:prstGeom prst="rect">
            <a:avLst/>
          </a:prstGeom>
        </p:spPr>
        <p:txBody>
          <a:bodyPr vert="horz" lIns="68579" tIns="34290" rIns="68579" bIns="34290" rtlCol="0" anchor="t">
            <a:noAutofit/>
          </a:bodyPr>
          <a:lstStyle>
            <a:lvl1pPr algn="ctr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800" b="1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" name="Текст 2">
            <a:extLst>
              <a:ext uri="{FF2B5EF4-FFF2-40B4-BE49-F238E27FC236}">
                <a16:creationId xmlns:a16="http://schemas.microsoft.com/office/drawing/2014/main" id="{52052783-A6C0-48CC-6B5B-FCF6E9BE2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328" y="1460692"/>
            <a:ext cx="7773339" cy="1568108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cap="none">
                <a:solidFill>
                  <a:srgbClr val="747C7F"/>
                </a:solidFill>
                <a:latin typeface="Futura PT Bold"/>
                <a:cs typeface="Arial" panose="020B0604020202020204" pitchFamily="34" charset="0"/>
              </a:rPr>
              <a:t>Кондратьев Владимир Викторович</a:t>
            </a:r>
          </a:p>
          <a:p>
            <a:pPr marL="0" marR="0" lvl="0" indent="0" algn="ctr" defTabSz="4219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b="1" kern="0">
              <a:solidFill>
                <a:srgbClr val="546973"/>
              </a:solidFill>
              <a:latin typeface="Futura PT Bold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700" cap="none">
              <a:solidFill>
                <a:srgbClr val="747C7F"/>
              </a:solidFill>
              <a:latin typeface="Futura PT Bold"/>
              <a:cs typeface="Arial" panose="020B0604020202020204" pitchFamily="34" charset="0"/>
            </a:endParaRPr>
          </a:p>
          <a:p>
            <a:r>
              <a:rPr lang="ru-RU" sz="1700" cap="none">
                <a:solidFill>
                  <a:srgbClr val="747C7F"/>
                </a:solidFill>
                <a:latin typeface="Futura PT Bold"/>
                <a:cs typeface="Arial" panose="020B0604020202020204" pitchFamily="34" charset="0"/>
              </a:rPr>
              <a:t>Тел. +7 </a:t>
            </a:r>
            <a:r>
              <a:rPr lang="ru-RU" sz="1700">
                <a:solidFill>
                  <a:srgbClr val="747C7F"/>
                </a:solidFill>
                <a:latin typeface="Futura PT Bold"/>
                <a:cs typeface="Arial" panose="020B0604020202020204" pitchFamily="34" charset="0"/>
              </a:rPr>
              <a:t>812 922 14 71</a:t>
            </a:r>
            <a:endParaRPr lang="ru-RU" sz="1700" cap="none">
              <a:solidFill>
                <a:srgbClr val="747C7F"/>
              </a:solidFill>
              <a:latin typeface="Futura PT Bold"/>
              <a:cs typeface="Arial" panose="020B0604020202020204" pitchFamily="34" charset="0"/>
            </a:endParaRPr>
          </a:p>
          <a:p>
            <a:r>
              <a:rPr lang="en-US" sz="1700" cap="none">
                <a:solidFill>
                  <a:srgbClr val="747C7F"/>
                </a:solidFill>
                <a:latin typeface="Futura PT Bold"/>
                <a:cs typeface="Arial" panose="020B0604020202020204" pitchFamily="34" charset="0"/>
              </a:rPr>
              <a:t>vk@lawfirmkip.ru</a:t>
            </a:r>
            <a:endParaRPr lang="ru-RU" sz="1700" cap="none">
              <a:solidFill>
                <a:srgbClr val="747C7F"/>
              </a:solidFill>
              <a:latin typeface="Futura PT Bold"/>
              <a:cs typeface="Arial" panose="020B0604020202020204" pitchFamily="34" charset="0"/>
            </a:endParaRPr>
          </a:p>
          <a:p>
            <a:endParaRPr lang="ru-RU" sz="4800">
              <a:solidFill>
                <a:srgbClr val="747C7F"/>
              </a:solidFill>
            </a:endParaRP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13" name="Picture 2" descr="D:\Проекты\Кондратьев\2019 год\лого_KIP.png">
            <a:extLst>
              <a:ext uri="{FF2B5EF4-FFF2-40B4-BE49-F238E27FC236}">
                <a16:creationId xmlns:a16="http://schemas.microsoft.com/office/drawing/2014/main" id="{CCFEECAC-0917-7F24-5C35-4DA1568B7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89" y="3841791"/>
            <a:ext cx="2432416" cy="6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4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сюда иногда сливают черную воду">
            <a:extLst>
              <a:ext uri="{FF2B5EF4-FFF2-40B4-BE49-F238E27FC236}">
                <a16:creationId xmlns:a16="http://schemas.microsoft.com/office/drawing/2014/main" id="{1D23E074-A3D4-9FFB-2C48-A95068D90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69" y="936379"/>
            <a:ext cx="5597809" cy="37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782"/>
            <a:ext cx="9144000" cy="7193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43789-06B0-45BE-A216-3FF6C552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63" y="92959"/>
            <a:ext cx="7772869" cy="529850"/>
          </a:xfrm>
        </p:spPr>
        <p:txBody>
          <a:bodyPr vert="horz" lIns="68579" tIns="34290" rIns="68579" bIns="34290" rtlCol="0" anchor="t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800" b="1" cap="none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Arial" panose="020B0604020202020204" pitchFamily="34" charset="0"/>
              </a:rPr>
              <a:t>СОСТОЯНИЕ ЛИВНЕВЫХ СИСТЕМ ВОДООТВЕДЕНИЯ В РОССИИ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D920D6-CABE-47E2-BA75-0A549C5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055" y="4889648"/>
            <a:ext cx="573160" cy="273844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F Compact Tex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F Compact Text"/>
              <a:ea typeface="+mn-ea"/>
              <a:cs typeface="+mn-cs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992688"/>
              </p:ext>
            </p:extLst>
          </p:nvPr>
        </p:nvGraphicFramePr>
        <p:xfrm>
          <a:off x="1031660" y="2363602"/>
          <a:ext cx="1282170" cy="4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58686" imgH="39451" progId="CorelDraw.Graphic.16">
                  <p:embed/>
                </p:oleObj>
              </mc:Choice>
              <mc:Fallback>
                <p:oleObj name="CorelDRAW" r:id="rId5" imgW="458686" imgH="39451" progId="CorelDraw.Graphic.16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1660" y="2363602"/>
                        <a:ext cx="1282170" cy="4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A439792-C558-4137-B2C5-BEE1094E339C}"/>
              </a:ext>
            </a:extLst>
          </p:cNvPr>
          <p:cNvSpPr txBox="1"/>
          <p:nvPr/>
        </p:nvSpPr>
        <p:spPr>
          <a:xfrm>
            <a:off x="755590" y="2758597"/>
            <a:ext cx="1923166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defTabSz="342900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5400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99%</a:t>
            </a:r>
          </a:p>
          <a:p>
            <a:pPr marL="180000" defTabSz="342900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нет очистных сооружений</a:t>
            </a: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319582"/>
              </p:ext>
            </p:extLst>
          </p:nvPr>
        </p:nvGraphicFramePr>
        <p:xfrm>
          <a:off x="960099" y="4395450"/>
          <a:ext cx="1353731" cy="4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458686" imgH="39451" progId="CorelDraw.Graphic.16">
                  <p:embed/>
                </p:oleObj>
              </mc:Choice>
              <mc:Fallback>
                <p:oleObj name="CorelDRAW" r:id="rId7" imgW="458686" imgH="39451" progId="CorelDraw.Graphic.16">
                  <p:embed/>
                  <p:pic>
                    <p:nvPicPr>
                      <p:cNvPr id="19" name="Объект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0099" y="4395450"/>
                        <a:ext cx="1353731" cy="4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252469" y="4419376"/>
            <a:ext cx="1604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>
                <a:solidFill>
                  <a:schemeClr val="bg1">
                    <a:lumMod val="50000"/>
                  </a:schemeClr>
                </a:solidFill>
              </a:rPr>
              <a:t>Фото: Валерия </a:t>
            </a:r>
            <a:r>
              <a:rPr lang="ru-RU" sz="800" err="1">
                <a:solidFill>
                  <a:schemeClr val="bg1">
                    <a:lumMod val="50000"/>
                  </a:schemeClr>
                </a:solidFill>
              </a:rPr>
              <a:t>Дульская</a:t>
            </a:r>
            <a:r>
              <a:rPr lang="ru-RU" sz="800">
                <a:solidFill>
                  <a:schemeClr val="bg1">
                    <a:lumMod val="50000"/>
                  </a:schemeClr>
                </a:solidFill>
              </a:rPr>
              <a:t> / 93.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RU</a:t>
            </a:r>
            <a:endParaRPr lang="ru-RU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5F953-C535-1CCE-82B7-CDCEAAFFA7F9}"/>
              </a:ext>
            </a:extLst>
          </p:cNvPr>
          <p:cNvSpPr txBox="1"/>
          <p:nvPr/>
        </p:nvSpPr>
        <p:spPr>
          <a:xfrm>
            <a:off x="755590" y="773180"/>
            <a:ext cx="2225784" cy="161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defTabSz="342900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5400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95%</a:t>
            </a:r>
          </a:p>
          <a:p>
            <a:pPr marL="180000" defTabSz="3429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нет информации о сетях</a:t>
            </a:r>
          </a:p>
        </p:txBody>
      </p:sp>
    </p:spTree>
    <p:extLst>
      <p:ext uri="{BB962C8B-B14F-4D97-AF65-F5344CB8AC3E}">
        <p14:creationId xmlns:p14="http://schemas.microsoft.com/office/powerpoint/2010/main" val="164361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A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0" y="1235128"/>
            <a:ext cx="5480050" cy="365452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D920D6-CABE-47E2-BA75-0A549C5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055" y="4889648"/>
            <a:ext cx="573160" cy="273844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F Compact Tex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F Compact Tex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37457" y="4665097"/>
            <a:ext cx="51267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/>
              <a:t>Фото: © РИА Новости/Олег Смеречинский</a:t>
            </a:r>
            <a:endParaRPr lang="ru-RU" sz="800">
              <a:latin typeface="Futura PT Book" panose="020B0502020204020303" pitchFamily="34" charset="-52"/>
              <a:cs typeface="Arial" panose="020B0604020202020204" pitchFamily="34" charset="0"/>
            </a:endParaRP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234092"/>
              </p:ext>
            </p:extLst>
          </p:nvPr>
        </p:nvGraphicFramePr>
        <p:xfrm>
          <a:off x="1091581" y="2604639"/>
          <a:ext cx="1691376" cy="4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8686" imgH="39451" progId="CorelDraw.Graphic.16">
                  <p:embed/>
                </p:oleObj>
              </mc:Choice>
              <mc:Fallback>
                <p:oleObj name="CorelDRAW" r:id="rId4" imgW="458686" imgH="39451" progId="CorelDraw.Graphic.16">
                  <p:embed/>
                  <p:pic>
                    <p:nvPicPr>
                      <p:cNvPr id="28" name="Объект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1581" y="2604639"/>
                        <a:ext cx="1691376" cy="4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9A439792-C558-4137-B2C5-BEE1094E339C}"/>
              </a:ext>
            </a:extLst>
          </p:cNvPr>
          <p:cNvSpPr txBox="1"/>
          <p:nvPr/>
        </p:nvSpPr>
        <p:spPr>
          <a:xfrm>
            <a:off x="710396" y="2939629"/>
            <a:ext cx="2539053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defTabSz="342900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5400" b="1" dirty="0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</a:p>
          <a:p>
            <a:pPr marL="180000" defTabSz="342900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b="1" dirty="0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не соответствует</a:t>
            </a:r>
          </a:p>
          <a:p>
            <a:pPr marL="180000" defTabSz="342900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b="1" dirty="0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климатологии</a:t>
            </a: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146912"/>
              </p:ext>
            </p:extLst>
          </p:nvPr>
        </p:nvGraphicFramePr>
        <p:xfrm>
          <a:off x="936245" y="4617244"/>
          <a:ext cx="1846712" cy="4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458686" imgH="39451" progId="CorelDraw.Graphic.16">
                  <p:embed/>
                </p:oleObj>
              </mc:Choice>
              <mc:Fallback>
                <p:oleObj name="CorelDRAW" r:id="rId6" imgW="458686" imgH="39451" progId="CorelDraw.Graphic.16">
                  <p:embed/>
                  <p:pic>
                    <p:nvPicPr>
                      <p:cNvPr id="30" name="Объект 2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245" y="4617244"/>
                        <a:ext cx="1846712" cy="4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F57DC3-9ABA-7833-4138-311B5F787D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782"/>
            <a:ext cx="9144000" cy="71933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2AE1018-9EE1-B6B0-1004-8FDE378AE714}"/>
              </a:ext>
            </a:extLst>
          </p:cNvPr>
          <p:cNvSpPr txBox="1">
            <a:spLocks/>
          </p:cNvSpPr>
          <p:nvPr/>
        </p:nvSpPr>
        <p:spPr>
          <a:xfrm>
            <a:off x="685563" y="92959"/>
            <a:ext cx="7772869" cy="529850"/>
          </a:xfrm>
          <a:prstGeom prst="rect">
            <a:avLst/>
          </a:prstGeom>
        </p:spPr>
        <p:txBody>
          <a:bodyPr vert="horz" lIns="68579" tIns="34290" rIns="68579" bIns="34290" rtlCol="0" anchor="t">
            <a:noAutofit/>
          </a:bodyPr>
          <a:lstStyle>
            <a:lvl1pPr algn="ctr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800" b="1" cap="none" dirty="0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Arial" panose="020B0604020202020204" pitchFamily="34" charset="0"/>
              </a:rPr>
              <a:t>СОСТОЯНИЕ ЛИВНЕВЫХ СИСТЕМ ВОДООТВЕДЕНИЯ В РОССИИ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B3FB4-CCDB-0443-B406-50C0FA73AD08}"/>
              </a:ext>
            </a:extLst>
          </p:cNvPr>
          <p:cNvSpPr txBox="1"/>
          <p:nvPr/>
        </p:nvSpPr>
        <p:spPr>
          <a:xfrm>
            <a:off x="898018" y="1167895"/>
            <a:ext cx="1923166" cy="129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defTabSz="342900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5400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90%</a:t>
            </a:r>
          </a:p>
          <a:p>
            <a:pPr marL="180000" defTabSz="3429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износ сетей</a:t>
            </a:r>
          </a:p>
        </p:txBody>
      </p:sp>
    </p:spTree>
    <p:extLst>
      <p:ext uri="{BB962C8B-B14F-4D97-AF65-F5344CB8AC3E}">
        <p14:creationId xmlns:p14="http://schemas.microsoft.com/office/powerpoint/2010/main" val="118524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C835C3-FBA3-1F2B-B38F-CBE8A112D34F}"/>
              </a:ext>
            </a:extLst>
          </p:cNvPr>
          <p:cNvSpPr/>
          <p:nvPr/>
        </p:nvSpPr>
        <p:spPr>
          <a:xfrm>
            <a:off x="190499" y="1379202"/>
            <a:ext cx="3060699" cy="1286006"/>
          </a:xfrm>
          <a:prstGeom prst="roundRect">
            <a:avLst/>
          </a:prstGeom>
          <a:noFill/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ЛИВНЕВОЙ СИСТЕМОЙ ВОДООТВЕДЕНИЯ НИКТО НЕ ЗАНИМАЕТСЯ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0" y="1238567"/>
            <a:ext cx="5480046" cy="365108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D920D6-CABE-47E2-BA75-0A549C5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055" y="4889648"/>
            <a:ext cx="573160" cy="273844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F Compact Tex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F Compact Tex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37457" y="4665097"/>
            <a:ext cx="51267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/>
              <a:t>Фото: Александра Савельева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ED277B-B5C6-50C8-1D7D-5541A2E26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782"/>
            <a:ext cx="9144000" cy="71933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11504A9-2F57-FBF3-0DBA-48653E45886F}"/>
              </a:ext>
            </a:extLst>
          </p:cNvPr>
          <p:cNvSpPr txBox="1">
            <a:spLocks/>
          </p:cNvSpPr>
          <p:nvPr/>
        </p:nvSpPr>
        <p:spPr>
          <a:xfrm>
            <a:off x="685563" y="92959"/>
            <a:ext cx="7772869" cy="529850"/>
          </a:xfrm>
          <a:prstGeom prst="rect">
            <a:avLst/>
          </a:prstGeom>
        </p:spPr>
        <p:txBody>
          <a:bodyPr vert="horz" lIns="68579" tIns="34290" rIns="68579" bIns="34290" rtlCol="0" anchor="t">
            <a:noAutofit/>
          </a:bodyPr>
          <a:lstStyle>
            <a:lvl1pPr algn="ctr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800" b="1" cap="none" dirty="0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Arial" panose="020B0604020202020204" pitchFamily="34" charset="0"/>
              </a:rPr>
              <a:t>СОСТОЯНИЕ ЛИВНЕВЫХ СИСТЕМ ВОДООТВЕДЕНИЯ В РОССИИ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D69971F-3471-D1EC-C765-97588DBBE23C}"/>
              </a:ext>
            </a:extLst>
          </p:cNvPr>
          <p:cNvSpPr/>
          <p:nvPr/>
        </p:nvSpPr>
        <p:spPr>
          <a:xfrm>
            <a:off x="364778" y="1238566"/>
            <a:ext cx="1308100" cy="267017"/>
          </a:xfrm>
          <a:prstGeom prst="roundRect">
            <a:avLst/>
          </a:prstGeom>
          <a:solidFill>
            <a:srgbClr val="B43887"/>
          </a:solidFill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Причины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87632EE-35D1-221E-9866-7B57D5D8332E}"/>
              </a:ext>
            </a:extLst>
          </p:cNvPr>
          <p:cNvSpPr/>
          <p:nvPr/>
        </p:nvSpPr>
        <p:spPr>
          <a:xfrm>
            <a:off x="184989" y="3261931"/>
            <a:ext cx="3066209" cy="1286006"/>
          </a:xfrm>
          <a:prstGeom prst="roundRect">
            <a:avLst/>
          </a:prstGeom>
          <a:noFill/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НАНОСИТСЯ ЗНАЧИТЕЛЬНЫЙ УЩЕРБ ГОРОДСКОЙ СРЕДЕ И ИМУЩЕСТВУ ГРАЖДАН, ЗАГРЯЗНЕНИЕ ВОДОЕМОВ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5DF7415-6AA6-9665-E85B-574954C11A95}"/>
              </a:ext>
            </a:extLst>
          </p:cNvPr>
          <p:cNvSpPr/>
          <p:nvPr/>
        </p:nvSpPr>
        <p:spPr>
          <a:xfrm>
            <a:off x="359268" y="3121295"/>
            <a:ext cx="1308100" cy="267017"/>
          </a:xfrm>
          <a:prstGeom prst="roundRect">
            <a:avLst/>
          </a:prstGeom>
          <a:solidFill>
            <a:srgbClr val="B43887"/>
          </a:solidFill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Следствия</a:t>
            </a:r>
          </a:p>
        </p:txBody>
      </p:sp>
    </p:spTree>
    <p:extLst>
      <p:ext uri="{BB962C8B-B14F-4D97-AF65-F5344CB8AC3E}">
        <p14:creationId xmlns:p14="http://schemas.microsoft.com/office/powerpoint/2010/main" val="166909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CA2E98-8F9B-0069-5908-0F1EC4469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782"/>
            <a:ext cx="9144000" cy="71933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D920D6-CABE-47E2-BA75-0A549C5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055" y="4889648"/>
            <a:ext cx="573160" cy="273844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F Compact Tex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F Compact Text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439792-C558-4137-B2C5-BEE1094E339C}"/>
              </a:ext>
            </a:extLst>
          </p:cNvPr>
          <p:cNvSpPr txBox="1"/>
          <p:nvPr/>
        </p:nvSpPr>
        <p:spPr>
          <a:xfrm>
            <a:off x="517883" y="877904"/>
            <a:ext cx="2225784" cy="129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algn="ctr" defTabSz="342900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5400" b="1" dirty="0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  <a:p>
            <a:pPr marL="180000" algn="ctr" defTabSz="3429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b="1" dirty="0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млрд руб. в год</a:t>
            </a: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441014"/>
              </p:ext>
            </p:extLst>
          </p:nvPr>
        </p:nvGraphicFramePr>
        <p:xfrm>
          <a:off x="469900" y="2168597"/>
          <a:ext cx="2476500" cy="4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8686" imgH="39451" progId="CorelDraw.Graphic.16">
                  <p:embed/>
                </p:oleObj>
              </mc:Choice>
              <mc:Fallback>
                <p:oleObj name="CorelDRAW" r:id="rId4" imgW="458686" imgH="39451" progId="CorelDraw.Graphic.16">
                  <p:embed/>
                  <p:pic>
                    <p:nvPicPr>
                      <p:cNvPr id="28" name="Объект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900" y="2168597"/>
                        <a:ext cx="2476500" cy="4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01001" y="2293534"/>
            <a:ext cx="2621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99722"/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  <a:sym typeface="Tahoma Bold"/>
              </a:rPr>
              <a:t>Текущий уровень финансирования</a:t>
            </a:r>
          </a:p>
          <a:p>
            <a:pPr algn="ctr" defTabSz="699722"/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  <a:sym typeface="Tahoma Bold"/>
              </a:rPr>
              <a:t>(</a:t>
            </a:r>
            <a:r>
              <a:rPr lang="ru-RU" sz="1200" b="1" dirty="0">
                <a:solidFill>
                  <a:srgbClr val="747C7F"/>
                </a:solidFill>
                <a:latin typeface="Futura PT Book" panose="020B0502020204020303" pitchFamily="34" charset="-52"/>
                <a:sym typeface="Tahoma Bold"/>
              </a:rPr>
              <a:t>3</a:t>
            </a:r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  <a:sym typeface="Tahoma Bold"/>
              </a:rPr>
              <a:t> – содержание и </a:t>
            </a:r>
            <a:r>
              <a:rPr lang="ru-RU" sz="1200" b="1" dirty="0">
                <a:solidFill>
                  <a:srgbClr val="747C7F"/>
                </a:solidFill>
                <a:latin typeface="Futura PT Book" panose="020B0502020204020303" pitchFamily="34" charset="-52"/>
                <a:sym typeface="Tahoma Bold"/>
              </a:rPr>
              <a:t>7</a:t>
            </a:r>
            <a:r>
              <a:rPr lang="en-US" sz="1200" dirty="0">
                <a:solidFill>
                  <a:srgbClr val="747C7F"/>
                </a:solidFill>
                <a:latin typeface="Futura PT Book" panose="020B0502020204020303" pitchFamily="34" charset="-52"/>
                <a:sym typeface="Tahoma Bold"/>
              </a:rPr>
              <a:t> </a:t>
            </a:r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  <a:sym typeface="Tahoma Bold"/>
              </a:rPr>
              <a:t>– строительство)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439792-C558-4137-B2C5-BEE1094E339C}"/>
              </a:ext>
            </a:extLst>
          </p:cNvPr>
          <p:cNvSpPr txBox="1"/>
          <p:nvPr/>
        </p:nvSpPr>
        <p:spPr>
          <a:xfrm>
            <a:off x="5406916" y="878711"/>
            <a:ext cx="2225784" cy="129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algn="ctr" defTabSz="342900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5400" b="1" dirty="0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1,6</a:t>
            </a:r>
          </a:p>
          <a:p>
            <a:pPr marL="180000" algn="ctr" defTabSz="3429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b="1" dirty="0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трлн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91137" y="2293534"/>
            <a:ext cx="5252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99722"/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  <a:sym typeface="Tahoma Bold"/>
              </a:rPr>
              <a:t>Необходимый объем капитальных вложений</a:t>
            </a:r>
          </a:p>
          <a:p>
            <a:pPr algn="ctr" defTabSz="699722"/>
            <a:r>
              <a:rPr lang="ru-RU" sz="1200" b="1" dirty="0">
                <a:solidFill>
                  <a:srgbClr val="747C7F"/>
                </a:solidFill>
                <a:latin typeface="Futura PT Book" panose="020B0502020204020303" pitchFamily="34" charset="-52"/>
                <a:sym typeface="Tahoma Bold"/>
              </a:rPr>
              <a:t>( 0,5 трлн руб. </a:t>
            </a:r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  <a:sym typeface="Tahoma Bold"/>
              </a:rPr>
              <a:t>– восстановление сетей </a:t>
            </a:r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  <a:sym typeface="Tahoma Bold"/>
              </a:rPr>
              <a:t>и</a:t>
            </a:r>
          </a:p>
          <a:p>
            <a:pPr algn="ctr" defTabSz="699722"/>
            <a:r>
              <a:rPr lang="ru-RU" sz="1200" b="1" dirty="0">
                <a:solidFill>
                  <a:srgbClr val="747C7F"/>
                </a:solidFill>
                <a:latin typeface="Futura PT Book" panose="020B0502020204020303" pitchFamily="34" charset="-52"/>
                <a:sym typeface="Tahoma Bold"/>
              </a:rPr>
              <a:t>1,1 трлн руб. </a:t>
            </a:r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  <a:sym typeface="Tahoma Bold"/>
              </a:rPr>
              <a:t>– создание очистных)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439792-C558-4137-B2C5-BEE1094E339C}"/>
              </a:ext>
            </a:extLst>
          </p:cNvPr>
          <p:cNvSpPr txBox="1"/>
          <p:nvPr/>
        </p:nvSpPr>
        <p:spPr>
          <a:xfrm>
            <a:off x="1186999" y="3624609"/>
            <a:ext cx="6445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747C7F"/>
                </a:solidFill>
                <a:latin typeface="Futura PT Bold" panose="020B0902020204020203" pitchFamily="34" charset="-52"/>
              </a:rPr>
              <a:t>Согласно действующему законодательству, население РФ и приравненные к ним категории потребителей (УК, ТСЖ, ЖК и др.) не оплачивают услугу водоотведения поверхностных сточных вод.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6BD543C-384B-2E85-A884-1C27CCA2D0C0}"/>
              </a:ext>
            </a:extLst>
          </p:cNvPr>
          <p:cNvSpPr txBox="1">
            <a:spLocks/>
          </p:cNvSpPr>
          <p:nvPr/>
        </p:nvSpPr>
        <p:spPr>
          <a:xfrm>
            <a:off x="685563" y="92959"/>
            <a:ext cx="7772869" cy="529850"/>
          </a:xfrm>
          <a:prstGeom prst="rect">
            <a:avLst/>
          </a:prstGeom>
        </p:spPr>
        <p:txBody>
          <a:bodyPr vert="horz" lIns="68579" tIns="34290" rIns="68579" bIns="34290" rtlCol="0" anchor="t">
            <a:noAutofit/>
          </a:bodyPr>
          <a:lstStyle>
            <a:lvl1pPr algn="ctr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800" b="1" cap="none" dirty="0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Arial" panose="020B0604020202020204" pitchFamily="34" charset="0"/>
              </a:rPr>
              <a:t>ОБЪЕМ КАПИТАЛЬНЫХ ВЛОЖЕНИЙ В СИСТЕМУ</a:t>
            </a:r>
          </a:p>
        </p:txBody>
      </p:sp>
      <p:pic>
        <p:nvPicPr>
          <p:cNvPr id="7" name="Рисунок 6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8D4E8360-A1CE-6068-E292-1EC7FB01C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0099" y="3584094"/>
            <a:ext cx="914400" cy="914400"/>
          </a:xfrm>
          <a:prstGeom prst="rect">
            <a:avLst/>
          </a:prstGeom>
        </p:spPr>
      </p:pic>
      <p:pic>
        <p:nvPicPr>
          <p:cNvPr id="8" name="Рисунок 7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B4215884-590F-2CD8-B607-EB1FA6B3D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9801" y="3584094"/>
            <a:ext cx="914400" cy="914400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BE5721E-9991-A300-F7D5-A10B6FCCE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68617"/>
              </p:ext>
            </p:extLst>
          </p:nvPr>
        </p:nvGraphicFramePr>
        <p:xfrm>
          <a:off x="5279318" y="2168597"/>
          <a:ext cx="2476500" cy="4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458686" imgH="39451" progId="CorelDraw.Graphic.16">
                  <p:embed/>
                </p:oleObj>
              </mc:Choice>
              <mc:Fallback>
                <p:oleObj name="CorelDRAW" r:id="rId8" imgW="458686" imgH="39451" progId="CorelDraw.Graphic.16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3BE5721E-9991-A300-F7D5-A10B6FCCE2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9318" y="2168597"/>
                        <a:ext cx="2476500" cy="4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007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9FBB88-8ED7-648A-1900-258C52DE8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782"/>
            <a:ext cx="9144000" cy="71933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D920D6-CABE-47E2-BA75-0A549C5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055" y="4889648"/>
            <a:ext cx="573160" cy="273844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F Compact Tex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F Compact Text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5564" y="1533414"/>
            <a:ext cx="23549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</a:rPr>
              <a:t>Подготовка нормативно-правовой базы для реализации проектов по модернизации и созданию систем ливневой канализации за счет полного или частичного бюджетного финансирования, в том числе на основе принципов государственно-частного партнерства.</a:t>
            </a:r>
          </a:p>
          <a:p>
            <a:pPr lvl="0"/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</a:rPr>
              <a:t>Восстановление нормативной работы существующих систем поверхностного водоотвода в </a:t>
            </a:r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населенных</a:t>
            </a:r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</a:rPr>
              <a:t> пунктах, создав новые системы ливневой канализации.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454164" y="1533414"/>
            <a:ext cx="2354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</a:rPr>
              <a:t>Комплексная программа модернизации коммунального хозяйства на пятилетний период с прогнозом до 2030 г.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22764" y="1536478"/>
            <a:ext cx="2354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</a:rPr>
              <a:t>4,6 трлн руб. </a:t>
            </a:r>
          </a:p>
          <a:p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</a:rPr>
              <a:t>(2,6 трлн руб. – федеральные средства и 2 трлн руб. – внебюджетные средства)</a:t>
            </a:r>
          </a:p>
          <a:p>
            <a:r>
              <a:rPr lang="ru-RU" sz="1200" dirty="0">
                <a:solidFill>
                  <a:srgbClr val="747C7F"/>
                </a:solidFill>
                <a:latin typeface="Futura PT Book" panose="020B0502020204020303" pitchFamily="34" charset="-52"/>
              </a:rPr>
              <a:t>Финансирование за счет средств бюджета будет осуществляться преимущественно на возвратной основе.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B305A47-8820-164A-A758-E1F987351B0A}"/>
              </a:ext>
            </a:extLst>
          </p:cNvPr>
          <p:cNvSpPr txBox="1">
            <a:spLocks/>
          </p:cNvSpPr>
          <p:nvPr/>
        </p:nvSpPr>
        <p:spPr>
          <a:xfrm>
            <a:off x="685563" y="92959"/>
            <a:ext cx="7772869" cy="529850"/>
          </a:xfrm>
          <a:prstGeom prst="rect">
            <a:avLst/>
          </a:prstGeom>
        </p:spPr>
        <p:txBody>
          <a:bodyPr vert="horz" lIns="68579" tIns="34290" rIns="68579" bIns="34290" rtlCol="0" anchor="t">
            <a:noAutofit/>
          </a:bodyPr>
          <a:lstStyle>
            <a:lvl1pPr algn="ctr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800" b="1" dirty="0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Times New Roman" panose="02020603050405020304" pitchFamily="18" charset="0"/>
              </a:rPr>
              <a:t>ПРОЕКТ </a:t>
            </a:r>
            <a:r>
              <a:rPr lang="ru-RU" sz="1800" b="1" cap="none">
                <a:solidFill>
                  <a:schemeClr val="bg1"/>
                </a:solidFill>
                <a:latin typeface="Jost" pitchFamily="2" charset="-52"/>
                <a:cs typeface="Arial" panose="020B0604020202020204" pitchFamily="34" charset="0"/>
              </a:rPr>
              <a:t>СТРАТЕГИИ</a:t>
            </a:r>
            <a:r>
              <a:rPr lang="ru-RU" sz="1800" b="1" dirty="0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Times New Roman" panose="02020603050405020304" pitchFamily="18" charset="0"/>
              </a:rPr>
              <a:t> СТРОИТЕЛЬНОЙ ОТРАСЛИ И ЖКХ до 30 года</a:t>
            </a:r>
            <a:endParaRPr lang="ru-RU" sz="1800" b="1" cap="none" dirty="0">
              <a:solidFill>
                <a:schemeClr val="bg1"/>
              </a:solidFill>
              <a:latin typeface="Jost" pitchFamily="2" charset="-52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83DC14F-7A76-845C-781D-D6D33A0B7F9A}"/>
              </a:ext>
            </a:extLst>
          </p:cNvPr>
          <p:cNvSpPr/>
          <p:nvPr/>
        </p:nvSpPr>
        <p:spPr>
          <a:xfrm>
            <a:off x="787400" y="1243424"/>
            <a:ext cx="2044699" cy="267017"/>
          </a:xfrm>
          <a:prstGeom prst="roundRect">
            <a:avLst/>
          </a:prstGeom>
          <a:solidFill>
            <a:srgbClr val="B43887"/>
          </a:solidFill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Предлагаемые меры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56F2082-46A3-4096-214B-10FC342BABB3}"/>
              </a:ext>
            </a:extLst>
          </p:cNvPr>
          <p:cNvSpPr/>
          <p:nvPr/>
        </p:nvSpPr>
        <p:spPr>
          <a:xfrm>
            <a:off x="3549647" y="1242247"/>
            <a:ext cx="2044699" cy="267017"/>
          </a:xfrm>
          <a:prstGeom prst="roundRect">
            <a:avLst/>
          </a:prstGeom>
          <a:solidFill>
            <a:srgbClr val="B43887"/>
          </a:solidFill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Механизм реализации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51F8D7F-C03C-4045-D697-F9DDA5C0720D}"/>
              </a:ext>
            </a:extLst>
          </p:cNvPr>
          <p:cNvSpPr/>
          <p:nvPr/>
        </p:nvSpPr>
        <p:spPr>
          <a:xfrm>
            <a:off x="6311901" y="1242247"/>
            <a:ext cx="2044699" cy="267017"/>
          </a:xfrm>
          <a:prstGeom prst="roundRect">
            <a:avLst/>
          </a:prstGeom>
          <a:solidFill>
            <a:srgbClr val="B43887"/>
          </a:solidFill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Финансирование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79492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9FBB88-8ED7-648A-1900-258C52DE8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782"/>
            <a:ext cx="9144000" cy="71933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D920D6-CABE-47E2-BA75-0A549C5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055" y="4889648"/>
            <a:ext cx="573160" cy="273844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F Compact Tex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F Compact Text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B305A47-8820-164A-A758-E1F987351B0A}"/>
              </a:ext>
            </a:extLst>
          </p:cNvPr>
          <p:cNvSpPr txBox="1">
            <a:spLocks/>
          </p:cNvSpPr>
          <p:nvPr/>
        </p:nvSpPr>
        <p:spPr>
          <a:xfrm>
            <a:off x="622301" y="92959"/>
            <a:ext cx="7836132" cy="529850"/>
          </a:xfrm>
          <a:prstGeom prst="rect">
            <a:avLst/>
          </a:prstGeom>
        </p:spPr>
        <p:txBody>
          <a:bodyPr vert="horz" lIns="68579" tIns="34290" rIns="68579" bIns="34290" rtlCol="0" anchor="t">
            <a:noAutofit/>
          </a:bodyPr>
          <a:lstStyle>
            <a:lvl1pPr algn="ctr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800" b="1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Times New Roman" panose="02020603050405020304" pitchFamily="18" charset="0"/>
              </a:rPr>
              <a:t>проект плана мероприятий модернизации ливневой канализации</a:t>
            </a:r>
            <a:endParaRPr lang="ru-RU" sz="1800" b="1" cap="none">
              <a:solidFill>
                <a:schemeClr val="bg1"/>
              </a:solidFill>
              <a:latin typeface="Jost" pitchFamily="2" charset="-52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98787-A678-E757-8C9D-535B4D1466AB}"/>
              </a:ext>
            </a:extLst>
          </p:cNvPr>
          <p:cNvSpPr txBox="1"/>
          <p:nvPr/>
        </p:nvSpPr>
        <p:spPr>
          <a:xfrm>
            <a:off x="95718" y="889418"/>
            <a:ext cx="2450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План мероприятий, подготовленный Минстроем РФ, предусматривает внесение изменений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0AA094D5-7F45-3056-2B48-9FA46D5CB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899446"/>
              </p:ext>
            </p:extLst>
          </p:nvPr>
        </p:nvGraphicFramePr>
        <p:xfrm>
          <a:off x="397678" y="1843525"/>
          <a:ext cx="1846712" cy="4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58686" imgH="39451" progId="CorelDraw.Graphic.16">
                  <p:embed/>
                </p:oleObj>
              </mc:Choice>
              <mc:Fallback>
                <p:oleObj name="CorelDRAW" r:id="rId4" imgW="458686" imgH="39451" progId="CorelDraw.Graphic.16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0AA094D5-7F45-3056-2B48-9FA46D5CB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678" y="1843525"/>
                        <a:ext cx="1846712" cy="4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759FBB3-5A48-69AF-7916-280FF537826B}"/>
              </a:ext>
            </a:extLst>
          </p:cNvPr>
          <p:cNvSpPr txBox="1"/>
          <p:nvPr/>
        </p:nvSpPr>
        <p:spPr>
          <a:xfrm>
            <a:off x="2395136" y="1721555"/>
            <a:ext cx="4070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в Правила, обязательные при заключении УК или ТСЖ либо ЖК или иным специализированным потребительским кооперативом договоров с ресурсоснабжающими организациями* в части учета при расчетах за водоотведение объема поверхностных сточных вод.</a:t>
            </a:r>
          </a:p>
          <a:p>
            <a:pPr algn="just"/>
            <a:endParaRPr lang="ru-RU" sz="1200" b="1">
              <a:solidFill>
                <a:srgbClr val="747C7F"/>
              </a:solidFill>
              <a:latin typeface="Futura PT Bold" panose="020B0902020204020203" pitchFamily="34" charset="-52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в  Минимальный перечень услуг и работ, необходимых для обеспечения надлежащего содержания общего имущества в многоквартирном доме** в части включения мероприятий, связанных с отведением поверхностных сточных вод.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A4297-C5D8-CC95-A97B-80BBFE10C3A2}"/>
              </a:ext>
            </a:extLst>
          </p:cNvPr>
          <p:cNvSpPr txBox="1"/>
          <p:nvPr/>
        </p:nvSpPr>
        <p:spPr>
          <a:xfrm>
            <a:off x="6394918" y="3763041"/>
            <a:ext cx="2450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Введение услуги водоотведения поверхностных сточных вод для граждан России </a:t>
            </a: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30EE64D7-0E26-7B84-60EE-BF06410A7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318629"/>
              </p:ext>
            </p:extLst>
          </p:nvPr>
        </p:nvGraphicFramePr>
        <p:xfrm>
          <a:off x="6696878" y="4723647"/>
          <a:ext cx="1846712" cy="4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458686" imgH="39451" progId="CorelDraw.Graphic.16">
                  <p:embed/>
                </p:oleObj>
              </mc:Choice>
              <mc:Fallback>
                <p:oleObj name="CorelDRAW" r:id="rId6" imgW="458686" imgH="39451" progId="CorelDraw.Graphic.16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30EE64D7-0E26-7B84-60EE-BF06410A7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6878" y="4723647"/>
                        <a:ext cx="1846712" cy="4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FC1F432-786D-3A2C-18CA-EA1C7BA40AB9}"/>
              </a:ext>
            </a:extLst>
          </p:cNvPr>
          <p:cNvSpPr txBox="1"/>
          <p:nvPr/>
        </p:nvSpPr>
        <p:spPr>
          <a:xfrm>
            <a:off x="254903" y="4773542"/>
            <a:ext cx="3951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*Постановление Правительства Российской Федерации от 14 февраля 2012 г. № 124</a:t>
            </a:r>
          </a:p>
          <a:p>
            <a:r>
              <a:rPr lang="ru-RU" sz="800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**Постановление Правительства Российской Федерации от 3 апреля 2013 г. № 290</a:t>
            </a:r>
            <a:endParaRPr lang="ru-RU" sz="1400"/>
          </a:p>
        </p:txBody>
      </p:sp>
      <p:cxnSp>
        <p:nvCxnSpPr>
          <p:cNvPr id="26" name="Соединитель: изогнутый 25">
            <a:extLst>
              <a:ext uri="{FF2B5EF4-FFF2-40B4-BE49-F238E27FC236}">
                <a16:creationId xmlns:a16="http://schemas.microsoft.com/office/drawing/2014/main" id="{E5CD378F-FA8A-84E3-EBE1-B9520F2E0C55}"/>
              </a:ext>
            </a:extLst>
          </p:cNvPr>
          <p:cNvCxnSpPr>
            <a:cxnSpLocks/>
            <a:stCxn id="10" idx="3"/>
            <a:endCxn id="12" idx="0"/>
          </p:cNvCxnSpPr>
          <p:nvPr/>
        </p:nvCxnSpPr>
        <p:spPr>
          <a:xfrm>
            <a:off x="2546350" y="1366472"/>
            <a:ext cx="1883961" cy="355083"/>
          </a:xfrm>
          <a:prstGeom prst="curvedConnector2">
            <a:avLst/>
          </a:prstGeom>
          <a:ln>
            <a:solidFill>
              <a:srgbClr val="B4388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изогнутый 31">
            <a:extLst>
              <a:ext uri="{FF2B5EF4-FFF2-40B4-BE49-F238E27FC236}">
                <a16:creationId xmlns:a16="http://schemas.microsoft.com/office/drawing/2014/main" id="{D2875AB9-0F7F-8DAF-A727-E5946BC97BF1}"/>
              </a:ext>
            </a:extLst>
          </p:cNvPr>
          <p:cNvCxnSpPr>
            <a:cxnSpLocks/>
            <a:stCxn id="12" idx="2"/>
            <a:endCxn id="14" idx="1"/>
          </p:cNvCxnSpPr>
          <p:nvPr/>
        </p:nvCxnSpPr>
        <p:spPr>
          <a:xfrm rot="16200000" flipH="1">
            <a:off x="5307506" y="3152683"/>
            <a:ext cx="210216" cy="1964607"/>
          </a:xfrm>
          <a:prstGeom prst="curvedConnector2">
            <a:avLst/>
          </a:prstGeom>
          <a:ln>
            <a:solidFill>
              <a:srgbClr val="B4388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934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9FBB88-8ED7-648A-1900-258C52DE8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782"/>
            <a:ext cx="9144000" cy="71933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D920D6-CABE-47E2-BA75-0A549C5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055" y="4889648"/>
            <a:ext cx="573160" cy="273844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F Compact Tex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F Compact Text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B305A47-8820-164A-A758-E1F987351B0A}"/>
              </a:ext>
            </a:extLst>
          </p:cNvPr>
          <p:cNvSpPr txBox="1">
            <a:spLocks/>
          </p:cNvSpPr>
          <p:nvPr/>
        </p:nvSpPr>
        <p:spPr>
          <a:xfrm>
            <a:off x="622301" y="92959"/>
            <a:ext cx="7836132" cy="529850"/>
          </a:xfrm>
          <a:prstGeom prst="rect">
            <a:avLst/>
          </a:prstGeom>
        </p:spPr>
        <p:txBody>
          <a:bodyPr vert="horz" lIns="68579" tIns="34290" rIns="68579" bIns="34290" rtlCol="0" anchor="t">
            <a:noAutofit/>
          </a:bodyPr>
          <a:lstStyle>
            <a:lvl1pPr algn="ctr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800" b="1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Times New Roman" panose="02020603050405020304" pitchFamily="18" charset="0"/>
              </a:rPr>
              <a:t>проект плана мероприятий модернизации ливневой канализации</a:t>
            </a:r>
            <a:endParaRPr lang="ru-RU" sz="1800" b="1" cap="none">
              <a:solidFill>
                <a:schemeClr val="bg1"/>
              </a:solidFill>
              <a:latin typeface="Jost" pitchFamily="2" charset="-52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043CF7C-5F2E-12E0-6E4B-515FC97753C6}"/>
              </a:ext>
            </a:extLst>
          </p:cNvPr>
          <p:cNvSpPr/>
          <p:nvPr/>
        </p:nvSpPr>
        <p:spPr>
          <a:xfrm>
            <a:off x="622301" y="1103534"/>
            <a:ext cx="3060699" cy="3786114"/>
          </a:xfrm>
          <a:prstGeom prst="roundRect">
            <a:avLst/>
          </a:prstGeom>
          <a:noFill/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внесение изменений в нормативные акты, проведение </a:t>
            </a:r>
            <a:r>
              <a:rPr lang="ru-RU" sz="1400" b="1" err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техобследования</a:t>
            </a:r>
            <a:r>
              <a:rPr lang="ru-RU" sz="1400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 систем с определением объемов сточных вод  и корректировкой схем водоотведения и последующей передачей указанных систем на обслуживание организациям ВКХ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6DAFABD-07F9-D4BC-E01E-F9ECB72D70C9}"/>
              </a:ext>
            </a:extLst>
          </p:cNvPr>
          <p:cNvSpPr/>
          <p:nvPr/>
        </p:nvSpPr>
        <p:spPr>
          <a:xfrm>
            <a:off x="789857" y="970025"/>
            <a:ext cx="1308100" cy="267017"/>
          </a:xfrm>
          <a:prstGeom prst="roundRect">
            <a:avLst/>
          </a:prstGeom>
          <a:solidFill>
            <a:srgbClr val="B43887"/>
          </a:solidFill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Этап 1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0425670-C910-D076-F6A3-E935EAEB2881}"/>
              </a:ext>
            </a:extLst>
          </p:cNvPr>
          <p:cNvSpPr/>
          <p:nvPr/>
        </p:nvSpPr>
        <p:spPr>
          <a:xfrm>
            <a:off x="5392224" y="1103534"/>
            <a:ext cx="3066209" cy="3786114"/>
          </a:xfrm>
          <a:prstGeom prst="roundRect">
            <a:avLst/>
          </a:prstGeom>
          <a:noFill/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>
                <a:solidFill>
                  <a:srgbClr val="747C7F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определение потребности в строительстве (реконструкции, модернизации) ливневых систем водоотведения в населенных пунктах с последующим включением соответствующих мероприятий в региональные программы по модернизации систем коммунальной инфраструктуры, разрабатываемые в рамках реализации программы Российской Федерации «Модернизация коммунальной инфраструктуры»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FD9FA5C-98D1-25C4-1B46-3A701A06BB95}"/>
              </a:ext>
            </a:extLst>
          </p:cNvPr>
          <p:cNvSpPr/>
          <p:nvPr/>
        </p:nvSpPr>
        <p:spPr>
          <a:xfrm>
            <a:off x="5566503" y="962898"/>
            <a:ext cx="1308100" cy="297836"/>
          </a:xfrm>
          <a:prstGeom prst="roundRect">
            <a:avLst/>
          </a:prstGeom>
          <a:solidFill>
            <a:srgbClr val="B43887"/>
          </a:solidFill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Этап 2</a:t>
            </a:r>
          </a:p>
        </p:txBody>
      </p:sp>
    </p:spTree>
    <p:extLst>
      <p:ext uri="{BB962C8B-B14F-4D97-AF65-F5344CB8AC3E}">
        <p14:creationId xmlns:p14="http://schemas.microsoft.com/office/powerpoint/2010/main" val="142698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9FBB88-8ED7-648A-1900-258C52DE8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782"/>
            <a:ext cx="9144000" cy="71933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D920D6-CABE-47E2-BA75-0A549C5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055" y="4889648"/>
            <a:ext cx="573160" cy="273844"/>
          </a:xfr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F Compact Text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F Compact Text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5564" y="1533414"/>
            <a:ext cx="23549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Финансирование работ по проектированию, строительству, реконструкции и модернизации</a:t>
            </a:r>
          </a:p>
          <a:p>
            <a:pPr lvl="0"/>
            <a:endParaRPr lang="ru-RU" sz="1200">
              <a:solidFill>
                <a:srgbClr val="747C7F"/>
              </a:solidFill>
              <a:latin typeface="Futura PT Book" panose="020B0502020204020303" pitchFamily="34" charset="-52"/>
            </a:endParaRPr>
          </a:p>
          <a:p>
            <a:pPr lvl="0"/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60% о стоимости проекта, но не более 300 млн. Не менее 20% собственных средств (не менее 100 млн.), не менее 20% средств бюджетов субъектов РФ и (или) средств местных бюджетов. Средства бюджетов могут быть полностью заменены средствами участника проекта.</a:t>
            </a:r>
          </a:p>
          <a:p>
            <a:pPr lvl="0"/>
            <a:endParaRPr lang="ru-RU" sz="1200">
              <a:solidFill>
                <a:srgbClr val="747C7F"/>
              </a:solidFill>
              <a:latin typeface="Futura PT Book" panose="020B0502020204020303" pitchFamily="34" charset="-52"/>
            </a:endParaRPr>
          </a:p>
          <a:p>
            <a:pPr lvl="0"/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500 </a:t>
            </a:r>
            <a:r>
              <a:rPr lang="ru-RU" sz="1200" err="1">
                <a:solidFill>
                  <a:srgbClr val="747C7F"/>
                </a:solidFill>
                <a:latin typeface="Futura PT Book" panose="020B0502020204020303" pitchFamily="34" charset="-52"/>
              </a:rPr>
              <a:t>тыс.чел</a:t>
            </a:r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. численность населения на территории одного или нескольких населенных пунктов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454164" y="1533414"/>
            <a:ext cx="23549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Финансирование работ по проектированию, строительству, реконструкции, модернизации, + </a:t>
            </a:r>
            <a:r>
              <a:rPr lang="ru-RU" sz="1200" err="1">
                <a:solidFill>
                  <a:srgbClr val="747C7F"/>
                </a:solidFill>
                <a:latin typeface="Futura PT Book" panose="020B0502020204020303" pitchFamily="34" charset="-52"/>
              </a:rPr>
              <a:t>кап.ремонт</a:t>
            </a:r>
            <a:endParaRPr lang="ru-RU" sz="1200">
              <a:solidFill>
                <a:srgbClr val="747C7F"/>
              </a:solidFill>
              <a:latin typeface="Futura PT Book" panose="020B0502020204020303" pitchFamily="34" charset="-52"/>
            </a:endParaRPr>
          </a:p>
          <a:p>
            <a:endParaRPr lang="ru-RU" sz="1200">
              <a:solidFill>
                <a:srgbClr val="747C7F"/>
              </a:solidFill>
              <a:latin typeface="Futura PT Book" panose="020B0502020204020303" pitchFamily="34" charset="-52"/>
            </a:endParaRPr>
          </a:p>
          <a:p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от 50 </a:t>
            </a:r>
            <a:r>
              <a:rPr lang="ru-RU" sz="1200" err="1">
                <a:solidFill>
                  <a:srgbClr val="747C7F"/>
                </a:solidFill>
                <a:latin typeface="Futura PT Book" panose="020B0502020204020303" pitchFamily="34" charset="-52"/>
              </a:rPr>
              <a:t>млн.руб</a:t>
            </a:r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., 3 % годовых, не более 25 лет с погашением основной суммы долга начиная с 5-го года, 20% минимальный объем средств инициатора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22764" y="1536478"/>
            <a:ext cx="2354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Финансирование работ по проектированию, строительству, реконструкции и модернизации </a:t>
            </a:r>
          </a:p>
          <a:p>
            <a:endParaRPr lang="ru-RU" sz="1200">
              <a:solidFill>
                <a:srgbClr val="747C7F"/>
              </a:solidFill>
              <a:latin typeface="Futura PT Book" panose="020B0502020204020303" pitchFamily="34" charset="-52"/>
            </a:endParaRPr>
          </a:p>
          <a:p>
            <a:r>
              <a:rPr lang="ru-RU" sz="1200">
                <a:solidFill>
                  <a:srgbClr val="747C7F"/>
                </a:solidFill>
                <a:latin typeface="Futura PT Book" panose="020B0502020204020303" pitchFamily="34" charset="-52"/>
              </a:rPr>
              <a:t>3 млрд руб. минимальная стоимость проекта, 30 лет максимальный срок окупаемости, 20 лет максимальный срок финансирования, 20% минимальный объем средств инициатора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B305A47-8820-164A-A758-E1F987351B0A}"/>
              </a:ext>
            </a:extLst>
          </p:cNvPr>
          <p:cNvSpPr txBox="1">
            <a:spLocks/>
          </p:cNvSpPr>
          <p:nvPr/>
        </p:nvSpPr>
        <p:spPr>
          <a:xfrm>
            <a:off x="685563" y="92959"/>
            <a:ext cx="7772869" cy="529850"/>
          </a:xfrm>
          <a:prstGeom prst="rect">
            <a:avLst/>
          </a:prstGeom>
        </p:spPr>
        <p:txBody>
          <a:bodyPr vert="horz" lIns="68579" tIns="34290" rIns="68579" bIns="34290" rtlCol="0" anchor="t">
            <a:noAutofit/>
          </a:bodyPr>
          <a:lstStyle>
            <a:lvl1pPr algn="ctr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800" b="1">
                <a:solidFill>
                  <a:schemeClr val="bg1"/>
                </a:solidFill>
                <a:latin typeface="Jost" pitchFamily="2" charset="-52"/>
                <a:ea typeface="Jost" pitchFamily="2" charset="-52"/>
                <a:cs typeface="Times New Roman" panose="02020603050405020304" pitchFamily="18" charset="0"/>
              </a:rPr>
              <a:t>Существующие меры поддержки отрасли</a:t>
            </a:r>
            <a:endParaRPr lang="ru-RU" sz="1800" b="1" cap="none">
              <a:solidFill>
                <a:schemeClr val="bg1"/>
              </a:solidFill>
              <a:latin typeface="Jost" pitchFamily="2" charset="-52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83DC14F-7A76-845C-781D-D6D33A0B7F9A}"/>
              </a:ext>
            </a:extLst>
          </p:cNvPr>
          <p:cNvSpPr/>
          <p:nvPr/>
        </p:nvSpPr>
        <p:spPr>
          <a:xfrm>
            <a:off x="787400" y="1243424"/>
            <a:ext cx="2044699" cy="267017"/>
          </a:xfrm>
          <a:prstGeom prst="roundRect">
            <a:avLst/>
          </a:prstGeom>
          <a:solidFill>
            <a:srgbClr val="B43887"/>
          </a:solidFill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ФОНД ЖКХ - субсидии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56F2082-46A3-4096-214B-10FC342BABB3}"/>
              </a:ext>
            </a:extLst>
          </p:cNvPr>
          <p:cNvSpPr/>
          <p:nvPr/>
        </p:nvSpPr>
        <p:spPr>
          <a:xfrm>
            <a:off x="3549647" y="1242247"/>
            <a:ext cx="2044699" cy="267017"/>
          </a:xfrm>
          <a:prstGeom prst="roundRect">
            <a:avLst/>
          </a:prstGeom>
          <a:solidFill>
            <a:srgbClr val="B43887"/>
          </a:solidFill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ФОНД ЖКХ - заем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51F8D7F-C03C-4045-D697-F9DDA5C0720D}"/>
              </a:ext>
            </a:extLst>
          </p:cNvPr>
          <p:cNvSpPr/>
          <p:nvPr/>
        </p:nvSpPr>
        <p:spPr>
          <a:xfrm>
            <a:off x="6311901" y="1242247"/>
            <a:ext cx="2044699" cy="267017"/>
          </a:xfrm>
          <a:prstGeom prst="roundRect">
            <a:avLst/>
          </a:prstGeom>
          <a:solidFill>
            <a:srgbClr val="B43887"/>
          </a:solidFill>
          <a:ln>
            <a:solidFill>
              <a:srgbClr val="B43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Futura PT Bold" panose="020B0902020204020203" pitchFamily="34" charset="-52"/>
                <a:ea typeface="Tahoma" panose="020B0604030504040204" pitchFamily="34" charset="0"/>
                <a:cs typeface="Arial" panose="020B0604020202020204" pitchFamily="34" charset="0"/>
              </a:rPr>
              <a:t>ВЭБ.РФ – кредит (заем)</a:t>
            </a:r>
          </a:p>
        </p:txBody>
      </p:sp>
    </p:spTree>
    <p:extLst>
      <p:ext uri="{BB962C8B-B14F-4D97-AF65-F5344CB8AC3E}">
        <p14:creationId xmlns:p14="http://schemas.microsoft.com/office/powerpoint/2010/main" val="72540266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ондратьев">
      <a:majorFont>
        <a:latin typeface="SF Compact Text"/>
        <a:ea typeface=""/>
        <a:cs typeface=""/>
      </a:majorFont>
      <a:minorFont>
        <a:latin typeface="SF Compact Text"/>
        <a:ea typeface=""/>
        <a:cs typeface="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5C07637D597614E8CF1E1E56A88F3AA" ma:contentTypeVersion="16" ma:contentTypeDescription="Создание документа." ma:contentTypeScope="" ma:versionID="3b242eefc179009b4c5a1a22160eb326">
  <xsd:schema xmlns:xsd="http://www.w3.org/2001/XMLSchema" xmlns:xs="http://www.w3.org/2001/XMLSchema" xmlns:p="http://schemas.microsoft.com/office/2006/metadata/properties" xmlns:ns2="66d6c224-d0ca-40c3-9ff2-ca81b48889b5" xmlns:ns3="2e02648c-765d-494a-99f0-ffe31f6f0d2f" targetNamespace="http://schemas.microsoft.com/office/2006/metadata/properties" ma:root="true" ma:fieldsID="45348178253bddd8ff8ad7eb84586f15" ns2:_="" ns3:_="">
    <xsd:import namespace="66d6c224-d0ca-40c3-9ff2-ca81b48889b5"/>
    <xsd:import namespace="2e02648c-765d-494a-99f0-ffe31f6f0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6c224-d0ca-40c3-9ff2-ca81b4888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d1b823e4-c914-4b92-9cdd-0bf0371855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02648c-765d-494a-99f0-ffe31f6f0d2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90abee-0531-4ec1-8013-5b6e29c363c5}" ma:internalName="TaxCatchAll" ma:showField="CatchAllData" ma:web="2e02648c-765d-494a-99f0-ffe31f6f0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02648c-765d-494a-99f0-ffe31f6f0d2f" xsi:nil="true"/>
    <lcf76f155ced4ddcb4097134ff3c332f xmlns="66d6c224-d0ca-40c3-9ff2-ca81b48889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907F1F-DEDD-448B-94C1-6AFE7173637E}">
  <ds:schemaRefs>
    <ds:schemaRef ds:uri="2e02648c-765d-494a-99f0-ffe31f6f0d2f"/>
    <ds:schemaRef ds:uri="66d6c224-d0ca-40c3-9ff2-ca81b48889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BC6EF44-8359-441F-AA7F-E0B48953F8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F14BE2-786C-46FB-A390-4E4E2CDFD43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2e02648c-765d-494a-99f0-ffe31f6f0d2f"/>
    <ds:schemaRef ds:uri="http://purl.org/dc/elements/1.1/"/>
    <ds:schemaRef ds:uri="66d6c224-d0ca-40c3-9ff2-ca81b48889b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1502</Words>
  <Application>Microsoft Office PowerPoint</Application>
  <PresentationFormat>Экран (16:9)</PresentationFormat>
  <Paragraphs>369</Paragraphs>
  <Slides>15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Futura PT Bold</vt:lpstr>
      <vt:lpstr>Futura PT Book</vt:lpstr>
      <vt:lpstr>Jost</vt:lpstr>
      <vt:lpstr>SF Compact Text</vt:lpstr>
      <vt:lpstr>Wingdings</vt:lpstr>
      <vt:lpstr>Капля</vt:lpstr>
      <vt:lpstr>CorelDRAW</vt:lpstr>
      <vt:lpstr>Модернизация ливневых систем – точка роста для развития городской среды  и привлечения «зеленых» инвестиций </vt:lpstr>
      <vt:lpstr>СОСТОЯНИЕ ЛИВНЕВЫХ СИСТЕМ ВОДООТВЕДЕНИЯ В РОССИИ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Ливневка: публичное благо или коммунальная услуга</dc:title>
  <dc:creator>Владимир Кондратьев</dc:creator>
  <cp:lastModifiedBy>Владимир Кондратьев</cp:lastModifiedBy>
  <cp:revision>1</cp:revision>
  <dcterms:created xsi:type="dcterms:W3CDTF">2019-09-22T20:12:04Z</dcterms:created>
  <dcterms:modified xsi:type="dcterms:W3CDTF">2022-09-12T05:48:14Z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0x01010085C07637D597614E8CF1E1E56A88F3AA</vt:lpwstr>
  </property>
  <property fmtid="{D5CDD505-2E9C-101B-9397-08002B2CF9AE}" pid="3" name="MediaServiceImageTags">
    <vt:lpwstr/>
  </property>
</Properties>
</file>