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79" r:id="rId2"/>
    <p:sldId id="801" r:id="rId3"/>
    <p:sldId id="800" r:id="rId4"/>
  </p:sldIdLst>
  <p:sldSz cx="12801600" cy="9601200" type="A3"/>
  <p:notesSz cx="9926638" cy="14355763"/>
  <p:custDataLst>
    <p:tags r:id="rId7"/>
  </p:custDataLst>
  <p:defaultTextStyle>
    <a:defPPr>
      <a:defRPr lang="ru-RU"/>
    </a:defPPr>
    <a:lvl1pPr marL="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10E20C5-A8C6-4F5A-B72F-4CF96BED0EAB}">
          <p14:sldIdLst>
            <p14:sldId id="779"/>
            <p14:sldId id="801"/>
            <p14:sldId id="800"/>
          </p14:sldIdLst>
        </p14:section>
      </p14:sectionLst>
    </p:ext>
    <p:ext uri="{EFAFB233-063F-42B5-8137-9DF3F51BA10A}">
      <p15:sldGuideLst xmlns:p15="http://schemas.microsoft.com/office/powerpoint/2012/main">
        <p15:guide id="1" pos="4077" userDrawn="1">
          <p15:clr>
            <a:srgbClr val="A4A3A4"/>
          </p15:clr>
        </p15:guide>
        <p15:guide id="2" orient="horz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n" initials="ZKM" lastIdx="3" clrIdx="0"/>
  <p:cmAuthor id="7" name="Тишин Игорь Борисович" initials="ТИБ" lastIdx="4" clrIdx="5">
    <p:extLst>
      <p:ext uri="{19B8F6BF-5375-455C-9EA6-DF929625EA0E}">
        <p15:presenceInfo xmlns:p15="http://schemas.microsoft.com/office/powerpoint/2012/main" userId="Тишин Игорь Борисович" providerId="None"/>
      </p:ext>
    </p:extLst>
  </p:cmAuthor>
  <p:cmAuthor id="1" name="Степанов Антон Сергеевич" initials="САС" lastIdx="1" clrIdx="1">
    <p:extLst>
      <p:ext uri="{19B8F6BF-5375-455C-9EA6-DF929625EA0E}">
        <p15:presenceInfo xmlns:p15="http://schemas.microsoft.com/office/powerpoint/2012/main" userId="S-1-5-21-775621918-982339296-1235820382-316558" providerId="AD"/>
      </p:ext>
    </p:extLst>
  </p:cmAuthor>
  <p:cmAuthor id="8" name="Кулаков Александр Дмитриевич" initials="КАД" lastIdx="11" clrIdx="6">
    <p:extLst>
      <p:ext uri="{19B8F6BF-5375-455C-9EA6-DF929625EA0E}">
        <p15:presenceInfo xmlns:p15="http://schemas.microsoft.com/office/powerpoint/2012/main" userId="Кулаков Александр Дмитриевич" providerId="None"/>
      </p:ext>
    </p:extLst>
  </p:cmAuthor>
  <p:cmAuthor id="9" name="Карпачева Виктория Станиславовна" initials="КВС" lastIdx="5" clrIdx="7">
    <p:extLst>
      <p:ext uri="{19B8F6BF-5375-455C-9EA6-DF929625EA0E}">
        <p15:presenceInfo xmlns:p15="http://schemas.microsoft.com/office/powerpoint/2012/main" userId="Карпачева Виктория Станиславовна" providerId="None"/>
      </p:ext>
    </p:extLst>
  </p:cmAuthor>
  <p:cmAuthor id="4" name="Михаил Гольдберг" initials="МГ" lastIdx="3" clrIdx="2"/>
  <p:cmAuthor id="5" name="Ильин Александр Павлович" initials="ИАП" lastIdx="18" clrIdx="3">
    <p:extLst>
      <p:ext uri="{19B8F6BF-5375-455C-9EA6-DF929625EA0E}">
        <p15:presenceInfo xmlns:p15="http://schemas.microsoft.com/office/powerpoint/2012/main" userId="Ильин Александр Павлович" providerId="None"/>
      </p:ext>
    </p:extLst>
  </p:cmAuthor>
  <p:cmAuthor id="6" name="Слуцкая Марина Витальевна" initials="СМВ" lastIdx="12" clrIdx="4">
    <p:extLst>
      <p:ext uri="{19B8F6BF-5375-455C-9EA6-DF929625EA0E}">
        <p15:presenceInfo xmlns:p15="http://schemas.microsoft.com/office/powerpoint/2012/main" userId="S-1-5-21-3616840952-3700109969-2679275319-1035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FC54C"/>
    <a:srgbClr val="D2E8B7"/>
    <a:srgbClr val="F9D0C3"/>
    <a:srgbClr val="FEF9F8"/>
    <a:srgbClr val="FFE593"/>
    <a:srgbClr val="FFC000"/>
    <a:srgbClr val="F5AC95"/>
    <a:srgbClr val="FFFFFF"/>
    <a:srgbClr val="DCD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78" autoAdjust="0"/>
    <p:restoredTop sz="96395" autoAdjust="0"/>
  </p:normalViewPr>
  <p:slideViewPr>
    <p:cSldViewPr snapToGrid="0">
      <p:cViewPr varScale="1">
        <p:scale>
          <a:sx n="77" d="100"/>
          <a:sy n="77" d="100"/>
        </p:scale>
        <p:origin x="2152" y="192"/>
      </p:cViewPr>
      <p:guideLst>
        <p:guide pos="4077"/>
        <p:guide orient="horz" pos="3024"/>
      </p:guideLst>
    </p:cSldViewPr>
  </p:slideViewPr>
  <p:notesTextViewPr>
    <p:cViewPr>
      <p:scale>
        <a:sx n="200" d="100"/>
        <a:sy n="2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3216" y="-67"/>
      </p:cViewPr>
      <p:guideLst>
        <p:guide orient="horz" pos="452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302625" cy="716747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697" y="3"/>
            <a:ext cx="4302625" cy="716747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r">
              <a:defRPr sz="1700"/>
            </a:lvl1pPr>
          </a:lstStyle>
          <a:p>
            <a:fld id="{35AF21F0-B5AA-44B3-A1D1-861E42B1959A}" type="datetimeFigureOut">
              <a:rPr lang="ru-RU" smtClean="0"/>
              <a:pPr/>
              <a:t>29.09.21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4395"/>
            <a:ext cx="4302625" cy="719059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697" y="13634395"/>
            <a:ext cx="4302625" cy="719059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r">
              <a:defRPr sz="1700"/>
            </a:lvl1pPr>
          </a:lstStyle>
          <a:p>
            <a:fld id="{152FAFEC-A59F-456E-8DE8-E6C8C6BD78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09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4301543" cy="717787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5" y="5"/>
            <a:ext cx="4301543" cy="717787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r">
              <a:defRPr sz="1700"/>
            </a:lvl1pPr>
          </a:lstStyle>
          <a:p>
            <a:fld id="{66ED5F50-9CB4-4354-93D5-81E7382320EB}" type="datetimeFigureOut">
              <a:rPr lang="ru-RU" smtClean="0"/>
              <a:pPr/>
              <a:t>29.09.21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076325"/>
            <a:ext cx="7180262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52" tIns="66377" rIns="132752" bIns="6637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87"/>
            <a:ext cx="7941310" cy="6460095"/>
          </a:xfrm>
          <a:prstGeom prst="rect">
            <a:avLst/>
          </a:prstGeom>
        </p:spPr>
        <p:txBody>
          <a:bodyPr vert="horz" lIns="132752" tIns="66377" rIns="132752" bIns="6637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7" y="13635488"/>
            <a:ext cx="4301543" cy="717787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5" y="13635488"/>
            <a:ext cx="4301543" cy="717787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r">
              <a:defRPr sz="1700"/>
            </a:lvl1pPr>
          </a:lstStyle>
          <a:p>
            <a:fld id="{BFF26E4C-C26C-4AB6-BC3B-0231819F3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57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731B8-DDB4-6245-ABEE-1C520EAE0DD6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2566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51912258"/>
              </p:ext>
            </p:extLst>
          </p:nvPr>
        </p:nvGraphicFramePr>
        <p:xfrm>
          <a:off x="2226" y="2224"/>
          <a:ext cx="2223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" name="Слайд think-cell" r:id="rId4" imgW="286" imgH="286" progId="TCLayout.ActiveDocument.1">
                  <p:embed/>
                </p:oleObj>
              </mc:Choice>
              <mc:Fallback>
                <p:oleObj name="Слайд think-cell" r:id="rId4" imgW="286" imgH="286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26" y="2224"/>
                        <a:ext cx="2223" cy="22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hape 233"/>
          <p:cNvSpPr>
            <a:spLocks noChangeArrowheads="1"/>
          </p:cNvSpPr>
          <p:nvPr userDrawn="1"/>
        </p:nvSpPr>
        <p:spPr bwMode="auto">
          <a:xfrm>
            <a:off x="12422646" y="9376220"/>
            <a:ext cx="272510" cy="14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2950" indent="-28575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43000" indent="-22860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00200" indent="-22860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57400" indent="-22860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algn="ctr" eaLnBrk="1">
              <a:lnSpc>
                <a:spcPts val="1051"/>
              </a:lnSpc>
            </a:pPr>
            <a:fld id="{9341A735-39CE-4E30-A45B-8F69B017A70B}" type="slidenum">
              <a:rPr lang="ru-RU" altLang="ru-RU" sz="1100" b="1">
                <a:solidFill>
                  <a:schemeClr val="accent6"/>
                </a:solidFill>
                <a:latin typeface="+mj-lt"/>
                <a:ea typeface="Helvetica Neue"/>
                <a:cs typeface="Helvetica Neue"/>
                <a:sym typeface="Helvetica Neue"/>
              </a:rPr>
              <a:pPr algn="ctr" eaLnBrk="1">
                <a:lnSpc>
                  <a:spcPts val="1051"/>
                </a:lnSpc>
              </a:pPr>
              <a:t>‹#›</a:t>
            </a:fld>
            <a:r>
              <a:rPr lang="ru-RU" altLang="ru-RU" sz="1100" b="1" dirty="0">
                <a:solidFill>
                  <a:schemeClr val="accent6"/>
                </a:solidFill>
                <a:latin typeface="+mj-lt"/>
                <a:ea typeface="Helvetica Neue"/>
                <a:cs typeface="Helvetica Neue"/>
                <a:sym typeface="Helvetica Neue"/>
              </a:rPr>
              <a:t>￼</a:t>
            </a:r>
          </a:p>
        </p:txBody>
      </p:sp>
    </p:spTree>
    <p:extLst>
      <p:ext uri="{BB962C8B-B14F-4D97-AF65-F5344CB8AC3E}">
        <p14:creationId xmlns:p14="http://schemas.microsoft.com/office/powerpoint/2010/main" val="6803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67280949"/>
              </p:ext>
            </p:extLst>
          </p:nvPr>
        </p:nvGraphicFramePr>
        <p:xfrm>
          <a:off x="2226" y="2224"/>
          <a:ext cx="2223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" name="Слайд think-cell" r:id="rId4" imgW="286" imgH="286" progId="TCLayout.ActiveDocument.1">
                  <p:embed/>
                </p:oleObj>
              </mc:Choice>
              <mc:Fallback>
                <p:oleObj name="Слайд think-cell" r:id="rId4" imgW="286" imgH="286" progId="TCLayout.ActiveDocument.1">
                  <p:embed/>
                  <p:pic>
                    <p:nvPicPr>
                      <p:cNvPr id="3" name="Объект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26" y="2224"/>
                        <a:ext cx="2223" cy="22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ject 2"/>
          <p:cNvSpPr txBox="1">
            <a:spLocks noGrp="1"/>
          </p:cNvSpPr>
          <p:nvPr>
            <p:ph type="title" hasCustomPrompt="1"/>
          </p:nvPr>
        </p:nvSpPr>
        <p:spPr>
          <a:xfrm>
            <a:off x="506108" y="2592461"/>
            <a:ext cx="11785299" cy="565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4842" marR="5937">
              <a:lnSpc>
                <a:spcPct val="101099"/>
              </a:lnSpc>
              <a:tabLst>
                <a:tab pos="3088557" algn="l"/>
              </a:tabLst>
              <a:defRPr sz="3640">
                <a:solidFill>
                  <a:schemeClr val="accent6"/>
                </a:solidFill>
                <a:latin typeface="+mj-lt"/>
              </a:defRPr>
            </a:lvl1pPr>
          </a:lstStyle>
          <a:p>
            <a:pPr marL="11132" marR="4453">
              <a:lnSpc>
                <a:spcPct val="101099"/>
              </a:lnSpc>
              <a:tabLst>
                <a:tab pos="2316476" algn="l"/>
              </a:tabLst>
            </a:pPr>
            <a:r>
              <a:rPr lang="ru-RU" sz="3640" dirty="0">
                <a:latin typeface="Arial"/>
                <a:cs typeface="Arial"/>
              </a:rPr>
              <a:t>Название презентации</a:t>
            </a:r>
            <a:endParaRPr sz="3640" dirty="0">
              <a:latin typeface="Arial"/>
              <a:cs typeface="Arial"/>
            </a:endParaRPr>
          </a:p>
        </p:txBody>
      </p:sp>
      <p:pic>
        <p:nvPicPr>
          <p:cNvPr id="5" name="Изображение 14" descr="1_Визитная карточка-04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/>
          <a:stretch/>
        </p:blipFill>
        <p:spPr>
          <a:xfrm>
            <a:off x="11566025" y="706850"/>
            <a:ext cx="729467" cy="764779"/>
          </a:xfrm>
          <a:prstGeom prst="rect">
            <a:avLst/>
          </a:prstGeom>
        </p:spPr>
      </p:pic>
      <p:grpSp>
        <p:nvGrpSpPr>
          <p:cNvPr id="6" name="Группа 2"/>
          <p:cNvGrpSpPr/>
          <p:nvPr userDrawn="1"/>
        </p:nvGrpSpPr>
        <p:grpSpPr>
          <a:xfrm>
            <a:off x="506112" y="1678347"/>
            <a:ext cx="11789383" cy="6244517"/>
            <a:chOff x="361505" y="1198816"/>
            <a:chExt cx="8420988" cy="4460369"/>
          </a:xfrm>
        </p:grpSpPr>
        <p:cxnSp>
          <p:nvCxnSpPr>
            <p:cNvPr id="7" name="Прямая соединительная линия 10"/>
            <p:cNvCxnSpPr/>
            <p:nvPr userDrawn="1"/>
          </p:nvCxnSpPr>
          <p:spPr>
            <a:xfrm>
              <a:off x="361505" y="1198816"/>
              <a:ext cx="8420988" cy="0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11"/>
            <p:cNvCxnSpPr/>
            <p:nvPr userDrawn="1"/>
          </p:nvCxnSpPr>
          <p:spPr>
            <a:xfrm>
              <a:off x="361505" y="5659185"/>
              <a:ext cx="8420988" cy="0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06109" y="5195811"/>
            <a:ext cx="11785299" cy="34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24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zh-CN" noProof="0" dirty="0"/>
              <a:t>Адресат презентации, дата</a:t>
            </a:r>
          </a:p>
        </p:txBody>
      </p:sp>
    </p:spTree>
    <p:extLst>
      <p:ext uri="{BB962C8B-B14F-4D97-AF65-F5344CB8AC3E}">
        <p14:creationId xmlns:p14="http://schemas.microsoft.com/office/powerpoint/2010/main" val="31781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226" y="2224"/>
          <a:ext cx="2223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19" name="Слайд think-cell" r:id="rId4" imgW="286" imgH="286" progId="TCLayout.ActiveDocument.1">
                  <p:embed/>
                </p:oleObj>
              </mc:Choice>
              <mc:Fallback>
                <p:oleObj name="Слайд think-cell" r:id="rId4" imgW="286" imgH="286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26" y="2224"/>
                        <a:ext cx="2223" cy="22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ject 2"/>
          <p:cNvSpPr txBox="1">
            <a:spLocks noGrp="1"/>
          </p:cNvSpPr>
          <p:nvPr>
            <p:ph type="title" hasCustomPrompt="1"/>
          </p:nvPr>
        </p:nvSpPr>
        <p:spPr>
          <a:xfrm>
            <a:off x="506108" y="2592461"/>
            <a:ext cx="11785299" cy="565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4842" marR="5937">
              <a:lnSpc>
                <a:spcPct val="101099"/>
              </a:lnSpc>
              <a:tabLst>
                <a:tab pos="3088557" algn="l"/>
              </a:tabLst>
              <a:defRPr sz="3640">
                <a:solidFill>
                  <a:schemeClr val="accent6"/>
                </a:solidFill>
                <a:latin typeface="+mj-lt"/>
              </a:defRPr>
            </a:lvl1pPr>
          </a:lstStyle>
          <a:p>
            <a:pPr marL="11132" marR="4453">
              <a:lnSpc>
                <a:spcPct val="101099"/>
              </a:lnSpc>
              <a:tabLst>
                <a:tab pos="2316476" algn="l"/>
              </a:tabLst>
            </a:pPr>
            <a:r>
              <a:rPr lang="ru-RU" sz="3640" dirty="0">
                <a:latin typeface="Arial"/>
                <a:cs typeface="Arial"/>
              </a:rPr>
              <a:t>Название презентации</a:t>
            </a:r>
            <a:endParaRPr sz="3640" dirty="0">
              <a:latin typeface="Arial"/>
              <a:cs typeface="Arial"/>
            </a:endParaRPr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506111" y="1678342"/>
            <a:ext cx="11789383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506111" y="7922859"/>
            <a:ext cx="11789383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/>
          <p:cNvSpPr>
            <a:spLocks noGrp="1" noChangeArrowheads="1"/>
          </p:cNvSpPr>
          <p:nvPr userDrawn="1">
            <p:ph type="subTitle" idx="1" hasCustomPrompt="1"/>
          </p:nvPr>
        </p:nvSpPr>
        <p:spPr>
          <a:xfrm>
            <a:off x="506109" y="5195811"/>
            <a:ext cx="11785299" cy="34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24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zh-CN" noProof="0" dirty="0"/>
              <a:t>Адресат презентации, дата</a:t>
            </a:r>
          </a:p>
        </p:txBody>
      </p:sp>
    </p:spTree>
    <p:extLst>
      <p:ext uri="{BB962C8B-B14F-4D97-AF65-F5344CB8AC3E}">
        <p14:creationId xmlns:p14="http://schemas.microsoft.com/office/powerpoint/2010/main" val="348007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935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624973-59C4-7E49-AC87-E0AD56005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373581"/>
            <a:ext cx="11793600" cy="4308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5ED0D8-C27E-9E43-9705-73D8C0737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F22990-F014-3B46-A79A-4C6DCC334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089A6-4789-0943-B3BF-A293173918AA}" type="datetimeFigureOut">
              <a:rPr lang="ru-RU" smtClean="0"/>
              <a:t>29.09.21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98F371-665A-BA4C-9C64-764196A5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B541EA-E626-7F4C-A8AB-A24AB4C94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61906-16F1-B342-8C0B-32906E8117A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38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034485958"/>
              </p:ext>
            </p:extLst>
          </p:nvPr>
        </p:nvGraphicFramePr>
        <p:xfrm>
          <a:off x="2226" y="2224"/>
          <a:ext cx="2223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3" name="Слайд think-cell" r:id="rId10" imgW="286" imgH="286" progId="TCLayout.ActiveDocument.1">
                  <p:embed/>
                </p:oleObj>
              </mc:Choice>
              <mc:Fallback>
                <p:oleObj name="Слайд think-cell" r:id="rId10" imgW="286" imgH="286" progId="TCLayout.ActiveDocument.1">
                  <p:embed/>
                  <p:pic>
                    <p:nvPicPr>
                      <p:cNvPr id="3" name="Объект 2" hidden="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26" y="2224"/>
                        <a:ext cx="2223" cy="22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/>
          <p:cNvSpPr/>
          <p:nvPr userDrawn="1">
            <p:custDataLst>
              <p:tags r:id="rId9"/>
            </p:custDataLst>
          </p:nvPr>
        </p:nvSpPr>
        <p:spPr>
          <a:xfrm>
            <a:off x="1" y="0"/>
            <a:ext cx="222251" cy="22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/>
            <a:endParaRPr lang="ru-RU" sz="2800" b="1" i="0" baseline="0" dirty="0">
              <a:latin typeface="Tahoma" panose="020B0604030504040204" pitchFamily="34" charset="0"/>
              <a:ea typeface="+mj-ea"/>
              <a:cs typeface="+mj-cs"/>
              <a:sym typeface="Tahoma" panose="020B0604030504040204" pitchFamily="34" charset="0"/>
            </a:endParaRPr>
          </a:p>
        </p:txBody>
      </p:sp>
      <p:sp>
        <p:nvSpPr>
          <p:cNvPr id="4" name="Shape 233"/>
          <p:cNvSpPr>
            <a:spLocks noChangeArrowheads="1"/>
          </p:cNvSpPr>
          <p:nvPr userDrawn="1"/>
        </p:nvSpPr>
        <p:spPr bwMode="auto">
          <a:xfrm>
            <a:off x="12422646" y="9376220"/>
            <a:ext cx="272510" cy="14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2950" indent="-28575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43000" indent="-22860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00200" indent="-22860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57400" indent="-22860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algn="ctr" eaLnBrk="1">
              <a:lnSpc>
                <a:spcPts val="1051"/>
              </a:lnSpc>
            </a:pPr>
            <a:fld id="{9341A735-39CE-4E30-A45B-8F69B017A70B}" type="slidenum">
              <a:rPr lang="ru-RU" altLang="ru-RU" sz="1100" b="1">
                <a:solidFill>
                  <a:schemeClr val="accent6"/>
                </a:solidFill>
                <a:latin typeface="+mj-lt"/>
                <a:ea typeface="Helvetica Neue"/>
                <a:cs typeface="Helvetica Neue"/>
                <a:sym typeface="Helvetica Neue"/>
              </a:rPr>
              <a:pPr algn="ctr" eaLnBrk="1">
                <a:lnSpc>
                  <a:spcPts val="1051"/>
                </a:lnSpc>
              </a:pPr>
              <a:t>‹#›</a:t>
            </a:fld>
            <a:r>
              <a:rPr lang="ru-RU" altLang="ru-RU" sz="1100" b="1" dirty="0">
                <a:solidFill>
                  <a:schemeClr val="accent6"/>
                </a:solidFill>
                <a:latin typeface="+mj-lt"/>
                <a:ea typeface="Helvetica Neue"/>
                <a:cs typeface="Helvetica Neue"/>
                <a:sym typeface="Helvetica Neue"/>
              </a:rPr>
              <a:t>￼</a:t>
            </a:r>
          </a:p>
        </p:txBody>
      </p:sp>
    </p:spTree>
    <p:extLst>
      <p:ext uri="{BB962C8B-B14F-4D97-AF65-F5344CB8AC3E}">
        <p14:creationId xmlns:p14="http://schemas.microsoft.com/office/powerpoint/2010/main" val="44106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51" r:id="rId2"/>
    <p:sldLayoutId id="2147483692" r:id="rId3"/>
    <p:sldLayoutId id="2147483700" r:id="rId4"/>
    <p:sldLayoutId id="2147483701" r:id="rId5"/>
  </p:sldLayoutIdLst>
  <p:hf hdr="0" ftr="0" dt="0"/>
  <p:txStyles>
    <p:titleStyle>
      <a:lvl1pPr algn="l" defTabSz="1280064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24" indent="-480024" algn="l" defTabSz="1280064" rtl="0" eaLnBrk="1" latinLnBrk="0" hangingPunct="1">
        <a:spcBef>
          <a:spcPct val="200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53" indent="-400021" algn="l" defTabSz="1280064" rtl="0" eaLnBrk="1" latinLnBrk="0" hangingPunct="1">
        <a:spcBef>
          <a:spcPct val="20000"/>
        </a:spcBef>
        <a:buFont typeface="Arial" panose="020B0604020202020204" pitchFamily="34" charset="0"/>
        <a:buChar char="–"/>
        <a:defRPr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80" indent="-320016" algn="l" defTabSz="12800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112" indent="-320016" algn="l" defTabSz="12800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144" indent="-320016" algn="l" defTabSz="1280064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176" indent="-320016" algn="l" defTabSz="12800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208" indent="-320016" algn="l" defTabSz="12800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240" indent="-320016" algn="l" defTabSz="12800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272" indent="-320016" algn="l" defTabSz="12800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80064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32" algn="l" defTabSz="1280064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64" algn="l" defTabSz="1280064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96" algn="l" defTabSz="1280064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128" algn="l" defTabSz="1280064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160" algn="l" defTabSz="1280064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192" algn="l" defTabSz="1280064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224" algn="l" defTabSz="1280064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256" algn="l" defTabSz="1280064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8.xml"/><Relationship Id="rId7" Type="http://schemas.openxmlformats.org/officeDocument/2006/relationships/image" Target="../media/image3.emf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4.xml"/><Relationship Id="rId10" Type="http://schemas.openxmlformats.org/officeDocument/2006/relationships/image" Target="../media/image5.png"/><Relationship Id="rId4" Type="http://schemas.openxmlformats.org/officeDocument/2006/relationships/tags" Target="../tags/tag9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109" y="3983870"/>
            <a:ext cx="11785299" cy="2611228"/>
          </a:xfrm>
        </p:spPr>
        <p:txBody>
          <a:bodyPr>
            <a:spAutoFit/>
          </a:bodyPr>
          <a:lstStyle/>
          <a:p>
            <a:r>
              <a:rPr lang="ru-RU" sz="4000" dirty="0"/>
              <a:t>Облигации для финансирования инфраструктуры – АО «ДОМ.РФ»</a:t>
            </a: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r>
              <a:rPr lang="ru-RU" sz="2000" dirty="0"/>
              <a:t>Строительство инженерной инфраструктуры с использованием механизма «инфраструктурные облигации» в формате концессий</a:t>
            </a:r>
            <a:endParaRPr lang="ru-RU" sz="2000" b="0" dirty="0">
              <a:solidFill>
                <a:schemeClr val="tx1"/>
              </a:solidFill>
            </a:endParaRPr>
          </a:p>
        </p:txBody>
      </p:sp>
      <p:pic>
        <p:nvPicPr>
          <p:cNvPr id="5" name="Изображение 14" descr="1_Визитная карточка-04.png">
            <a:extLst>
              <a:ext uri="{FF2B5EF4-FFF2-40B4-BE49-F238E27FC236}">
                <a16:creationId xmlns:a16="http://schemas.microsoft.com/office/drawing/2014/main" id="{B11F75E6-B594-E841-8662-BB7CB521293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/>
          <a:stretch/>
        </p:blipFill>
        <p:spPr>
          <a:xfrm>
            <a:off x="11798249" y="254131"/>
            <a:ext cx="493159" cy="5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20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2"/>
    </mc:Choice>
    <mc:Fallback xmlns="">
      <p:transition spd="slow" advTm="27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Прямоугольник 75">
            <a:extLst>
              <a:ext uri="{FF2B5EF4-FFF2-40B4-BE49-F238E27FC236}">
                <a16:creationId xmlns:a16="http://schemas.microsoft.com/office/drawing/2014/main" id="{6A22034D-D372-594D-BF66-AE206E44272A}"/>
              </a:ext>
            </a:extLst>
          </p:cNvPr>
          <p:cNvSpPr/>
          <p:nvPr/>
        </p:nvSpPr>
        <p:spPr>
          <a:xfrm flipH="1">
            <a:off x="315907" y="1578050"/>
            <a:ext cx="1906427" cy="7229758"/>
          </a:xfrm>
          <a:prstGeom prst="roundRect">
            <a:avLst>
              <a:gd name="adj" fmla="val 10002"/>
            </a:avLst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endParaRPr lang="ru-RU" sz="800" b="1" dirty="0">
              <a:cs typeface="Arial" panose="020B0604020202020204" pitchFamily="34" charset="0"/>
            </a:endParaRPr>
          </a:p>
        </p:txBody>
      </p:sp>
      <p:graphicFrame>
        <p:nvGraphicFramePr>
          <p:cNvPr id="114" name="Таблица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09974"/>
              </p:ext>
            </p:extLst>
          </p:nvPr>
        </p:nvGraphicFramePr>
        <p:xfrm>
          <a:off x="377371" y="1607076"/>
          <a:ext cx="7145896" cy="7230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730">
                  <a:extLst>
                    <a:ext uri="{9D8B030D-6E8A-4147-A177-3AD203B41FA5}">
                      <a16:colId xmlns:a16="http://schemas.microsoft.com/office/drawing/2014/main" val="3046496761"/>
                    </a:ext>
                  </a:extLst>
                </a:gridCol>
                <a:gridCol w="5255166">
                  <a:extLst>
                    <a:ext uri="{9D8B030D-6E8A-4147-A177-3AD203B41FA5}">
                      <a16:colId xmlns:a16="http://schemas.microsoft.com/office/drawing/2014/main" val="3497601196"/>
                    </a:ext>
                  </a:extLst>
                </a:gridCol>
              </a:tblGrid>
              <a:tr h="541035">
                <a:tc>
                  <a:txBody>
                    <a:bodyPr/>
                    <a:lstStyle/>
                    <a:p>
                      <a:pPr marL="36000" marR="0" lvl="0" indent="0" algn="l" defTabSz="12800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Заемщик</a:t>
                      </a:r>
                      <a:endParaRPr lang="en-US" sz="1400" b="1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00000"/>
                        </a:lnSpc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Концессионер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5317317"/>
                  </a:ext>
                </a:extLst>
              </a:tr>
              <a:tr h="919897"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Источник погашения займа 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171450" algn="l" defTabSz="979947">
                        <a:lnSpc>
                          <a:spcPct val="100000"/>
                        </a:lnSpc>
                        <a:buClr>
                          <a:schemeClr val="accent6"/>
                        </a:buClr>
                        <a:buFont typeface="Wingdings" pitchFamily="2" charset="2"/>
                        <a:buChar char="§"/>
                        <a:defRPr/>
                      </a:pP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Плата Концедента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  <a:p>
                      <a:pPr marL="72000" indent="-171450" algn="l" defTabSz="979947">
                        <a:lnSpc>
                          <a:spcPct val="100000"/>
                        </a:lnSpc>
                        <a:buClr>
                          <a:schemeClr val="accent6"/>
                        </a:buClr>
                        <a:buFont typeface="Wingdings" pitchFamily="2" charset="2"/>
                        <a:buChar char="§"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Тарифная выручка от использования объекта соглашения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(при ее наличии)</a:t>
                      </a:r>
                      <a:endParaRPr lang="ru-RU" sz="140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161095"/>
                  </a:ext>
                </a:extLst>
              </a:tr>
              <a:tr h="1993690">
                <a:tc>
                  <a:txBody>
                    <a:bodyPr/>
                    <a:lstStyle/>
                    <a:p>
                      <a:pPr marL="36000" algn="l">
                        <a:lnSpc>
                          <a:spcPct val="100000"/>
                        </a:lnSpc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Типы инфраструктуры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defTabSz="979947">
                        <a:spcBef>
                          <a:spcPts val="600"/>
                        </a:spcBef>
                        <a:buClr>
                          <a:schemeClr val="accent6"/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sz="1400" b="0" dirty="0">
                          <a:cs typeface="Arial" panose="020B0604020202020204" pitchFamily="34" charset="0"/>
                        </a:rPr>
                        <a:t>Объекты городской инфраструктуры</a:t>
                      </a:r>
                      <a:r>
                        <a:rPr lang="en-US" sz="1400" b="0" dirty="0">
                          <a:cs typeface="Arial" panose="020B0604020202020204" pitchFamily="34" charset="0"/>
                        </a:rPr>
                        <a:t> и </a:t>
                      </a:r>
                      <a:r>
                        <a:rPr lang="ru-RU" sz="1400" b="0" dirty="0">
                          <a:cs typeface="Arial" panose="020B0604020202020204" pitchFamily="34" charset="0"/>
                        </a:rPr>
                        <a:t>инфраструктуры для жилищного строительства:</a:t>
                      </a:r>
                    </a:p>
                    <a:p>
                      <a:pPr marL="0" indent="0" defTabSz="979947">
                        <a:spcBef>
                          <a:spcPts val="600"/>
                        </a:spcBef>
                        <a:buClr>
                          <a:schemeClr val="accent6"/>
                        </a:buClr>
                        <a:buFont typeface="Wingdings" pitchFamily="2" charset="2"/>
                        <a:buNone/>
                        <a:defRPr/>
                      </a:pPr>
                      <a:endParaRPr lang="ru-RU" sz="1400" b="0" dirty="0">
                        <a:cs typeface="Arial" panose="020B0604020202020204" pitchFamily="34" charset="0"/>
                      </a:endParaRPr>
                    </a:p>
                    <a:p>
                      <a:pPr marL="155575" indent="-155575" defTabSz="979947">
                        <a:spcBef>
                          <a:spcPts val="0"/>
                        </a:spcBef>
                        <a:buClr>
                          <a:schemeClr val="accent6"/>
                        </a:buClr>
                        <a:buFont typeface="Wingdings" pitchFamily="2" charset="2"/>
                        <a:buChar char="§"/>
                        <a:defRPr/>
                      </a:pPr>
                      <a:r>
                        <a:rPr lang="ru-RU" sz="1400" b="0" dirty="0">
                          <a:cs typeface="Arial" panose="020B0604020202020204" pitchFamily="34" charset="0"/>
                        </a:rPr>
                        <a:t>объекты социальной </a:t>
                      </a:r>
                      <a:r>
                        <a:rPr lang="en-US" sz="1400" b="0" dirty="0" err="1">
                          <a:cs typeface="Arial" panose="020B0604020202020204" pitchFamily="34" charset="0"/>
                        </a:rPr>
                        <a:t>инфраструктуры</a:t>
                      </a:r>
                      <a:r>
                        <a:rPr lang="ru-RU" sz="1400" b="0" dirty="0">
                          <a:cs typeface="Arial" panose="020B0604020202020204" pitchFamily="34" charset="0"/>
                        </a:rPr>
                        <a:t> (в т</a:t>
                      </a:r>
                      <a:r>
                        <a:rPr lang="en-US" sz="1400" b="0" dirty="0">
                          <a:cs typeface="Arial" panose="020B0604020202020204" pitchFamily="34" charset="0"/>
                        </a:rPr>
                        <a:t>.ч.</a:t>
                      </a:r>
                      <a:r>
                        <a:rPr lang="ru-RU" sz="1400" b="0" dirty="0">
                          <a:cs typeface="Arial" panose="020B0604020202020204" pitchFamily="34" charset="0"/>
                        </a:rPr>
                        <a:t> школы, детский сады,</a:t>
                      </a:r>
                      <a:r>
                        <a:rPr lang="en-US" sz="1400" b="0" dirty="0"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dirty="0" err="1">
                          <a:cs typeface="Arial" panose="020B0604020202020204" pitchFamily="34" charset="0"/>
                        </a:rPr>
                        <a:t>объекты</a:t>
                      </a:r>
                      <a:r>
                        <a:rPr lang="en-US" sz="1400" b="0" dirty="0"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>
                          <a:cs typeface="Arial" panose="020B0604020202020204" pitchFamily="34" charset="0"/>
                        </a:rPr>
                        <a:t>здравоохранения</a:t>
                      </a:r>
                      <a:r>
                        <a:rPr lang="en-US" sz="1400" b="0" dirty="0">
                          <a:cs typeface="Arial" panose="020B0604020202020204" pitchFamily="34" charset="0"/>
                        </a:rPr>
                        <a:t>) </a:t>
                      </a:r>
                      <a:endParaRPr lang="ru-RU" sz="1400" b="0" dirty="0">
                        <a:cs typeface="Arial" panose="020B0604020202020204" pitchFamily="34" charset="0"/>
                      </a:endParaRPr>
                    </a:p>
                    <a:p>
                      <a:pPr marL="155575" indent="-155575" defTabSz="979947">
                        <a:spcBef>
                          <a:spcPts val="0"/>
                        </a:spcBef>
                        <a:buClr>
                          <a:schemeClr val="accent6"/>
                        </a:buClr>
                        <a:buFont typeface="Wingdings" pitchFamily="2" charset="2"/>
                        <a:buChar char="§"/>
                        <a:defRPr/>
                      </a:pPr>
                      <a:r>
                        <a:rPr lang="ru-RU" sz="1400" b="1" dirty="0">
                          <a:cs typeface="Arial" panose="020B0604020202020204" pitchFamily="34" charset="0"/>
                        </a:rPr>
                        <a:t>внешние сети инженерно-технического обеспечения </a:t>
                      </a:r>
                    </a:p>
                    <a:p>
                      <a:pPr marL="155575" indent="-155575" defTabSz="979947">
                        <a:spcBef>
                          <a:spcPts val="0"/>
                        </a:spcBef>
                        <a:buClr>
                          <a:schemeClr val="accent6"/>
                        </a:buClr>
                        <a:buFont typeface="Wingdings" pitchFamily="2" charset="2"/>
                        <a:buChar char="§"/>
                        <a:defRPr/>
                      </a:pPr>
                      <a:r>
                        <a:rPr lang="ru-RU" sz="1400" b="0" dirty="0">
                          <a:cs typeface="Arial" panose="020B0604020202020204" pitchFamily="34" charset="0"/>
                        </a:rPr>
                        <a:t>объекты транспортной инфраструктуры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257284"/>
                  </a:ext>
                </a:extLst>
              </a:tr>
              <a:tr h="479041">
                <a:tc>
                  <a:txBody>
                    <a:bodyPr/>
                    <a:lstStyle/>
                    <a:p>
                      <a:pPr marL="36000" indent="0" algn="l" defTabSz="979947" rtl="0" eaLnBrk="1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buClr>
                          <a:schemeClr val="accent6"/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Обеспечение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indent="-171450" algn="l" defTabSz="979947" rtl="0" eaLnBrk="1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buClr>
                          <a:schemeClr val="accent6"/>
                        </a:buClr>
                        <a:buFont typeface="Wingdings" pitchFamily="2" charset="2"/>
                        <a:buChar char="§"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Финансовые обязательства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Концедента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1754104"/>
                  </a:ext>
                </a:extLst>
              </a:tr>
              <a:tr h="858158">
                <a:tc>
                  <a:txBody>
                    <a:bodyPr/>
                    <a:lstStyle/>
                    <a:p>
                      <a:pPr marL="36000" marR="0" lvl="0" indent="0" algn="l" defTabSz="1280064" rtl="0" eaLnBrk="1" fontAlgn="auto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spc="-10" dirty="0">
                          <a:solidFill>
                            <a:schemeClr val="tx2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Капитальные затраты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1280064" rtl="0" eaLnBrk="1" fontAlgn="auto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360 </a:t>
                      </a:r>
                      <a:r>
                        <a:rPr lang="ru-RU" sz="14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млн руб.,</a:t>
                      </a:r>
                      <a:r>
                        <a:rPr lang="ru-RU" sz="1400" b="1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из</a:t>
                      </a:r>
                      <a:r>
                        <a:rPr lang="en-US" sz="14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них</a:t>
                      </a:r>
                      <a:endParaRPr lang="en-US" sz="1400" b="0" i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72000" marR="0" lvl="0" indent="0" algn="ctr" defTabSz="1280064" rtl="0" eaLnBrk="1" fontAlgn="auto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≥ </a:t>
                      </a: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20% собственных средств Концессионера</a:t>
                      </a:r>
                      <a:b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не включая капитальный грант и возмещение НДС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E5057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8097092"/>
                  </a:ext>
                </a:extLst>
              </a:tr>
              <a:tr h="496974">
                <a:tc>
                  <a:txBody>
                    <a:bodyPr/>
                    <a:lstStyle/>
                    <a:p>
                      <a:pPr marL="36000" marR="0" lvl="0" indent="0" algn="l" defTabSz="1280064" rtl="0" eaLnBrk="1" fontAlgn="auto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spc="-10" dirty="0">
                          <a:solidFill>
                            <a:schemeClr val="tx2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Сумма займа 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1280064" rtl="0" eaLnBrk="1" fontAlgn="auto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+mj-lt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ru-RU" sz="1400" b="1" dirty="0">
                          <a:latin typeface="+mj-lt"/>
                          <a:cs typeface="Arial" panose="020B0604020202020204" pitchFamily="34" charset="0"/>
                        </a:rPr>
                        <a:t> 300 млн руб.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815134"/>
                  </a:ext>
                </a:extLst>
              </a:tr>
              <a:tr h="452349">
                <a:tc>
                  <a:txBody>
                    <a:bodyPr/>
                    <a:lstStyle/>
                    <a:p>
                      <a:pPr marL="36000" marR="0" lvl="0" indent="0" algn="l" defTabSz="1280064" rtl="0" eaLnBrk="1" fontAlgn="auto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spc="-10" dirty="0">
                          <a:solidFill>
                            <a:schemeClr val="tx2"/>
                          </a:solidFill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Срок реализации проекта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1280064" rtl="0" eaLnBrk="1" fontAlgn="auto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+mj-lt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dirty="0">
                          <a:latin typeface="+mj-lt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ru-RU" sz="1400" b="1" dirty="0">
                          <a:latin typeface="+mj-lt"/>
                          <a:cs typeface="Arial" panose="020B0604020202020204" pitchFamily="34" charset="0"/>
                        </a:rPr>
                        <a:t>30</a:t>
                      </a:r>
                      <a:r>
                        <a:rPr lang="ru-RU" sz="1400" dirty="0">
                          <a:latin typeface="+mj-lt"/>
                          <a:cs typeface="Arial" panose="020B0604020202020204" pitchFamily="34" charset="0"/>
                        </a:rPr>
                        <a:t> лет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639808"/>
                  </a:ext>
                </a:extLst>
              </a:tr>
              <a:tr h="803878">
                <a:tc>
                  <a:txBody>
                    <a:bodyPr/>
                    <a:lstStyle/>
                    <a:p>
                      <a:pPr marL="36000" marR="0" lvl="0" indent="0" algn="l" defTabSz="1280064" rtl="0" eaLnBrk="1" fontAlgn="auto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Финансовая устойчивость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marR="0" lvl="0" indent="-166688" algn="l" defTabSz="979947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8FC54C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DS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CR за период уплаты процентов (квартал)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b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1,2х &gt;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DSCR ≥ 1,</a:t>
                      </a: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05х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952479"/>
                  </a:ext>
                </a:extLst>
              </a:tr>
              <a:tr h="638827">
                <a:tc>
                  <a:txBody>
                    <a:bodyPr/>
                    <a:lstStyle/>
                    <a:p>
                      <a:pPr marL="36000" marR="0" lvl="0" indent="0" algn="l" defTabSz="1280064" rtl="0" eaLnBrk="1" fontAlgn="auto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Дополнительные условия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2000" marR="0" lvl="0" indent="-155575" algn="l" defTabSz="9799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FC54C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Необходима привязка </a:t>
                      </a: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концессий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E5057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к вводу кв. м жилья</a:t>
                      </a:r>
                    </a:p>
                  </a:txBody>
                  <a:tcPr marL="36000" marR="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805090"/>
                  </a:ext>
                </a:extLst>
              </a:tr>
            </a:tbl>
          </a:graphicData>
        </a:graphic>
      </p:graphicFrame>
      <p:sp>
        <p:nvSpPr>
          <p:cNvPr id="28" name="Rectangle 95">
            <a:extLst>
              <a:ext uri="{FF2B5EF4-FFF2-40B4-BE49-F238E27FC236}">
                <a16:creationId xmlns:a16="http://schemas.microsoft.com/office/drawing/2014/main" id="{95AF2C0B-7D94-1947-9BA6-30E92ABE9892}"/>
              </a:ext>
            </a:extLst>
          </p:cNvPr>
          <p:cNvSpPr/>
          <p:nvPr/>
        </p:nvSpPr>
        <p:spPr>
          <a:xfrm>
            <a:off x="315912" y="1108119"/>
            <a:ext cx="1906427" cy="3679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>
            <a:no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ru-RU" sz="1400" b="1" spc="-1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Показатель </a:t>
            </a:r>
          </a:p>
        </p:txBody>
      </p:sp>
      <p:sp>
        <p:nvSpPr>
          <p:cNvPr id="69" name="Rectangle 95">
            <a:extLst>
              <a:ext uri="{FF2B5EF4-FFF2-40B4-BE49-F238E27FC236}">
                <a16:creationId xmlns:a16="http://schemas.microsoft.com/office/drawing/2014/main" id="{95AF2C0B-7D94-1947-9BA6-30E92ABE9892}"/>
              </a:ext>
            </a:extLst>
          </p:cNvPr>
          <p:cNvSpPr/>
          <p:nvPr/>
        </p:nvSpPr>
        <p:spPr>
          <a:xfrm>
            <a:off x="2314938" y="1108119"/>
            <a:ext cx="5150734" cy="3679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>
            <a:no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ru-RU" sz="1400" b="1" spc="-1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Строительство инфраструктуры </a:t>
            </a:r>
            <a:r>
              <a:rPr lang="ru-RU" sz="1400" b="1" spc="-1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через Концессии</a:t>
            </a:r>
            <a:endParaRPr lang="ru-RU" sz="1400" b="1" spc="-10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C391F3C-F609-6648-8B46-0DC2347CE831}"/>
              </a:ext>
            </a:extLst>
          </p:cNvPr>
          <p:cNvSpPr txBox="1"/>
          <p:nvPr/>
        </p:nvSpPr>
        <p:spPr>
          <a:xfrm>
            <a:off x="315910" y="136800"/>
            <a:ext cx="11858027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80115"/>
            <a:r>
              <a:rPr lang="ru-RU" sz="2400" b="1" dirty="0">
                <a:latin typeface="Tahoma" panose="020B0604030504040204" pitchFamily="34" charset="0"/>
              </a:rPr>
              <a:t>Требования механизма облигаций для финансирования инфраструктуры </a:t>
            </a:r>
          </a:p>
          <a:p>
            <a:pPr defTabSz="1280115"/>
            <a:r>
              <a:rPr lang="ru-RU" sz="2000" b="1" dirty="0">
                <a:solidFill>
                  <a:schemeClr val="accent6"/>
                </a:solidFill>
                <a:latin typeface="Tahoma" panose="020B0604030504040204" pitchFamily="34" charset="0"/>
              </a:rPr>
              <a:t>Формат концессий</a:t>
            </a:r>
            <a:endParaRPr lang="ru-RU" sz="2000" b="1" dirty="0">
              <a:solidFill>
                <a:schemeClr val="accent6"/>
              </a:solidFill>
              <a:latin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29" name="Прямоугольник 94">
            <a:extLst>
              <a:ext uri="{FF2B5EF4-FFF2-40B4-BE49-F238E27FC236}">
                <a16:creationId xmlns:a16="http://schemas.microsoft.com/office/drawing/2014/main" id="{8EEF59D4-6D37-684D-B5F8-A90961E35B6E}"/>
              </a:ext>
            </a:extLst>
          </p:cNvPr>
          <p:cNvSpPr/>
          <p:nvPr/>
        </p:nvSpPr>
        <p:spPr>
          <a:xfrm>
            <a:off x="9328773" y="3204387"/>
            <a:ext cx="1628417" cy="46166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buClr>
                <a:schemeClr val="accent6"/>
              </a:buClr>
            </a:pPr>
            <a:r>
              <a:rPr lang="ru-RU" sz="1000" dirty="0"/>
              <a:t>Льготный </a:t>
            </a:r>
            <a:br>
              <a:rPr lang="ru-RU" sz="1000" dirty="0"/>
            </a:br>
            <a:r>
              <a:rPr lang="ru-RU" sz="1000" dirty="0"/>
              <a:t>инфраструктурный </a:t>
            </a:r>
            <a:br>
              <a:rPr lang="ru-RU" sz="1000" dirty="0"/>
            </a:br>
            <a:r>
              <a:rPr lang="ru-RU" sz="1000" dirty="0"/>
              <a:t>заем</a:t>
            </a:r>
          </a:p>
        </p:txBody>
      </p:sp>
      <p:sp>
        <p:nvSpPr>
          <p:cNvPr id="30" name="Прямоугольник 95">
            <a:extLst>
              <a:ext uri="{FF2B5EF4-FFF2-40B4-BE49-F238E27FC236}">
                <a16:creationId xmlns:a16="http://schemas.microsoft.com/office/drawing/2014/main" id="{8EEF59D4-6D37-684D-B5F8-A90961E35B6E}"/>
              </a:ext>
            </a:extLst>
          </p:cNvPr>
          <p:cNvSpPr/>
          <p:nvPr/>
        </p:nvSpPr>
        <p:spPr>
          <a:xfrm>
            <a:off x="11200432" y="3351581"/>
            <a:ext cx="1419155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000" dirty="0"/>
              <a:t>Возврат</a:t>
            </a:r>
            <a:r>
              <a:rPr lang="en-US" sz="1000" dirty="0"/>
              <a:t> </a:t>
            </a:r>
            <a:r>
              <a:rPr lang="ru-RU" sz="1000" dirty="0"/>
              <a:t>займа</a:t>
            </a:r>
          </a:p>
        </p:txBody>
      </p:sp>
      <p:sp>
        <p:nvSpPr>
          <p:cNvPr id="32" name="Прямоугольник 97">
            <a:extLst>
              <a:ext uri="{FF2B5EF4-FFF2-40B4-BE49-F238E27FC236}">
                <a16:creationId xmlns:a16="http://schemas.microsoft.com/office/drawing/2014/main" id="{8EEF59D4-6D37-684D-B5F8-A90961E35B6E}"/>
              </a:ext>
            </a:extLst>
          </p:cNvPr>
          <p:cNvSpPr/>
          <p:nvPr/>
        </p:nvSpPr>
        <p:spPr>
          <a:xfrm>
            <a:off x="11347331" y="5221095"/>
            <a:ext cx="1272256" cy="46166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buClr>
                <a:schemeClr val="accent6"/>
              </a:buClr>
            </a:pPr>
            <a:r>
              <a:rPr lang="ru-RU" sz="1000" dirty="0"/>
              <a:t>Строительство, </a:t>
            </a:r>
          </a:p>
          <a:p>
            <a:pPr>
              <a:buClr>
                <a:schemeClr val="accent6"/>
              </a:buClr>
            </a:pPr>
            <a:r>
              <a:rPr lang="ru-RU" sz="1000" dirty="0"/>
              <a:t>эксплуатация </a:t>
            </a:r>
            <a:br>
              <a:rPr lang="ru-RU" sz="1000" dirty="0"/>
            </a:br>
            <a:r>
              <a:rPr lang="ru-RU" sz="1000" dirty="0"/>
              <a:t>созданных объектов</a:t>
            </a:r>
          </a:p>
        </p:txBody>
      </p:sp>
      <p:sp>
        <p:nvSpPr>
          <p:cNvPr id="33" name="Прямоугольник 75">
            <a:extLst>
              <a:ext uri="{FF2B5EF4-FFF2-40B4-BE49-F238E27FC236}">
                <a16:creationId xmlns:a16="http://schemas.microsoft.com/office/drawing/2014/main" id="{DA43EE9C-552A-2C42-80E0-EFC051E4CB25}"/>
              </a:ext>
            </a:extLst>
          </p:cNvPr>
          <p:cNvSpPr/>
          <p:nvPr/>
        </p:nvSpPr>
        <p:spPr>
          <a:xfrm>
            <a:off x="7646134" y="4030009"/>
            <a:ext cx="1844613" cy="6665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noFill/>
            <a:prstDash val="solid"/>
          </a:ln>
          <a:effectLst/>
        </p:spPr>
        <p:txBody>
          <a:bodyPr wrap="none" lIns="72000" tIns="72000" rIns="72000" bIns="72000" rtlCol="0" anchor="ctr" anchorCtr="0">
            <a:noAutofit/>
          </a:bodyPr>
          <a:lstStyle/>
          <a:p>
            <a:pPr algn="ctr"/>
            <a:r>
              <a:rPr lang="ru-RU" sz="1400" b="1" spc="-10" dirty="0"/>
              <a:t>Субъект </a:t>
            </a:r>
            <a:br>
              <a:rPr lang="ru-RU" sz="1400" b="1" spc="-10" dirty="0"/>
            </a:br>
            <a:r>
              <a:rPr lang="en-US" sz="1400" spc="-10" dirty="0"/>
              <a:t>(</a:t>
            </a:r>
            <a:r>
              <a:rPr lang="ru-RU" sz="1400" spc="-10" dirty="0" err="1"/>
              <a:t>Концедент</a:t>
            </a:r>
            <a:r>
              <a:rPr lang="en-US" sz="1400" spc="-10" dirty="0"/>
              <a:t>)</a:t>
            </a:r>
            <a:endParaRPr lang="ru-RU" sz="1400" spc="-10" dirty="0"/>
          </a:p>
        </p:txBody>
      </p:sp>
      <p:grpSp>
        <p:nvGrpSpPr>
          <p:cNvPr id="34" name="Группа 99"/>
          <p:cNvGrpSpPr/>
          <p:nvPr/>
        </p:nvGrpSpPr>
        <p:grpSpPr>
          <a:xfrm rot="16200000" flipH="1">
            <a:off x="10728994" y="3456323"/>
            <a:ext cx="921816" cy="249073"/>
            <a:chOff x="3134630" y="4157957"/>
            <a:chExt cx="987173" cy="152400"/>
          </a:xfrm>
        </p:grpSpPr>
        <p:cxnSp>
          <p:nvCxnSpPr>
            <p:cNvPr id="35" name="Прямая соединительная линия 21">
              <a:extLst>
                <a:ext uri="{FF2B5EF4-FFF2-40B4-BE49-F238E27FC236}">
                  <a16:creationId xmlns:a16="http://schemas.microsoft.com/office/drawing/2014/main" id="{3AEEA460-4D3E-F448-BA62-F5A69867B53B}"/>
                </a:ext>
              </a:extLst>
            </p:cNvPr>
            <p:cNvCxnSpPr>
              <a:cxnSpLocks/>
            </p:cNvCxnSpPr>
            <p:nvPr/>
          </p:nvCxnSpPr>
          <p:spPr>
            <a:xfrm>
              <a:off x="3134630" y="4157957"/>
              <a:ext cx="987172" cy="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21">
              <a:extLst>
                <a:ext uri="{FF2B5EF4-FFF2-40B4-BE49-F238E27FC236}">
                  <a16:creationId xmlns:a16="http://schemas.microsoft.com/office/drawing/2014/main" id="{3AEEA460-4D3E-F448-BA62-F5A69867B53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3134631" y="4310357"/>
              <a:ext cx="987172" cy="0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Прямоугольник 103">
            <a:extLst>
              <a:ext uri="{FF2B5EF4-FFF2-40B4-BE49-F238E27FC236}">
                <a16:creationId xmlns:a16="http://schemas.microsoft.com/office/drawing/2014/main" id="{8EEF59D4-6D37-684D-B5F8-A90961E35B6E}"/>
              </a:ext>
            </a:extLst>
          </p:cNvPr>
          <p:cNvSpPr/>
          <p:nvPr/>
        </p:nvSpPr>
        <p:spPr>
          <a:xfrm>
            <a:off x="7772339" y="4755509"/>
            <a:ext cx="2424112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buClr>
                <a:schemeClr val="accent6"/>
              </a:buClr>
            </a:pPr>
            <a:r>
              <a:rPr lang="ru-RU" sz="1000" dirty="0"/>
              <a:t>Финансовые обязательства по возмещению расходов Концессионера, предоставление земельного участка для </a:t>
            </a:r>
            <a:br>
              <a:rPr lang="ru-RU" sz="1000" dirty="0"/>
            </a:br>
            <a:r>
              <a:rPr lang="ru-RU" sz="1000" dirty="0"/>
              <a:t>реализации проекта </a:t>
            </a:r>
          </a:p>
        </p:txBody>
      </p:sp>
      <p:sp>
        <p:nvSpPr>
          <p:cNvPr id="38" name="Прямоугольник 105">
            <a:extLst>
              <a:ext uri="{FF2B5EF4-FFF2-40B4-BE49-F238E27FC236}">
                <a16:creationId xmlns:a16="http://schemas.microsoft.com/office/drawing/2014/main" id="{8EEF59D4-6D37-684D-B5F8-A90961E35B6E}"/>
              </a:ext>
            </a:extLst>
          </p:cNvPr>
          <p:cNvSpPr/>
          <p:nvPr/>
        </p:nvSpPr>
        <p:spPr>
          <a:xfrm>
            <a:off x="9348731" y="6084661"/>
            <a:ext cx="1402283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buClr>
                <a:schemeClr val="accent6"/>
              </a:buClr>
            </a:pPr>
            <a:r>
              <a:rPr lang="ru-RU" sz="1000" dirty="0"/>
              <a:t>Пользование объектом соглашения</a:t>
            </a:r>
          </a:p>
        </p:txBody>
      </p:sp>
      <p:sp>
        <p:nvSpPr>
          <p:cNvPr id="39" name="Прямоугольник 75">
            <a:extLst>
              <a:ext uri="{FF2B5EF4-FFF2-40B4-BE49-F238E27FC236}">
                <a16:creationId xmlns:a16="http://schemas.microsoft.com/office/drawing/2014/main" id="{DA43EE9C-552A-2C42-80E0-EFC051E4CB25}"/>
              </a:ext>
            </a:extLst>
          </p:cNvPr>
          <p:cNvSpPr/>
          <p:nvPr/>
        </p:nvSpPr>
        <p:spPr>
          <a:xfrm>
            <a:off x="7682813" y="6533082"/>
            <a:ext cx="1771253" cy="76135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noFill/>
            <a:prstDash val="solid"/>
          </a:ln>
          <a:effectLst/>
        </p:spPr>
        <p:txBody>
          <a:bodyPr wrap="none" lIns="72000" tIns="72000" rIns="72000" bIns="72000" rtlCol="0" anchor="ctr" anchorCtr="0">
            <a:noAutofit/>
          </a:bodyPr>
          <a:lstStyle/>
          <a:p>
            <a:pPr algn="ctr"/>
            <a:r>
              <a:rPr lang="ru-RU" sz="1400" b="1" spc="-10" dirty="0"/>
              <a:t>Потребители </a:t>
            </a:r>
            <a:br>
              <a:rPr lang="ru-RU" sz="1400" b="1" spc="-10" dirty="0"/>
            </a:br>
            <a:r>
              <a:rPr lang="ru-RU" sz="1400" b="1" spc="-10" dirty="0"/>
              <a:t>услуг</a:t>
            </a:r>
            <a:endParaRPr lang="en-US" sz="1400" b="1" spc="-10" dirty="0"/>
          </a:p>
        </p:txBody>
      </p:sp>
      <p:sp>
        <p:nvSpPr>
          <p:cNvPr id="40" name="Прямоугольник 116"/>
          <p:cNvSpPr/>
          <p:nvPr/>
        </p:nvSpPr>
        <p:spPr>
          <a:xfrm>
            <a:off x="15801189" y="6991593"/>
            <a:ext cx="217541" cy="479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117"/>
          <p:cNvSpPr/>
          <p:nvPr/>
        </p:nvSpPr>
        <p:spPr>
          <a:xfrm>
            <a:off x="15801189" y="6814286"/>
            <a:ext cx="217541" cy="479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75">
            <a:extLst>
              <a:ext uri="{FF2B5EF4-FFF2-40B4-BE49-F238E27FC236}">
                <a16:creationId xmlns:a16="http://schemas.microsoft.com/office/drawing/2014/main" id="{6837C775-656A-D44E-A6C9-DB0126677A90}"/>
              </a:ext>
            </a:extLst>
          </p:cNvPr>
          <p:cNvSpPr/>
          <p:nvPr/>
        </p:nvSpPr>
        <p:spPr>
          <a:xfrm>
            <a:off x="10366223" y="4030010"/>
            <a:ext cx="1724519" cy="66654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noFill/>
            <a:prstDash val="solid"/>
          </a:ln>
          <a:effectLst/>
        </p:spPr>
        <p:txBody>
          <a:bodyPr wrap="none" lIns="72000" tIns="72000" rIns="72000" bIns="72000" rtlCol="0" anchor="ctr" anchorCtr="0">
            <a:noAutofit/>
          </a:bodyPr>
          <a:lstStyle/>
          <a:p>
            <a:pPr algn="ctr"/>
            <a:r>
              <a:rPr lang="ru-RU" sz="1400" b="1" spc="-10" dirty="0"/>
              <a:t>Концессионер</a:t>
            </a:r>
            <a:endParaRPr lang="ru-RU" sz="1400" b="1" spc="-10" baseline="30000" dirty="0"/>
          </a:p>
        </p:txBody>
      </p:sp>
      <p:sp>
        <p:nvSpPr>
          <p:cNvPr id="45" name="Прямоугольник 75">
            <a:extLst>
              <a:ext uri="{FF2B5EF4-FFF2-40B4-BE49-F238E27FC236}">
                <a16:creationId xmlns:a16="http://schemas.microsoft.com/office/drawing/2014/main" id="{6837C775-656A-D44E-A6C9-DB0126677A90}"/>
              </a:ext>
            </a:extLst>
          </p:cNvPr>
          <p:cNvSpPr/>
          <p:nvPr/>
        </p:nvSpPr>
        <p:spPr>
          <a:xfrm>
            <a:off x="10319411" y="2403868"/>
            <a:ext cx="1730236" cy="70557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noFill/>
            <a:prstDash val="solid"/>
          </a:ln>
          <a:effectLst/>
        </p:spPr>
        <p:txBody>
          <a:bodyPr wrap="none" lIns="72000" tIns="72000" rIns="72000" bIns="72000" rtlCol="0" anchor="ctr" anchorCtr="0">
            <a:noAutofit/>
          </a:bodyPr>
          <a:lstStyle/>
          <a:p>
            <a:pPr algn="ctr"/>
            <a:r>
              <a:rPr lang="ru-RU" sz="1400" b="1" dirty="0">
                <a:cs typeface="Arial" panose="020B0604020202020204" pitchFamily="34" charset="0"/>
              </a:rPr>
              <a:t>СОПФ</a:t>
            </a:r>
            <a:r>
              <a:rPr lang="ru-RU" sz="1600" b="1" baseline="30000" dirty="0"/>
              <a:t>1</a:t>
            </a:r>
          </a:p>
        </p:txBody>
      </p:sp>
      <p:cxnSp>
        <p:nvCxnSpPr>
          <p:cNvPr id="46" name="Соединительная линия уступом 142"/>
          <p:cNvCxnSpPr>
            <a:cxnSpLocks/>
            <a:stCxn id="45" idx="1"/>
            <a:endCxn id="33" idx="0"/>
          </p:cNvCxnSpPr>
          <p:nvPr/>
        </p:nvCxnSpPr>
        <p:spPr>
          <a:xfrm rot="10800000" flipV="1">
            <a:off x="8568441" y="2756657"/>
            <a:ext cx="1750970" cy="1273352"/>
          </a:xfrm>
          <a:prstGeom prst="bentConnector2">
            <a:avLst/>
          </a:prstGeom>
          <a:ln>
            <a:solidFill>
              <a:schemeClr val="accent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143"/>
          <p:cNvCxnSpPr>
            <a:cxnSpLocks/>
          </p:cNvCxnSpPr>
          <p:nvPr/>
        </p:nvCxnSpPr>
        <p:spPr>
          <a:xfrm>
            <a:off x="8628487" y="2770957"/>
            <a:ext cx="1809349" cy="1325616"/>
          </a:xfrm>
          <a:prstGeom prst="straightConnector1">
            <a:avLst/>
          </a:prstGeom>
          <a:ln>
            <a:solidFill>
              <a:schemeClr val="accent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144"/>
          <p:cNvCxnSpPr>
            <a:cxnSpLocks/>
            <a:stCxn id="33" idx="3"/>
            <a:endCxn id="44" idx="1"/>
          </p:cNvCxnSpPr>
          <p:nvPr/>
        </p:nvCxnSpPr>
        <p:spPr>
          <a:xfrm>
            <a:off x="9490747" y="4363281"/>
            <a:ext cx="875476" cy="1"/>
          </a:xfrm>
          <a:prstGeom prst="straightConnector1">
            <a:avLst/>
          </a:prstGeom>
          <a:ln>
            <a:solidFill>
              <a:schemeClr val="accent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21">
            <a:extLst>
              <a:ext uri="{FF2B5EF4-FFF2-40B4-BE49-F238E27FC236}">
                <a16:creationId xmlns:a16="http://schemas.microsoft.com/office/drawing/2014/main" id="{3AEEA460-4D3E-F448-BA62-F5A69867B53B}"/>
              </a:ext>
            </a:extLst>
          </p:cNvPr>
          <p:cNvCxnSpPr>
            <a:cxnSpLocks/>
          </p:cNvCxnSpPr>
          <p:nvPr/>
        </p:nvCxnSpPr>
        <p:spPr>
          <a:xfrm flipV="1">
            <a:off x="13964071" y="2460539"/>
            <a:ext cx="1389167" cy="232168"/>
          </a:xfrm>
          <a:prstGeom prst="straightConnector1">
            <a:avLst/>
          </a:prstGeom>
          <a:ln>
            <a:solidFill>
              <a:schemeClr val="accent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56">
            <a:extLst>
              <a:ext uri="{FF2B5EF4-FFF2-40B4-BE49-F238E27FC236}">
                <a16:creationId xmlns:a16="http://schemas.microsoft.com/office/drawing/2014/main" id="{8EEF59D4-6D37-684D-B5F8-A90961E35B6E}"/>
              </a:ext>
            </a:extLst>
          </p:cNvPr>
          <p:cNvSpPr/>
          <p:nvPr/>
        </p:nvSpPr>
        <p:spPr>
          <a:xfrm>
            <a:off x="7481402" y="2522471"/>
            <a:ext cx="3005986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000" dirty="0"/>
              <a:t>Прямое соглашение</a:t>
            </a:r>
          </a:p>
        </p:txBody>
      </p:sp>
      <p:sp>
        <p:nvSpPr>
          <p:cNvPr id="70" name="Rectangle 95">
            <a:extLst>
              <a:ext uri="{FF2B5EF4-FFF2-40B4-BE49-F238E27FC236}">
                <a16:creationId xmlns:a16="http://schemas.microsoft.com/office/drawing/2014/main" id="{95AF2C0B-7D94-1947-9BA6-30E92ABE9892}"/>
              </a:ext>
            </a:extLst>
          </p:cNvPr>
          <p:cNvSpPr/>
          <p:nvPr/>
        </p:nvSpPr>
        <p:spPr>
          <a:xfrm>
            <a:off x="7621084" y="1107859"/>
            <a:ext cx="5150734" cy="3679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>
            <a:no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ru-RU" sz="1400" b="1" spc="-1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Организационно-правовая схема механизма</a:t>
            </a:r>
          </a:p>
        </p:txBody>
      </p:sp>
      <p:sp>
        <p:nvSpPr>
          <p:cNvPr id="87" name="Прямоугольник 75">
            <a:extLst>
              <a:ext uri="{FF2B5EF4-FFF2-40B4-BE49-F238E27FC236}">
                <a16:creationId xmlns:a16="http://schemas.microsoft.com/office/drawing/2014/main" id="{DA43EE9C-552A-2C42-80E0-EFC051E4CB25}"/>
              </a:ext>
            </a:extLst>
          </p:cNvPr>
          <p:cNvSpPr/>
          <p:nvPr/>
        </p:nvSpPr>
        <p:spPr>
          <a:xfrm>
            <a:off x="10366223" y="6533082"/>
            <a:ext cx="1771253" cy="76135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noFill/>
            <a:prstDash val="solid"/>
          </a:ln>
          <a:effectLst/>
        </p:spPr>
        <p:txBody>
          <a:bodyPr wrap="none" lIns="72000" tIns="72000" rIns="72000" bIns="72000" rtlCol="0" anchor="ctr" anchorCtr="0">
            <a:noAutofit/>
          </a:bodyPr>
          <a:lstStyle/>
          <a:p>
            <a:pPr algn="ctr"/>
            <a:r>
              <a:rPr lang="ru-RU" sz="1400" b="1" spc="-10" dirty="0"/>
              <a:t>Объект </a:t>
            </a:r>
            <a:br>
              <a:rPr lang="ru-RU" sz="1400" b="1" spc="-10" dirty="0"/>
            </a:br>
            <a:r>
              <a:rPr lang="ru-RU" sz="1400" b="1" spc="-10" dirty="0"/>
              <a:t>соглашения</a:t>
            </a:r>
            <a:endParaRPr lang="en-US" sz="1400" b="1" spc="-10" dirty="0"/>
          </a:p>
        </p:txBody>
      </p:sp>
      <p:cxnSp>
        <p:nvCxnSpPr>
          <p:cNvPr id="90" name="Прямая соединительная линия 21">
            <a:extLst>
              <a:ext uri="{FF2B5EF4-FFF2-40B4-BE49-F238E27FC236}">
                <a16:creationId xmlns:a16="http://schemas.microsoft.com/office/drawing/2014/main" id="{3AEEA460-4D3E-F448-BA62-F5A69867B53B}"/>
              </a:ext>
            </a:extLst>
          </p:cNvPr>
          <p:cNvCxnSpPr>
            <a:cxnSpLocks/>
            <a:stCxn id="44" idx="2"/>
            <a:endCxn id="87" idx="0"/>
          </p:cNvCxnSpPr>
          <p:nvPr/>
        </p:nvCxnSpPr>
        <p:spPr>
          <a:xfrm>
            <a:off x="11228483" y="4696554"/>
            <a:ext cx="23367" cy="1836528"/>
          </a:xfrm>
          <a:prstGeom prst="straightConnector1">
            <a:avLst/>
          </a:prstGeom>
          <a:ln>
            <a:solidFill>
              <a:schemeClr val="accent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 стрелкой 143"/>
          <p:cNvCxnSpPr>
            <a:cxnSpLocks/>
            <a:stCxn id="39" idx="3"/>
            <a:endCxn id="87" idx="1"/>
          </p:cNvCxnSpPr>
          <p:nvPr/>
        </p:nvCxnSpPr>
        <p:spPr>
          <a:xfrm>
            <a:off x="9454066" y="6913761"/>
            <a:ext cx="912157" cy="0"/>
          </a:xfrm>
          <a:prstGeom prst="straightConnector1">
            <a:avLst/>
          </a:prstGeom>
          <a:ln>
            <a:solidFill>
              <a:schemeClr val="accent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537958" y="1107859"/>
            <a:ext cx="0" cy="7699949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36904" y="9195468"/>
            <a:ext cx="407572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spcBef>
                <a:spcPts val="300"/>
              </a:spcBef>
              <a:spcAft>
                <a:spcPts val="30"/>
              </a:spcAft>
              <a:buClr>
                <a:srgbClr val="C00000"/>
              </a:buClr>
              <a:defRPr/>
            </a:pPr>
            <a:r>
              <a:rPr lang="ru-RU" sz="1100" baseline="30000" dirty="0">
                <a:solidFill>
                  <a:srgbClr val="A6AAA9"/>
                </a:solidFill>
              </a:rPr>
              <a:t>1 </a:t>
            </a:r>
            <a:r>
              <a:rPr lang="ru-RU" sz="1100" dirty="0">
                <a:solidFill>
                  <a:prstClr val="white">
                    <a:lumMod val="50000"/>
                  </a:prstClr>
                </a:solidFill>
              </a:rPr>
              <a:t>СОПФ </a:t>
            </a:r>
            <a:r>
              <a:rPr lang="en-US" sz="1100" dirty="0">
                <a:solidFill>
                  <a:prstClr val="white">
                    <a:lumMod val="50000"/>
                  </a:prstClr>
                </a:solidFill>
              </a:rPr>
              <a:t>–</a:t>
            </a:r>
            <a:r>
              <a:rPr lang="ru-RU" sz="1100" dirty="0">
                <a:solidFill>
                  <a:prstClr val="white">
                    <a:lumMod val="50000"/>
                  </a:prstClr>
                </a:solidFill>
              </a:rPr>
              <a:t> 100% дочернее общество АО «ДОМ</a:t>
            </a:r>
            <a:r>
              <a:rPr lang="en-US" sz="1100" dirty="0">
                <a:solidFill>
                  <a:prstClr val="white">
                    <a:lumMod val="50000"/>
                  </a:prstClr>
                </a:solidFill>
              </a:rPr>
              <a:t>.РФ</a:t>
            </a:r>
            <a:r>
              <a:rPr lang="ru-RU" sz="1100" dirty="0">
                <a:solidFill>
                  <a:prstClr val="white">
                    <a:lumMod val="50000"/>
                  </a:prstClr>
                </a:solidFill>
              </a:rPr>
              <a:t>»</a:t>
            </a:r>
            <a:endParaRPr lang="en-US" sz="1400" spc="-10" baseline="30000" dirty="0"/>
          </a:p>
        </p:txBody>
      </p:sp>
      <p:pic>
        <p:nvPicPr>
          <p:cNvPr id="53" name="Изображение 14" descr="1_Визитная карточка-04.png">
            <a:extLst>
              <a:ext uri="{FF2B5EF4-FFF2-40B4-BE49-F238E27FC236}">
                <a16:creationId xmlns:a16="http://schemas.microsoft.com/office/drawing/2014/main" id="{B11F75E6-B594-E841-8662-BB7CB521293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/>
          <a:stretch/>
        </p:blipFill>
        <p:spPr>
          <a:xfrm>
            <a:off x="12275466" y="257911"/>
            <a:ext cx="280647" cy="26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9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Скругленный прямоугольник 46">
            <a:extLst>
              <a:ext uri="{FF2B5EF4-FFF2-40B4-BE49-F238E27FC236}">
                <a16:creationId xmlns:a16="http://schemas.microsoft.com/office/drawing/2014/main" id="{4ADE7238-61B0-3C4E-B4DE-31A21660F79C}"/>
              </a:ext>
            </a:extLst>
          </p:cNvPr>
          <p:cNvSpPr/>
          <p:nvPr/>
        </p:nvSpPr>
        <p:spPr>
          <a:xfrm>
            <a:off x="348070" y="8101897"/>
            <a:ext cx="12250903" cy="84039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8" name="Группа 47">
            <a:extLst>
              <a:ext uri="{FF2B5EF4-FFF2-40B4-BE49-F238E27FC236}">
                <a16:creationId xmlns:a16="http://schemas.microsoft.com/office/drawing/2014/main" id="{4CA9A43B-CE57-A847-9BF3-ACA267F0009E}"/>
              </a:ext>
            </a:extLst>
          </p:cNvPr>
          <p:cNvGrpSpPr/>
          <p:nvPr/>
        </p:nvGrpSpPr>
        <p:grpSpPr>
          <a:xfrm rot="5400000">
            <a:off x="6339480" y="7575630"/>
            <a:ext cx="268083" cy="470459"/>
            <a:chOff x="3393042" y="3205517"/>
            <a:chExt cx="225231" cy="395258"/>
          </a:xfrm>
        </p:grpSpPr>
        <p:sp>
          <p:nvSpPr>
            <p:cNvPr id="51" name="AutoShape 100">
              <a:extLst>
                <a:ext uri="{FF2B5EF4-FFF2-40B4-BE49-F238E27FC236}">
                  <a16:creationId xmlns:a16="http://schemas.microsoft.com/office/drawing/2014/main" id="{7237722A-D9EC-9348-A41D-FCD82F17D232}"/>
                </a:ext>
              </a:extLst>
            </p:cNvPr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3393042" y="3249680"/>
              <a:ext cx="132489" cy="308036"/>
            </a:xfrm>
            <a:prstGeom prst="chevron">
              <a:avLst>
                <a:gd name="adj" fmla="val 52972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161309" tIns="161309" rIns="161309" bIns="16130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AutoShape 101">
              <a:extLst>
                <a:ext uri="{FF2B5EF4-FFF2-40B4-BE49-F238E27FC236}">
                  <a16:creationId xmlns:a16="http://schemas.microsoft.com/office/drawing/2014/main" id="{9F479B98-8175-6D43-9EDF-FEF7FC25E465}"/>
                </a:ext>
              </a:extLst>
            </p:cNvPr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3444933" y="3205517"/>
              <a:ext cx="173340" cy="395258"/>
            </a:xfrm>
            <a:prstGeom prst="chevron">
              <a:avLst>
                <a:gd name="adj" fmla="val 52972"/>
              </a:avLst>
            </a:prstGeom>
            <a:solidFill>
              <a:schemeClr val="accent6"/>
            </a:solidFill>
            <a:ln w="12700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161309" tIns="161309" rIns="161309" bIns="16130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46" name="Объект 4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0" name="Слайд think-cell" r:id="rId6" imgW="286" imgH="286" progId="TCLayout.ActiveDocument.1">
                  <p:embed/>
                </p:oleObj>
              </mc:Choice>
              <mc:Fallback>
                <p:oleObj name="Слайд think-cell" r:id="rId6" imgW="286" imgH="286" progId="TCLayout.ActiveDocument.1">
                  <p:embed/>
                  <p:pic>
                    <p:nvPicPr>
                      <p:cNvPr id="46" name="Объект 45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>
            <a:extLst>
              <a:ext uri="{FF2B5EF4-FFF2-40B4-BE49-F238E27FC236}">
                <a16:creationId xmlns:a16="http://schemas.microsoft.com/office/drawing/2014/main" id="{07107D3B-9F6E-6343-B623-1DAAEAC4AF60}"/>
              </a:ext>
            </a:extLst>
          </p:cNvPr>
          <p:cNvSpPr txBox="1"/>
          <p:nvPr/>
        </p:nvSpPr>
        <p:spPr>
          <a:xfrm>
            <a:off x="315912" y="136418"/>
            <a:ext cx="11858027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80115"/>
            <a:r>
              <a:rPr lang="ru-RU" sz="2400" b="1" dirty="0">
                <a:latin typeface="Tahoma" panose="020B0604030504040204" pitchFamily="34" charset="0"/>
              </a:rPr>
              <a:t>Механизм облигаций для финансирования инфраструктуры: пилоты </a:t>
            </a:r>
            <a:br>
              <a:rPr lang="ru-RU" sz="2400" b="1" dirty="0">
                <a:latin typeface="Tahoma" panose="020B0604030504040204" pitchFamily="34" charset="0"/>
              </a:rPr>
            </a:br>
            <a:r>
              <a:rPr lang="ru-RU" sz="2000" b="1" dirty="0">
                <a:solidFill>
                  <a:schemeClr val="accent6"/>
                </a:solidFill>
                <a:latin typeface="Tahoma" panose="020B0604030504040204" pitchFamily="34" charset="0"/>
              </a:rPr>
              <a:t>Формат концессий</a:t>
            </a:r>
            <a:endParaRPr lang="ru-RU" sz="2000" b="1" dirty="0">
              <a:solidFill>
                <a:schemeClr val="accent6"/>
              </a:solidFill>
              <a:latin typeface="Tahoma" panose="020B0604030504040204" pitchFamily="34" charset="0"/>
              <a:sym typeface="Tahoma" panose="020B0604030504040204" pitchFamily="34" charset="0"/>
            </a:endParaRPr>
          </a:p>
        </p:txBody>
      </p:sp>
      <p:pic>
        <p:nvPicPr>
          <p:cNvPr id="56" name="Изображение 14" descr="1_Визитная карточка-04.png">
            <a:extLst>
              <a:ext uri="{FF2B5EF4-FFF2-40B4-BE49-F238E27FC236}">
                <a16:creationId xmlns:a16="http://schemas.microsoft.com/office/drawing/2014/main" id="{B11F75E6-B594-E841-8662-BB7CB5212934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/>
          <a:stretch/>
        </p:blipFill>
        <p:spPr>
          <a:xfrm>
            <a:off x="12275466" y="257911"/>
            <a:ext cx="280647" cy="263227"/>
          </a:xfrm>
          <a:prstGeom prst="rect">
            <a:avLst/>
          </a:prstGeom>
        </p:spPr>
      </p:pic>
      <p:sp>
        <p:nvSpPr>
          <p:cNvPr id="50" name="Rectangle 95">
            <a:extLst>
              <a:ext uri="{FF2B5EF4-FFF2-40B4-BE49-F238E27FC236}">
                <a16:creationId xmlns:a16="http://schemas.microsoft.com/office/drawing/2014/main" id="{A4E6DE95-AE7B-E647-855B-EB11EB919BBC}"/>
              </a:ext>
            </a:extLst>
          </p:cNvPr>
          <p:cNvSpPr/>
          <p:nvPr/>
        </p:nvSpPr>
        <p:spPr>
          <a:xfrm>
            <a:off x="7552309" y="3350348"/>
            <a:ext cx="1681395" cy="235387"/>
          </a:xfrm>
          <a:prstGeom prst="roundRect">
            <a:avLst>
              <a:gd name="adj" fmla="val 7487"/>
            </a:avLst>
          </a:prstGeom>
          <a:noFill/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pPr algn="ctr">
              <a:lnSpc>
                <a:spcPct val="90000"/>
              </a:lnSpc>
              <a:spcBef>
                <a:spcPts val="900"/>
              </a:spcBef>
            </a:pPr>
            <a:r>
              <a:rPr lang="ru-RU" sz="14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Магаданская </a:t>
            </a:r>
            <a:br>
              <a:rPr lang="ru-RU" sz="14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область</a:t>
            </a:r>
            <a:endParaRPr lang="ru-RU" sz="1400" spc="-10" dirty="0">
              <a:solidFill>
                <a:schemeClr val="tx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95">
            <a:extLst>
              <a:ext uri="{FF2B5EF4-FFF2-40B4-BE49-F238E27FC236}">
                <a16:creationId xmlns:a16="http://schemas.microsoft.com/office/drawing/2014/main" id="{AC17CF37-32BC-4F4A-A11E-51D9BC9340D8}"/>
              </a:ext>
            </a:extLst>
          </p:cNvPr>
          <p:cNvSpPr/>
          <p:nvPr/>
        </p:nvSpPr>
        <p:spPr>
          <a:xfrm>
            <a:off x="533455" y="4581118"/>
            <a:ext cx="2500662" cy="481775"/>
          </a:xfrm>
          <a:prstGeom prst="roundRect">
            <a:avLst>
              <a:gd name="adj" fmla="val 14576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ru-RU" sz="16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Инфраструктурный </a:t>
            </a:r>
            <a:r>
              <a:rPr lang="ru-RU" sz="1600" b="1" spc="-10" dirty="0" err="1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займ</a:t>
            </a:r>
            <a:r>
              <a:rPr lang="ru-RU" sz="16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млрд руб.</a:t>
            </a:r>
          </a:p>
        </p:txBody>
      </p:sp>
      <p:sp>
        <p:nvSpPr>
          <p:cNvPr id="69" name="Rectangle 95">
            <a:extLst>
              <a:ext uri="{FF2B5EF4-FFF2-40B4-BE49-F238E27FC236}">
                <a16:creationId xmlns:a16="http://schemas.microsoft.com/office/drawing/2014/main" id="{8CE6E851-777A-034C-BE13-7DCF8B206F7C}"/>
              </a:ext>
            </a:extLst>
          </p:cNvPr>
          <p:cNvSpPr/>
          <p:nvPr/>
        </p:nvSpPr>
        <p:spPr>
          <a:xfrm>
            <a:off x="547450" y="6446367"/>
            <a:ext cx="2679706" cy="481775"/>
          </a:xfrm>
          <a:prstGeom prst="roundRect">
            <a:avLst>
              <a:gd name="adj" fmla="val 14576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ru-RU" sz="16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Начало финансирования</a:t>
            </a:r>
            <a:endParaRPr lang="ru-RU" sz="1600" spc="-10" dirty="0">
              <a:solidFill>
                <a:schemeClr val="tx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Rectangle 95">
            <a:extLst>
              <a:ext uri="{FF2B5EF4-FFF2-40B4-BE49-F238E27FC236}">
                <a16:creationId xmlns:a16="http://schemas.microsoft.com/office/drawing/2014/main" id="{3C71B09A-5CDB-4A48-B082-75CA1E748C66}"/>
              </a:ext>
            </a:extLst>
          </p:cNvPr>
          <p:cNvSpPr/>
          <p:nvPr/>
        </p:nvSpPr>
        <p:spPr>
          <a:xfrm>
            <a:off x="547449" y="5895252"/>
            <a:ext cx="2325367" cy="240887"/>
          </a:xfrm>
          <a:prstGeom prst="roundRect">
            <a:avLst>
              <a:gd name="adj" fmla="val 14576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ru-RU" sz="16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Тип инфраструктуры</a:t>
            </a:r>
            <a:endParaRPr lang="ru-RU" sz="1600" spc="-10" dirty="0">
              <a:solidFill>
                <a:schemeClr val="tx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B8EE71C5-6B8F-6F47-AEC0-C426E37B90BC}"/>
              </a:ext>
            </a:extLst>
          </p:cNvPr>
          <p:cNvSpPr/>
          <p:nvPr/>
        </p:nvSpPr>
        <p:spPr>
          <a:xfrm flipH="1">
            <a:off x="10510053" y="4722070"/>
            <a:ext cx="793458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b="1" dirty="0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3</a:t>
            </a:r>
            <a:r>
              <a:rPr lang="en-US" sz="1600" b="1" dirty="0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,</a:t>
            </a:r>
            <a:r>
              <a:rPr lang="ru-RU" sz="1600" b="1" dirty="0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0</a:t>
            </a:r>
          </a:p>
        </p:txBody>
      </p:sp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69C2CE76-2B58-5243-A6CC-8643C039FD48}"/>
              </a:ext>
            </a:extLst>
          </p:cNvPr>
          <p:cNvSpPr/>
          <p:nvPr/>
        </p:nvSpPr>
        <p:spPr>
          <a:xfrm flipH="1">
            <a:off x="7862006" y="6524158"/>
            <a:ext cx="1062000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en-US" sz="1600" dirty="0">
                <a:cs typeface="Arial" panose="020B0604020202020204" pitchFamily="34" charset="0"/>
              </a:rPr>
              <a:t>I </a:t>
            </a:r>
            <a:r>
              <a:rPr lang="ru-RU" sz="1600" dirty="0">
                <a:cs typeface="Arial" panose="020B0604020202020204" pitchFamily="34" charset="0"/>
              </a:rPr>
              <a:t>кв</a:t>
            </a:r>
            <a:r>
              <a:rPr lang="en-US" sz="1600" dirty="0">
                <a:cs typeface="Arial" panose="020B0604020202020204" pitchFamily="34" charset="0"/>
              </a:rPr>
              <a:t>.</a:t>
            </a:r>
            <a:r>
              <a:rPr lang="ru-RU" sz="1600" dirty="0">
                <a:cs typeface="Arial" panose="020B0604020202020204" pitchFamily="34" charset="0"/>
              </a:rPr>
              <a:t> 2022</a:t>
            </a:r>
          </a:p>
        </p:txBody>
      </p: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009ED44A-FAB2-B64B-BB71-054355BDD8EB}"/>
              </a:ext>
            </a:extLst>
          </p:cNvPr>
          <p:cNvCxnSpPr/>
          <p:nvPr/>
        </p:nvCxnSpPr>
        <p:spPr>
          <a:xfrm>
            <a:off x="547449" y="633350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7C420C16-4629-A149-84DB-E58C6B3B9528}"/>
              </a:ext>
            </a:extLst>
          </p:cNvPr>
          <p:cNvCxnSpPr/>
          <p:nvPr/>
        </p:nvCxnSpPr>
        <p:spPr>
          <a:xfrm>
            <a:off x="547449" y="510012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05B7D9C4-51C4-CA42-B9E3-0DE2A76967A6}"/>
              </a:ext>
            </a:extLst>
          </p:cNvPr>
          <p:cNvCxnSpPr/>
          <p:nvPr/>
        </p:nvCxnSpPr>
        <p:spPr>
          <a:xfrm>
            <a:off x="3067449" y="3803478"/>
            <a:ext cx="93600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95">
            <a:extLst>
              <a:ext uri="{FF2B5EF4-FFF2-40B4-BE49-F238E27FC236}">
                <a16:creationId xmlns:a16="http://schemas.microsoft.com/office/drawing/2014/main" id="{9C1BACED-9040-CB4A-917D-1ECBD4688CA3}"/>
              </a:ext>
            </a:extLst>
          </p:cNvPr>
          <p:cNvSpPr/>
          <p:nvPr/>
        </p:nvSpPr>
        <p:spPr>
          <a:xfrm>
            <a:off x="4108681" y="3350348"/>
            <a:ext cx="1800818" cy="235387"/>
          </a:xfrm>
          <a:prstGeom prst="roundRect">
            <a:avLst>
              <a:gd name="adj" fmla="val 10525"/>
            </a:avLst>
          </a:prstGeom>
          <a:noFill/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pPr algn="ctr">
              <a:lnSpc>
                <a:spcPct val="90000"/>
              </a:lnSpc>
              <a:spcBef>
                <a:spcPts val="900"/>
              </a:spcBef>
            </a:pPr>
            <a:r>
              <a:rPr lang="ru-RU" sz="14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Сахалинская</a:t>
            </a:r>
            <a:br>
              <a:rPr lang="ru-RU" sz="14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область</a:t>
            </a:r>
            <a:endParaRPr lang="ru-RU" sz="1400" spc="-10" dirty="0">
              <a:solidFill>
                <a:schemeClr val="tx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AC9127DF-A676-254E-8EA5-A2DC0DFE2B0D}"/>
              </a:ext>
            </a:extLst>
          </p:cNvPr>
          <p:cNvSpPr/>
          <p:nvPr/>
        </p:nvSpPr>
        <p:spPr>
          <a:xfrm flipH="1">
            <a:off x="3573329" y="4722070"/>
            <a:ext cx="793458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b="1" dirty="0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8</a:t>
            </a:r>
            <a:r>
              <a:rPr lang="en-US" sz="1600" b="1" dirty="0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,</a:t>
            </a:r>
            <a:r>
              <a:rPr lang="ru-RU" sz="1600" b="1" dirty="0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7</a:t>
            </a: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A0F75FA8-FAFE-6047-B845-26BA533631FB}"/>
              </a:ext>
            </a:extLst>
          </p:cNvPr>
          <p:cNvSpPr/>
          <p:nvPr/>
        </p:nvSpPr>
        <p:spPr>
          <a:xfrm flipH="1">
            <a:off x="3467145" y="6524158"/>
            <a:ext cx="1062000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en-US" sz="1600" dirty="0">
                <a:latin typeface="+mj-lt"/>
                <a:cs typeface="Arial" panose="020B0604020202020204" pitchFamily="34" charset="0"/>
              </a:rPr>
              <a:t>I </a:t>
            </a:r>
            <a:r>
              <a:rPr lang="ru-RU" sz="1600" dirty="0">
                <a:latin typeface="+mj-lt"/>
                <a:cs typeface="Arial" panose="020B0604020202020204" pitchFamily="34" charset="0"/>
              </a:rPr>
              <a:t>кв</a:t>
            </a:r>
            <a:r>
              <a:rPr lang="en-US" sz="1600" dirty="0">
                <a:latin typeface="+mj-lt"/>
                <a:cs typeface="Arial" panose="020B0604020202020204" pitchFamily="34" charset="0"/>
              </a:rPr>
              <a:t>.</a:t>
            </a:r>
            <a:r>
              <a:rPr lang="ru-RU" sz="1600" dirty="0">
                <a:latin typeface="+mj-lt"/>
                <a:cs typeface="Arial" panose="020B0604020202020204" pitchFamily="34" charset="0"/>
              </a:rPr>
              <a:t> 2022</a:t>
            </a:r>
          </a:p>
        </p:txBody>
      </p:sp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id="{A5C457CD-CE0F-1D47-8A56-D0D25D87C75B}"/>
              </a:ext>
            </a:extLst>
          </p:cNvPr>
          <p:cNvSpPr/>
          <p:nvPr/>
        </p:nvSpPr>
        <p:spPr>
          <a:xfrm flipH="1">
            <a:off x="3152216" y="5779677"/>
            <a:ext cx="1635684" cy="49244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dirty="0">
                <a:latin typeface="+mj-lt"/>
                <a:cs typeface="Arial" panose="020B0604020202020204" pitchFamily="34" charset="0"/>
              </a:rPr>
              <a:t>Инженерная,</a:t>
            </a:r>
          </a:p>
          <a:p>
            <a:pPr algn="ctr">
              <a:buClr>
                <a:schemeClr val="accent6"/>
              </a:buClr>
            </a:pPr>
            <a:r>
              <a:rPr lang="ru-RU" sz="1600" dirty="0">
                <a:latin typeface="+mj-lt"/>
                <a:cs typeface="Arial" panose="020B0604020202020204" pitchFamily="34" charset="0"/>
              </a:rPr>
              <a:t>дорожная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4F4954C-493A-824D-9A33-DD9900E4D7A2}"/>
              </a:ext>
            </a:extLst>
          </p:cNvPr>
          <p:cNvSpPr txBox="1"/>
          <p:nvPr/>
        </p:nvSpPr>
        <p:spPr>
          <a:xfrm>
            <a:off x="315912" y="1298714"/>
            <a:ext cx="11480753" cy="873998"/>
          </a:xfrm>
          <a:prstGeom prst="round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spcBef>
                <a:spcPts val="383"/>
              </a:spcBef>
            </a:pPr>
            <a:r>
              <a:rPr lang="ru-RU" sz="1600" dirty="0"/>
              <a:t>АО «ДОМ.РФ» рассматривает </a:t>
            </a:r>
            <a:r>
              <a:rPr lang="ru-RU" sz="1600" b="1" dirty="0"/>
              <a:t>10 проектов в 3 регионах </a:t>
            </a:r>
            <a:r>
              <a:rPr lang="ru-RU" sz="1600" dirty="0"/>
              <a:t>на общую сумму </a:t>
            </a:r>
            <a:r>
              <a:rPr lang="ru-RU" sz="1600" b="1" dirty="0"/>
              <a:t>17,8 млрд руб.</a:t>
            </a:r>
            <a:endParaRPr lang="ru-RU" sz="1600" dirty="0"/>
          </a:p>
          <a:p>
            <a:pPr>
              <a:spcBef>
                <a:spcPts val="383"/>
              </a:spcBef>
            </a:pPr>
            <a:r>
              <a:rPr lang="ru-RU" sz="1600" dirty="0"/>
              <a:t>Проекты направлены на создание (реконструкцию) инженерной инфраструктуры: сетей водоснабжения, водоотведения, электроснабжения, теплоснабжения</a:t>
            </a:r>
            <a:endParaRPr lang="ru-RU" sz="1600" b="1" dirty="0"/>
          </a:p>
        </p:txBody>
      </p:sp>
      <p:pic>
        <p:nvPicPr>
          <p:cNvPr id="106" name="Рисунок 105">
            <a:extLst>
              <a:ext uri="{FF2B5EF4-FFF2-40B4-BE49-F238E27FC236}">
                <a16:creationId xmlns:a16="http://schemas.microsoft.com/office/drawing/2014/main" id="{C471AB5D-AA28-724D-BFE5-8994056A68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60348" y="2427356"/>
            <a:ext cx="697483" cy="780554"/>
          </a:xfrm>
          <a:prstGeom prst="rect">
            <a:avLst/>
          </a:prstGeom>
        </p:spPr>
      </p:pic>
      <p:cxnSp>
        <p:nvCxnSpPr>
          <p:cNvPr id="107" name="Прямая соединительная линия 237">
            <a:extLst>
              <a:ext uri="{FF2B5EF4-FFF2-40B4-BE49-F238E27FC236}">
                <a16:creationId xmlns:a16="http://schemas.microsoft.com/office/drawing/2014/main" id="{7C420C16-4629-A149-84DB-E58C6B3B9528}"/>
              </a:ext>
            </a:extLst>
          </p:cNvPr>
          <p:cNvCxnSpPr/>
          <p:nvPr/>
        </p:nvCxnSpPr>
        <p:spPr>
          <a:xfrm>
            <a:off x="547449" y="451005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95">
            <a:extLst>
              <a:ext uri="{FF2B5EF4-FFF2-40B4-BE49-F238E27FC236}">
                <a16:creationId xmlns:a16="http://schemas.microsoft.com/office/drawing/2014/main" id="{AC17CF37-32BC-4F4A-A11E-51D9BC9340D8}"/>
              </a:ext>
            </a:extLst>
          </p:cNvPr>
          <p:cNvSpPr/>
          <p:nvPr/>
        </p:nvSpPr>
        <p:spPr>
          <a:xfrm>
            <a:off x="537553" y="5312665"/>
            <a:ext cx="2484701" cy="240887"/>
          </a:xfrm>
          <a:prstGeom prst="roundRect">
            <a:avLst>
              <a:gd name="adj" fmla="val 14576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ru-RU" sz="16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Ввод жилья, </a:t>
            </a:r>
            <a:r>
              <a:rPr lang="ru-RU" sz="1600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тыс. кв. м</a:t>
            </a:r>
          </a:p>
        </p:txBody>
      </p:sp>
      <p:sp>
        <p:nvSpPr>
          <p:cNvPr id="114" name="Прямоугольник 160">
            <a:extLst>
              <a:ext uri="{FF2B5EF4-FFF2-40B4-BE49-F238E27FC236}">
                <a16:creationId xmlns:a16="http://schemas.microsoft.com/office/drawing/2014/main" id="{AC9127DF-A676-254E-8EA5-A2DC0DFE2B0D}"/>
              </a:ext>
            </a:extLst>
          </p:cNvPr>
          <p:cNvSpPr/>
          <p:nvPr/>
        </p:nvSpPr>
        <p:spPr>
          <a:xfrm flipH="1">
            <a:off x="3573329" y="5275639"/>
            <a:ext cx="793458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b="1" dirty="0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514</a:t>
            </a:r>
          </a:p>
        </p:txBody>
      </p:sp>
      <p:sp>
        <p:nvSpPr>
          <p:cNvPr id="122" name="Rectangle 95">
            <a:extLst>
              <a:ext uri="{FF2B5EF4-FFF2-40B4-BE49-F238E27FC236}">
                <a16:creationId xmlns:a16="http://schemas.microsoft.com/office/drawing/2014/main" id="{AC17CF37-32BC-4F4A-A11E-51D9BC9340D8}"/>
              </a:ext>
            </a:extLst>
          </p:cNvPr>
          <p:cNvSpPr/>
          <p:nvPr/>
        </p:nvSpPr>
        <p:spPr>
          <a:xfrm>
            <a:off x="570580" y="4021023"/>
            <a:ext cx="2237750" cy="240887"/>
          </a:xfrm>
          <a:prstGeom prst="roundRect">
            <a:avLst>
              <a:gd name="adj" fmla="val 14576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ru-RU" sz="16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Жилой проект</a:t>
            </a:r>
            <a:endParaRPr lang="ru-RU" sz="1600" spc="-10" dirty="0">
              <a:solidFill>
                <a:schemeClr val="tx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3" name="Прямая соединительная линия 237">
            <a:extLst>
              <a:ext uri="{FF2B5EF4-FFF2-40B4-BE49-F238E27FC236}">
                <a16:creationId xmlns:a16="http://schemas.microsoft.com/office/drawing/2014/main" id="{7C420C16-4629-A149-84DB-E58C6B3B9528}"/>
              </a:ext>
            </a:extLst>
          </p:cNvPr>
          <p:cNvCxnSpPr/>
          <p:nvPr/>
        </p:nvCxnSpPr>
        <p:spPr>
          <a:xfrm>
            <a:off x="547449" y="569984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рямоугольник 225">
            <a:extLst>
              <a:ext uri="{FF2B5EF4-FFF2-40B4-BE49-F238E27FC236}">
                <a16:creationId xmlns:a16="http://schemas.microsoft.com/office/drawing/2014/main" id="{121C4B87-5A57-7D4E-8FDE-AE5721EEB42B}"/>
              </a:ext>
            </a:extLst>
          </p:cNvPr>
          <p:cNvSpPr/>
          <p:nvPr/>
        </p:nvSpPr>
        <p:spPr>
          <a:xfrm flipH="1">
            <a:off x="7575164" y="3930198"/>
            <a:ext cx="1788754" cy="49244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dirty="0">
                <a:latin typeface="+mj-lt"/>
                <a:cs typeface="Arial" panose="020B0604020202020204" pitchFamily="34" charset="0"/>
              </a:rPr>
              <a:t>Гороховое поле</a:t>
            </a:r>
          </a:p>
          <a:p>
            <a:pPr algn="ctr">
              <a:buClr>
                <a:schemeClr val="accent6"/>
              </a:buClr>
            </a:pPr>
            <a:r>
              <a:rPr lang="ru-RU" sz="1600" dirty="0">
                <a:cs typeface="Arial" panose="020B0604020202020204" pitchFamily="34" charset="0"/>
              </a:rPr>
              <a:t>(3 концессии)</a:t>
            </a:r>
          </a:p>
        </p:txBody>
      </p:sp>
      <p:sp>
        <p:nvSpPr>
          <p:cNvPr id="127" name="Прямоугольник 225">
            <a:extLst>
              <a:ext uri="{FF2B5EF4-FFF2-40B4-BE49-F238E27FC236}">
                <a16:creationId xmlns:a16="http://schemas.microsoft.com/office/drawing/2014/main" id="{121C4B87-5A57-7D4E-8FDE-AE5721EEB42B}"/>
              </a:ext>
            </a:extLst>
          </p:cNvPr>
          <p:cNvSpPr/>
          <p:nvPr/>
        </p:nvSpPr>
        <p:spPr>
          <a:xfrm flipH="1">
            <a:off x="3310359" y="3930198"/>
            <a:ext cx="1391900" cy="49244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dirty="0">
                <a:latin typeface="+mj-lt"/>
                <a:cs typeface="Arial" panose="020B0604020202020204" pitchFamily="34" charset="0"/>
              </a:rPr>
              <a:t>УЮН </a:t>
            </a:r>
            <a:br>
              <a:rPr lang="ru-RU" sz="1600" dirty="0">
                <a:latin typeface="+mj-lt"/>
                <a:cs typeface="Arial" panose="020B0604020202020204" pitchFamily="34" charset="0"/>
              </a:rPr>
            </a:br>
            <a:r>
              <a:rPr lang="ru-RU" sz="1600" dirty="0">
                <a:latin typeface="+mj-lt"/>
                <a:cs typeface="Arial" panose="020B0604020202020204" pitchFamily="34" charset="0"/>
              </a:rPr>
              <a:t>(3 концессии)</a:t>
            </a:r>
          </a:p>
        </p:txBody>
      </p:sp>
      <p:sp>
        <p:nvSpPr>
          <p:cNvPr id="232" name="Прямоугольник 231">
            <a:extLst>
              <a:ext uri="{FF2B5EF4-FFF2-40B4-BE49-F238E27FC236}">
                <a16:creationId xmlns:a16="http://schemas.microsoft.com/office/drawing/2014/main" id="{AC9127DF-A676-254E-8EA5-A2DC0DFE2B0D}"/>
              </a:ext>
            </a:extLst>
          </p:cNvPr>
          <p:cNvSpPr/>
          <p:nvPr/>
        </p:nvSpPr>
        <p:spPr>
          <a:xfrm flipH="1">
            <a:off x="5618029" y="4722070"/>
            <a:ext cx="793458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b="1" dirty="0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2,9</a:t>
            </a:r>
          </a:p>
        </p:txBody>
      </p:sp>
      <p:sp>
        <p:nvSpPr>
          <p:cNvPr id="233" name="Прямоугольник 232">
            <a:extLst>
              <a:ext uri="{FF2B5EF4-FFF2-40B4-BE49-F238E27FC236}">
                <a16:creationId xmlns:a16="http://schemas.microsoft.com/office/drawing/2014/main" id="{A0F75FA8-FAFE-6047-B845-26BA533631FB}"/>
              </a:ext>
            </a:extLst>
          </p:cNvPr>
          <p:cNvSpPr/>
          <p:nvPr/>
        </p:nvSpPr>
        <p:spPr>
          <a:xfrm flipH="1">
            <a:off x="5483758" y="6524158"/>
            <a:ext cx="1062000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dirty="0">
                <a:latin typeface="+mj-lt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236" name="Прямоугольник 225">
            <a:extLst>
              <a:ext uri="{FF2B5EF4-FFF2-40B4-BE49-F238E27FC236}">
                <a16:creationId xmlns:a16="http://schemas.microsoft.com/office/drawing/2014/main" id="{121C4B87-5A57-7D4E-8FDE-AE5721EEB42B}"/>
              </a:ext>
            </a:extLst>
          </p:cNvPr>
          <p:cNvSpPr/>
          <p:nvPr/>
        </p:nvSpPr>
        <p:spPr>
          <a:xfrm flipH="1">
            <a:off x="5034987" y="3930198"/>
            <a:ext cx="1956121" cy="49244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dirty="0">
                <a:latin typeface="+mj-lt"/>
                <a:cs typeface="Arial" panose="020B0604020202020204" pitchFamily="34" charset="0"/>
              </a:rPr>
              <a:t>Северный городок</a:t>
            </a:r>
            <a:br>
              <a:rPr lang="ru-RU" sz="1600" dirty="0">
                <a:latin typeface="+mj-lt"/>
                <a:cs typeface="Arial" panose="020B0604020202020204" pitchFamily="34" charset="0"/>
              </a:rPr>
            </a:br>
            <a:r>
              <a:rPr lang="ru-RU" sz="1600" dirty="0">
                <a:latin typeface="+mj-lt"/>
                <a:cs typeface="Arial" panose="020B0604020202020204" pitchFamily="34" charset="0"/>
              </a:rPr>
              <a:t>(3 концессии)</a:t>
            </a:r>
          </a:p>
        </p:txBody>
      </p:sp>
      <p:sp>
        <p:nvSpPr>
          <p:cNvPr id="262" name="Rectangle 95">
            <a:extLst>
              <a:ext uri="{FF2B5EF4-FFF2-40B4-BE49-F238E27FC236}">
                <a16:creationId xmlns:a16="http://schemas.microsoft.com/office/drawing/2014/main" id="{A4E6DE95-AE7B-E647-855B-EB11EB919BBC}"/>
              </a:ext>
            </a:extLst>
          </p:cNvPr>
          <p:cNvSpPr/>
          <p:nvPr/>
        </p:nvSpPr>
        <p:spPr>
          <a:xfrm>
            <a:off x="10041552" y="3350348"/>
            <a:ext cx="1730460" cy="235387"/>
          </a:xfrm>
          <a:prstGeom prst="roundRect">
            <a:avLst>
              <a:gd name="adj" fmla="val 7487"/>
            </a:avLst>
          </a:prstGeom>
          <a:noFill/>
          <a:ln w="952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pPr algn="ctr">
              <a:lnSpc>
                <a:spcPct val="90000"/>
              </a:lnSpc>
              <a:spcBef>
                <a:spcPts val="900"/>
              </a:spcBef>
            </a:pPr>
            <a:r>
              <a:rPr lang="ru-RU" sz="14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Астраханская</a:t>
            </a:r>
            <a:br>
              <a:rPr lang="ru-RU" sz="14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spc="-1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область</a:t>
            </a:r>
            <a:endParaRPr lang="ru-RU" sz="1400" spc="-10" dirty="0">
              <a:solidFill>
                <a:schemeClr val="tx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3" name="Прямоугольник 262">
            <a:extLst>
              <a:ext uri="{FF2B5EF4-FFF2-40B4-BE49-F238E27FC236}">
                <a16:creationId xmlns:a16="http://schemas.microsoft.com/office/drawing/2014/main" id="{B8EE71C5-6B8F-6F47-AEC0-C426E37B90BC}"/>
              </a:ext>
            </a:extLst>
          </p:cNvPr>
          <p:cNvSpPr/>
          <p:nvPr/>
        </p:nvSpPr>
        <p:spPr>
          <a:xfrm flipH="1">
            <a:off x="7996277" y="4722070"/>
            <a:ext cx="793458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b="1" dirty="0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3,2</a:t>
            </a:r>
          </a:p>
        </p:txBody>
      </p:sp>
      <p:sp>
        <p:nvSpPr>
          <p:cNvPr id="266" name="Прямоугольник 225">
            <a:extLst>
              <a:ext uri="{FF2B5EF4-FFF2-40B4-BE49-F238E27FC236}">
                <a16:creationId xmlns:a16="http://schemas.microsoft.com/office/drawing/2014/main" id="{121C4B87-5A57-7D4E-8FDE-AE5721EEB42B}"/>
              </a:ext>
            </a:extLst>
          </p:cNvPr>
          <p:cNvSpPr/>
          <p:nvPr/>
        </p:nvSpPr>
        <p:spPr>
          <a:xfrm flipH="1">
            <a:off x="9515498" y="3930198"/>
            <a:ext cx="2830926" cy="49244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dirty="0">
                <a:latin typeface="+mj-lt"/>
                <a:cs typeface="Arial" panose="020B0604020202020204" pitchFamily="34" charset="0"/>
              </a:rPr>
              <a:t>Система водоснабжения и водоотведения в г. Астрахань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277" y="2427356"/>
            <a:ext cx="621231" cy="7812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8182" y="2426285"/>
            <a:ext cx="637200" cy="782695"/>
          </a:xfrm>
          <a:prstGeom prst="rect">
            <a:avLst/>
          </a:prstGeom>
        </p:spPr>
      </p:pic>
      <p:sp>
        <p:nvSpPr>
          <p:cNvPr id="268" name="Прямоугольник 160">
            <a:extLst>
              <a:ext uri="{FF2B5EF4-FFF2-40B4-BE49-F238E27FC236}">
                <a16:creationId xmlns:a16="http://schemas.microsoft.com/office/drawing/2014/main" id="{AC9127DF-A676-254E-8EA5-A2DC0DFE2B0D}"/>
              </a:ext>
            </a:extLst>
          </p:cNvPr>
          <p:cNvSpPr/>
          <p:nvPr/>
        </p:nvSpPr>
        <p:spPr>
          <a:xfrm flipH="1">
            <a:off x="5618029" y="5275639"/>
            <a:ext cx="793458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b="1" dirty="0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300</a:t>
            </a:r>
          </a:p>
        </p:txBody>
      </p:sp>
      <p:sp>
        <p:nvSpPr>
          <p:cNvPr id="269" name="Прямоугольник 160">
            <a:extLst>
              <a:ext uri="{FF2B5EF4-FFF2-40B4-BE49-F238E27FC236}">
                <a16:creationId xmlns:a16="http://schemas.microsoft.com/office/drawing/2014/main" id="{AC9127DF-A676-254E-8EA5-A2DC0DFE2B0D}"/>
              </a:ext>
            </a:extLst>
          </p:cNvPr>
          <p:cNvSpPr/>
          <p:nvPr/>
        </p:nvSpPr>
        <p:spPr>
          <a:xfrm flipH="1">
            <a:off x="7996277" y="5275639"/>
            <a:ext cx="793458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b="1" dirty="0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204</a:t>
            </a:r>
          </a:p>
        </p:txBody>
      </p:sp>
      <p:sp>
        <p:nvSpPr>
          <p:cNvPr id="270" name="Прямоугольник 160">
            <a:extLst>
              <a:ext uri="{FF2B5EF4-FFF2-40B4-BE49-F238E27FC236}">
                <a16:creationId xmlns:a16="http://schemas.microsoft.com/office/drawing/2014/main" id="{AC9127DF-A676-254E-8EA5-A2DC0DFE2B0D}"/>
              </a:ext>
            </a:extLst>
          </p:cNvPr>
          <p:cNvSpPr/>
          <p:nvPr/>
        </p:nvSpPr>
        <p:spPr>
          <a:xfrm flipH="1">
            <a:off x="10510053" y="5275639"/>
            <a:ext cx="793458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b="1" dirty="0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-</a:t>
            </a:r>
          </a:p>
        </p:txBody>
      </p:sp>
      <p:sp>
        <p:nvSpPr>
          <p:cNvPr id="271" name="Прямоугольник 270">
            <a:extLst>
              <a:ext uri="{FF2B5EF4-FFF2-40B4-BE49-F238E27FC236}">
                <a16:creationId xmlns:a16="http://schemas.microsoft.com/office/drawing/2014/main" id="{A5C457CD-CE0F-1D47-8A56-D0D25D87C75B}"/>
              </a:ext>
            </a:extLst>
          </p:cNvPr>
          <p:cNvSpPr/>
          <p:nvPr/>
        </p:nvSpPr>
        <p:spPr>
          <a:xfrm flipH="1">
            <a:off x="5196916" y="5779677"/>
            <a:ext cx="1635684" cy="49244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dirty="0">
                <a:latin typeface="+mj-lt"/>
                <a:cs typeface="Arial" panose="020B0604020202020204" pitchFamily="34" charset="0"/>
              </a:rPr>
              <a:t>Инженерная,</a:t>
            </a:r>
          </a:p>
          <a:p>
            <a:pPr algn="ctr">
              <a:buClr>
                <a:schemeClr val="accent6"/>
              </a:buClr>
            </a:pPr>
            <a:r>
              <a:rPr lang="ru-RU" sz="1600" dirty="0">
                <a:latin typeface="+mj-lt"/>
                <a:cs typeface="Arial" panose="020B0604020202020204" pitchFamily="34" charset="0"/>
              </a:rPr>
              <a:t>дорожная</a:t>
            </a:r>
          </a:p>
        </p:txBody>
      </p:sp>
      <p:sp>
        <p:nvSpPr>
          <p:cNvPr id="272" name="Прямоугольник 271">
            <a:extLst>
              <a:ext uri="{FF2B5EF4-FFF2-40B4-BE49-F238E27FC236}">
                <a16:creationId xmlns:a16="http://schemas.microsoft.com/office/drawing/2014/main" id="{A5C457CD-CE0F-1D47-8A56-D0D25D87C75B}"/>
              </a:ext>
            </a:extLst>
          </p:cNvPr>
          <p:cNvSpPr/>
          <p:nvPr/>
        </p:nvSpPr>
        <p:spPr>
          <a:xfrm flipH="1">
            <a:off x="7575164" y="5902788"/>
            <a:ext cx="1635684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dirty="0">
                <a:latin typeface="+mj-lt"/>
                <a:cs typeface="Arial" panose="020B0604020202020204" pitchFamily="34" charset="0"/>
              </a:rPr>
              <a:t>Инженерная</a:t>
            </a:r>
          </a:p>
        </p:txBody>
      </p:sp>
      <p:sp>
        <p:nvSpPr>
          <p:cNvPr id="273" name="Прямоугольник 272">
            <a:extLst>
              <a:ext uri="{FF2B5EF4-FFF2-40B4-BE49-F238E27FC236}">
                <a16:creationId xmlns:a16="http://schemas.microsoft.com/office/drawing/2014/main" id="{A5C457CD-CE0F-1D47-8A56-D0D25D87C75B}"/>
              </a:ext>
            </a:extLst>
          </p:cNvPr>
          <p:cNvSpPr/>
          <p:nvPr/>
        </p:nvSpPr>
        <p:spPr>
          <a:xfrm flipH="1">
            <a:off x="10088940" y="5902788"/>
            <a:ext cx="1635684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ru-RU" sz="1600" dirty="0">
                <a:latin typeface="+mj-lt"/>
                <a:cs typeface="Arial" panose="020B0604020202020204" pitchFamily="34" charset="0"/>
              </a:rPr>
              <a:t>Инженерная</a:t>
            </a:r>
          </a:p>
        </p:txBody>
      </p:sp>
      <p:sp>
        <p:nvSpPr>
          <p:cNvPr id="274" name="Прямоугольник 273">
            <a:extLst>
              <a:ext uri="{FF2B5EF4-FFF2-40B4-BE49-F238E27FC236}">
                <a16:creationId xmlns:a16="http://schemas.microsoft.com/office/drawing/2014/main" id="{A0F75FA8-FAFE-6047-B845-26BA533631FB}"/>
              </a:ext>
            </a:extLst>
          </p:cNvPr>
          <p:cNvSpPr/>
          <p:nvPr/>
        </p:nvSpPr>
        <p:spPr>
          <a:xfrm flipH="1">
            <a:off x="10375782" y="6524158"/>
            <a:ext cx="1062000" cy="246221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>
              <a:buClr>
                <a:schemeClr val="accent6"/>
              </a:buClr>
            </a:pPr>
            <a:r>
              <a:rPr lang="en-US" sz="1600" dirty="0">
                <a:cs typeface="Arial" panose="020B0604020202020204" pitchFamily="34" charset="0"/>
              </a:rPr>
              <a:t>I </a:t>
            </a:r>
            <a:r>
              <a:rPr lang="ru-RU" sz="1600" dirty="0">
                <a:cs typeface="Arial" panose="020B0604020202020204" pitchFamily="34" charset="0"/>
              </a:rPr>
              <a:t>кв</a:t>
            </a:r>
            <a:r>
              <a:rPr lang="en-US" sz="1600" dirty="0">
                <a:cs typeface="Arial" panose="020B0604020202020204" pitchFamily="34" charset="0"/>
              </a:rPr>
              <a:t>.</a:t>
            </a:r>
            <a:r>
              <a:rPr lang="ru-RU" sz="1600" dirty="0">
                <a:cs typeface="Arial" panose="020B0604020202020204" pitchFamily="34" charset="0"/>
              </a:rPr>
              <a:t> 2022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24F4954C-493A-824D-9A33-DD9900E4D7A2}"/>
              </a:ext>
            </a:extLst>
          </p:cNvPr>
          <p:cNvSpPr txBox="1"/>
          <p:nvPr/>
        </p:nvSpPr>
        <p:spPr>
          <a:xfrm>
            <a:off x="742259" y="8130048"/>
            <a:ext cx="11460993" cy="817245"/>
          </a:xfrm>
          <a:prstGeom prst="round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spcBef>
                <a:spcPts val="383"/>
              </a:spcBef>
            </a:pPr>
            <a:r>
              <a:rPr lang="ru-RU" sz="1600" dirty="0"/>
              <a:t>Использование механизма «Инфраструктурные облигации» в рамках концессий в сфере ЖКХ позволяет </a:t>
            </a:r>
            <a:br>
              <a:rPr lang="ru-RU" sz="1600" dirty="0"/>
            </a:br>
            <a:r>
              <a:rPr lang="ru-RU" sz="1600" b="1" dirty="0"/>
              <a:t>снизить плату концедента</a:t>
            </a:r>
            <a:r>
              <a:rPr lang="ru-RU" sz="1600" dirty="0"/>
              <a:t> (обязательства публичной стороны) за счет более низкой стоимости финансирования, а также увеличить число </a:t>
            </a:r>
            <a:r>
              <a:rPr lang="ru-RU" sz="1600" dirty="0" err="1"/>
              <a:t>банкуемых</a:t>
            </a:r>
            <a:r>
              <a:rPr lang="ru-RU" sz="1600" dirty="0"/>
              <a:t> проектов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5009228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5060&quot;&gt;&lt;version val=&quot;2784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5&quot;&gt;&lt;elem m_fUsage=&quot;3.28747955509006617447E+00&quot;&gt;&lt;m_msothmcolidx val=&quot;0&quot;/&gt;&lt;m_rgb r=&quot;D2&quot; g=&quot;E8&quot; b=&quot;B7&quot;/&gt;&lt;m_nBrightness endver=&quot;26206&quot; val=&quot;0&quot;/&gt;&lt;/elem&gt;&lt;elem m_fUsage=&quot;3.26179160576766724589E+00&quot;&gt;&lt;m_msothmcolidx val=&quot;0&quot;/&gt;&lt;m_rgb r=&quot;F2&quot; g=&quot;F2&quot; b=&quot;F2&quot;/&gt;&lt;m_nBrightness endver=&quot;26206&quot; val=&quot;0&quot;/&gt;&lt;/elem&gt;&lt;elem m_fUsage=&quot;2.47130437067267116902E+00&quot;&gt;&lt;m_msothmcolidx val=&quot;0&quot;/&gt;&lt;m_rgb r=&quot;BC&quot; g=&quot;DC&quot; b=&quot;94&quot;/&gt;&lt;m_nBrightness endver=&quot;26206&quot; val=&quot;0&quot;/&gt;&lt;/elem&gt;&lt;elem m_fUsage=&quot;9.00000000000000022204E-01&quot;&gt;&lt;m_msothmcolidx val=&quot;0&quot;/&gt;&lt;m_rgb r=&quot;CD&quot; g=&quot;E4&quot; b=&quot;AF&quot;/&gt;&lt;m_nBrightness endver=&quot;26206&quot; val=&quot;0&quot;/&gt;&lt;/elem&gt;&lt;elem m_fUsage=&quot;1.57976140582387729328E-02&quot;&gt;&lt;m_msothmcolidx val=&quot;0&quot;/&gt;&lt;m_rgb r=&quot;E6&quot; g=&quot;E6&quot; b=&quot;E6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dX8p4ZeDKrPcBGY3A7C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YoEb170ikC8X3ZPgDkhG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n.kkNIJUqs73rmWV3JAQ"/>
</p:tagLst>
</file>

<file path=ppt/theme/theme1.xml><?xml version="1.0" encoding="utf-8"?>
<a:theme xmlns:a="http://schemas.openxmlformats.org/drawingml/2006/main" name="Тема Office">
  <a:themeElements>
    <a:clrScheme name="АИЖК">
      <a:dk1>
        <a:srgbClr val="3E5057"/>
      </a:dk1>
      <a:lt1>
        <a:sysClr val="window" lastClr="FFFFFF"/>
      </a:lt1>
      <a:dk2>
        <a:srgbClr val="3E5057"/>
      </a:dk2>
      <a:lt2>
        <a:srgbClr val="FFFFFF"/>
      </a:lt2>
      <a:accent1>
        <a:srgbClr val="DCDEE0"/>
      </a:accent1>
      <a:accent2>
        <a:srgbClr val="A6AAA9"/>
      </a:accent2>
      <a:accent3>
        <a:srgbClr val="7F7F7F"/>
      </a:accent3>
      <a:accent4>
        <a:srgbClr val="3E5057"/>
      </a:accent4>
      <a:accent5>
        <a:srgbClr val="A6AAA9"/>
      </a:accent5>
      <a:accent6>
        <a:srgbClr val="8FC54C"/>
      </a:accent6>
      <a:hlink>
        <a:srgbClr val="8FC54C"/>
      </a:hlink>
      <a:folHlink>
        <a:srgbClr val="3E5057"/>
      </a:folHlink>
    </a:clrScheme>
    <a:fontScheme name="Другая 3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AHML_4.pptx [только чтение]" id="{683D8B4C-CCED-4A32-AB74-DC63D92A5C4B}" vid="{85563BA2-75FB-4245-8164-76E951ED826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Template_AHML_4</Template>
  <TotalTime>25915</TotalTime>
  <Words>398</Words>
  <Application>Microsoft Macintosh PowerPoint</Application>
  <PresentationFormat>A3 (297x420 мм)</PresentationFormat>
  <Paragraphs>79</Paragraphs>
  <Slides>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Tahoma</vt:lpstr>
      <vt:lpstr>Wingdings</vt:lpstr>
      <vt:lpstr>Тема Office</vt:lpstr>
      <vt:lpstr>Слайд think-cell</vt:lpstr>
      <vt:lpstr>Облигации для финансирования инфраструктуры – АО «ДОМ.РФ»   Строительство инженерной инфраструктуры с использованием механизма «инфраструктурные облигации» в формате концессий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Степанов Антон Сергеевич</dc:creator>
  <cp:lastModifiedBy>Ольга Конгулова</cp:lastModifiedBy>
  <cp:revision>2448</cp:revision>
  <cp:lastPrinted>2020-07-24T10:34:04Z</cp:lastPrinted>
  <dcterms:created xsi:type="dcterms:W3CDTF">2017-03-22T09:24:22Z</dcterms:created>
  <dcterms:modified xsi:type="dcterms:W3CDTF">2021-09-29T08:41:38Z</dcterms:modified>
</cp:coreProperties>
</file>