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4" r:id="rId2"/>
    <p:sldId id="303" r:id="rId3"/>
    <p:sldId id="304" r:id="rId4"/>
    <p:sldId id="319" r:id="rId5"/>
    <p:sldId id="313" r:id="rId6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42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pos="121" userDrawn="1">
          <p15:clr>
            <a:srgbClr val="A4A3A4"/>
          </p15:clr>
        </p15:guide>
        <p15:guide id="6" orient="horz" pos="119" userDrawn="1">
          <p15:clr>
            <a:srgbClr val="A4A3A4"/>
          </p15:clr>
        </p15:guide>
        <p15:guide id="7" orient="horz" pos="2546" userDrawn="1">
          <p15:clr>
            <a:srgbClr val="A4A3A4"/>
          </p15:clr>
        </p15:guide>
        <p15:guide id="8" pos="3704" userDrawn="1">
          <p15:clr>
            <a:srgbClr val="A4A3A4"/>
          </p15:clr>
        </p15:guide>
        <p15:guide id="9" pos="710" userDrawn="1">
          <p15:clr>
            <a:srgbClr val="A4A3A4"/>
          </p15:clr>
        </p15:guide>
        <p15:guide id="10" pos="2706" userDrawn="1">
          <p15:clr>
            <a:srgbClr val="A4A3A4"/>
          </p15:clr>
        </p15:guide>
        <p15:guide id="11" orient="horz" pos="799" userDrawn="1">
          <p15:clr>
            <a:srgbClr val="A4A3A4"/>
          </p15:clr>
        </p15:guide>
        <p15:guide id="12" orient="horz" pos="3725" userDrawn="1">
          <p15:clr>
            <a:srgbClr val="A4A3A4"/>
          </p15:clr>
        </p15:guide>
        <p15:guide id="13" pos="2774" userDrawn="1">
          <p15:clr>
            <a:srgbClr val="F26B43"/>
          </p15:clr>
        </p15:guide>
        <p15:guide id="14" pos="2978" userDrawn="1">
          <p15:clr>
            <a:srgbClr val="F26B43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3AB"/>
    <a:srgbClr val="631D60"/>
    <a:srgbClr val="30454F"/>
    <a:srgbClr val="BBA68D"/>
    <a:srgbClr val="ECE3DF"/>
    <a:srgbClr val="1FB1A9"/>
    <a:srgbClr val="C5E8E7"/>
    <a:srgbClr val="21B2AA"/>
    <a:srgbClr val="A1BAD0"/>
    <a:srgbClr val="BBA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1" autoAdjust="0"/>
    <p:restoredTop sz="95982" autoAdjust="0"/>
  </p:normalViewPr>
  <p:slideViewPr>
    <p:cSldViewPr snapToGrid="0">
      <p:cViewPr varScale="1">
        <p:scale>
          <a:sx n="112" d="100"/>
          <a:sy n="112" d="100"/>
        </p:scale>
        <p:origin x="720" y="176"/>
      </p:cViewPr>
      <p:guideLst>
        <p:guide orient="horz" pos="2160"/>
        <p:guide pos="3840"/>
        <p:guide pos="5042"/>
        <p:guide pos="7265"/>
        <p:guide pos="121"/>
        <p:guide orient="horz" pos="119"/>
        <p:guide orient="horz" pos="2546"/>
        <p:guide pos="3704"/>
        <p:guide pos="710"/>
        <p:guide pos="2706"/>
        <p:guide orient="horz" pos="799"/>
        <p:guide orient="horz" pos="3725"/>
        <p:guide pos="2774"/>
        <p:guide pos="29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221" d="100"/>
          <a:sy n="221" d="100"/>
        </p:scale>
        <p:origin x="18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05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1ED4-E0F2-4E38-A4BC-CB1ED6F53B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3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944" y="4476523"/>
            <a:ext cx="6589486" cy="621620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943" y="5416436"/>
            <a:ext cx="1393372" cy="5199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85" y="522515"/>
            <a:ext cx="10515600" cy="5876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6885" y="1110117"/>
            <a:ext cx="105156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885" y="6095958"/>
            <a:ext cx="2743200" cy="365125"/>
          </a:xfrm>
        </p:spPr>
        <p:txBody>
          <a:bodyPr/>
          <a:lstStyle/>
          <a:p>
            <a:fld id="{737D4DAB-56B2-47BD-BE8B-630DE3CA536B}" type="datetime1">
              <a:rPr lang="ru-RU" smtClean="0"/>
              <a:t>28.09.2021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285" y="6106663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14" y="636360"/>
            <a:ext cx="52469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45514" y="2144940"/>
            <a:ext cx="5246913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77" y="172819"/>
            <a:ext cx="10870987" cy="441646"/>
          </a:xfrm>
        </p:spPr>
        <p:txBody>
          <a:bodyPr>
            <a:normAutofit/>
          </a:bodyPr>
          <a:lstStyle>
            <a:lvl1pPr>
              <a:defRPr sz="1633" b="1">
                <a:solidFill>
                  <a:srgbClr val="0426A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0770" y="6555569"/>
            <a:ext cx="1221232" cy="302432"/>
          </a:xfrm>
        </p:spPr>
        <p:txBody>
          <a:bodyPr/>
          <a:lstStyle>
            <a:lvl1pPr>
              <a:defRPr sz="1089">
                <a:solidFill>
                  <a:srgbClr val="0628A2"/>
                </a:solidFill>
                <a:latin typeface="Century Gothic" panose="020B0502020202020204" pitchFamily="34" charset="0"/>
              </a:defRPr>
            </a:lvl1pPr>
          </a:lstStyle>
          <a:p>
            <a:fld id="{E21785C7-C351-41E7-B980-15C53B7CAA9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980" y="155512"/>
            <a:ext cx="570591" cy="5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85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34964" y="3"/>
            <a:ext cx="11522075" cy="876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btfpLayoutConfig" hidden="1"/>
          <p:cNvSpPr txBox="1"/>
          <p:nvPr userDrawn="1"/>
        </p:nvSpPr>
        <p:spPr bwMode="gray">
          <a:xfrm>
            <a:off x="12701" y="12700"/>
            <a:ext cx="413335" cy="74460"/>
          </a:xfrm>
          <a:prstGeom prst="rect">
            <a:avLst/>
          </a:prstGeom>
          <a:noFill/>
        </p:spPr>
        <p:txBody>
          <a:bodyPr vert="horz" wrap="none" lIns="29250" tIns="29250" rIns="29250" bIns="2925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overall_0_131889268076243304 columns_1_131889268076243304 </a:t>
            </a:r>
            <a:endParaRPr lang="ru-RU" sz="100" dirty="0" err="1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74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2480">
          <p15:clr>
            <a:srgbClr val="CCCCCC"/>
          </p15:clr>
        </p15:guide>
        <p15:guide id="3" pos="2704">
          <p15:clr>
            <a:srgbClr val="CCCCCC"/>
          </p15:clr>
        </p15:guide>
        <p15:guide id="4" pos="4976">
          <p15:clr>
            <a:srgbClr val="CCCCCC"/>
          </p15:clr>
        </p15:guide>
        <p15:guide id="5" pos="5200">
          <p15:clr>
            <a:srgbClr val="CCCCCC"/>
          </p15:clr>
        </p15:guide>
        <p15:guide id="6" pos="7472">
          <p15:clr>
            <a:srgbClr val="CCCCC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EAF4-AD6E-46C4-B4A6-34B85CF83C83}" type="datetime1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7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AB15A8-11F9-FE40-963A-149AB1B9F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0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7" y="-1"/>
            <a:ext cx="12000449" cy="4106685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2BBBC-AE74-48E1-95F5-0611E5C4D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43" y="5004368"/>
            <a:ext cx="7010399" cy="838201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ГеоВЭБ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геоаналитическая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система для принятия управленческих решений в сфере городской экономики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Питч-сессия 28 сентября</a:t>
            </a:r>
          </a:p>
        </p:txBody>
      </p:sp>
    </p:spTree>
    <p:extLst>
      <p:ext uri="{BB962C8B-B14F-4D97-AF65-F5344CB8AC3E}">
        <p14:creationId xmlns:p14="http://schemas.microsoft.com/office/powerpoint/2010/main" val="217479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-17426"/>
            <a:ext cx="12191999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ГЕОВЭБ / </a:t>
            </a: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принятия ВЭБ.РФ </a:t>
            </a:r>
          </a:p>
          <a:p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инвестиционных решений в сферах городской экономики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6BC64F-69B3-BE4A-B97D-C2124DF74CF0}"/>
              </a:ext>
            </a:extLst>
          </p:cNvPr>
          <p:cNvSpPr txBox="1"/>
          <p:nvPr/>
        </p:nvSpPr>
        <p:spPr>
          <a:xfrm>
            <a:off x="2255896" y="841966"/>
            <a:ext cx="9936104" cy="13234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60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Разработана по заказу Государственной корпорации  ВЭБ.РФ</a:t>
            </a:r>
          </a:p>
          <a:p>
            <a:pPr marL="360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Единая информационная среда взаимодействия ВЭБ.РФ, инициаторов (операторов) проектов, органов власти</a:t>
            </a:r>
          </a:p>
          <a:p>
            <a:pPr marL="360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Уникальный алгоритм оценки эффектов влияния от реализации </a:t>
            </a:r>
            <a:r>
              <a:rPr lang="ru-RU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инвестпроектов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развитие города, достижение национальных целей на базе демографической модели, модели системной динамики, модели «затраты-выпуск» , методики пространственного анализа  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C0543FCC-2711-4E4B-9A7F-17CF8DA93B78}"/>
              </a:ext>
            </a:extLst>
          </p:cNvPr>
          <p:cNvSpPr/>
          <p:nvPr/>
        </p:nvSpPr>
        <p:spPr>
          <a:xfrm>
            <a:off x="1127360" y="3754118"/>
            <a:ext cx="1397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по городам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15126" y="3749517"/>
            <a:ext cx="8275996" cy="1323440"/>
            <a:chOff x="974699" y="1586687"/>
            <a:chExt cx="6027489" cy="1323440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C0543FCC-2711-4E4B-9A7F-17CF8DA93B78}"/>
                </a:ext>
              </a:extLst>
            </p:cNvPr>
            <p:cNvSpPr/>
            <p:nvPr/>
          </p:nvSpPr>
          <p:spPr>
            <a:xfrm>
              <a:off x="974699" y="1589120"/>
              <a:ext cx="1055401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200 </a:t>
              </a:r>
              <a:r>
                <a:rPr lang="ru-R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социально-экономических показателей развития городов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C0543FCC-2711-4E4B-9A7F-17CF8DA93B78}"/>
                </a:ext>
              </a:extLst>
            </p:cNvPr>
            <p:cNvSpPr/>
            <p:nvPr/>
          </p:nvSpPr>
          <p:spPr>
            <a:xfrm>
              <a:off x="3003222" y="1595657"/>
              <a:ext cx="902025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7,8 млн </a:t>
              </a:r>
              <a:r>
                <a:rPr lang="ru-R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бухгалтерских балансов по 85 ОКВЭД</a:t>
              </a:r>
              <a:endParaRPr lang="ru-RU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C0543FCC-2711-4E4B-9A7F-17CF8DA93B78}"/>
                </a:ext>
              </a:extLst>
            </p:cNvPr>
            <p:cNvSpPr/>
            <p:nvPr/>
          </p:nvSpPr>
          <p:spPr>
            <a:xfrm>
              <a:off x="3934722" y="1586688"/>
              <a:ext cx="207815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70</a:t>
              </a:r>
              <a:r>
                <a:rPr lang="ru-R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слоев </a:t>
              </a:r>
              <a:r>
                <a:rPr lang="ru-RU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геоданных</a:t>
              </a:r>
              <a:r>
                <a:rPr lang="ru-R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(данные о распределении населения, о местах проживания и работы, об объектах социально – экономического назначения, характеристиках, точках притяжения, автомобильных дорогах, радиусах пешей доступности и пр.)</a:t>
              </a:r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C0543FCC-2711-4E4B-9A7F-17CF8DA93B78}"/>
                </a:ext>
              </a:extLst>
            </p:cNvPr>
            <p:cNvSpPr/>
            <p:nvPr/>
          </p:nvSpPr>
          <p:spPr>
            <a:xfrm>
              <a:off x="5967432" y="1586687"/>
              <a:ext cx="1034756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Данные о реальном потреблении по  </a:t>
              </a:r>
              <a:r>
                <a:rPr lang="ru-RU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700 </a:t>
              </a: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видам</a:t>
              </a:r>
              <a:r>
                <a:rPr lang="ru-RU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товаров/ </a:t>
              </a:r>
              <a:r>
                <a:rPr lang="ru-RU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115 </a:t>
              </a:r>
              <a:r>
                <a:rPr lang="ru-R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видам услуг</a:t>
              </a:r>
              <a:endParaRPr lang="ru-RU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614595" y="2296058"/>
            <a:ext cx="310485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География покрытия </a:t>
            </a:r>
          </a:p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  крупнейших городов,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 городские агломерации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4826934" y="2294153"/>
            <a:ext cx="310485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Отраслевой охват</a:t>
            </a:r>
          </a:p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 отраслей городской экономики</a:t>
            </a:r>
          </a:p>
          <a:p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(образование, здравоохранение, торговля, гостиницы, общепит, общественный транспорт, ЖКХ, предприятия промышленности)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931789" y="2294152"/>
            <a:ext cx="2971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Применение </a:t>
            </a:r>
          </a:p>
          <a:p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при принятия управленческих решений в сфере городской экономики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C0543FCC-2711-4E4B-9A7F-17CF8DA93B78}"/>
              </a:ext>
            </a:extLst>
          </p:cNvPr>
          <p:cNvSpPr/>
          <p:nvPr/>
        </p:nvSpPr>
        <p:spPr>
          <a:xfrm>
            <a:off x="3700586" y="3755216"/>
            <a:ext cx="1359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 расчетных показателей </a:t>
            </a: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инвестпроектов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C0543FCC-2711-4E4B-9A7F-17CF8DA93B78}"/>
              </a:ext>
            </a:extLst>
          </p:cNvPr>
          <p:cNvSpPr/>
          <p:nvPr/>
        </p:nvSpPr>
        <p:spPr>
          <a:xfrm>
            <a:off x="1165555" y="5186137"/>
            <a:ext cx="1439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математических моделей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C0543FCC-2711-4E4B-9A7F-17CF8DA93B78}"/>
              </a:ext>
            </a:extLst>
          </p:cNvPr>
          <p:cNvSpPr/>
          <p:nvPr/>
        </p:nvSpPr>
        <p:spPr>
          <a:xfrm>
            <a:off x="2605296" y="5186137"/>
            <a:ext cx="1618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пространственные методики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65555" y="3563203"/>
            <a:ext cx="9499693" cy="0"/>
          </a:xfrm>
          <a:prstGeom prst="line">
            <a:avLst/>
          </a:prstGeom>
          <a:ln>
            <a:solidFill>
              <a:srgbClr val="2E7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165555" y="5072957"/>
            <a:ext cx="9499693" cy="0"/>
          </a:xfrm>
          <a:prstGeom prst="line">
            <a:avLst/>
          </a:prstGeom>
          <a:ln>
            <a:solidFill>
              <a:srgbClr val="2E7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223441" y="5183885"/>
            <a:ext cx="1521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Расчет и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нерционных и инвестиционных сценариев развития каждого города  </a:t>
            </a:r>
            <a:endParaRPr 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7107288" y="5189333"/>
            <a:ext cx="24487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Онлайн расчет локальных дефицитов обеспеченности и доступности для населения объектов социально-экономической инфраструктуры</a:t>
            </a:r>
            <a:endParaRPr 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C0543FCC-2711-4E4B-9A7F-17CF8DA93B78}"/>
              </a:ext>
            </a:extLst>
          </p:cNvPr>
          <p:cNvSpPr/>
          <p:nvPr/>
        </p:nvSpPr>
        <p:spPr>
          <a:xfrm>
            <a:off x="5745351" y="5183885"/>
            <a:ext cx="1550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Расчет инвестиционных потенциалов по 17 отраслям каждого города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4" y="860249"/>
            <a:ext cx="1282603" cy="757902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0543FCC-2711-4E4B-9A7F-17CF8DA93B78}"/>
              </a:ext>
            </a:extLst>
          </p:cNvPr>
          <p:cNvSpPr/>
          <p:nvPr/>
        </p:nvSpPr>
        <p:spPr>
          <a:xfrm>
            <a:off x="9367884" y="5183884"/>
            <a:ext cx="1602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Онлайн расчет эффектов от реализации конкретного инвестиционного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69873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tfpLayoutConfig" hidden="1"/>
          <p:cNvSpPr txBox="1"/>
          <p:nvPr/>
        </p:nvSpPr>
        <p:spPr bwMode="gray">
          <a:xfrm>
            <a:off x="1153320" y="653256"/>
            <a:ext cx="1176365" cy="74460"/>
          </a:xfrm>
          <a:prstGeom prst="rect">
            <a:avLst/>
          </a:prstGeom>
          <a:noFill/>
        </p:spPr>
        <p:txBody>
          <a:bodyPr vert="horz" wrap="none" lIns="29250" tIns="29250" rIns="29250" bIns="29250" rtlCol="0">
            <a:spAutoFit/>
          </a:bodyPr>
          <a:lstStyle/>
          <a:p>
            <a:pPr defTabSz="577850">
              <a:spcBef>
                <a:spcPts val="975"/>
              </a:spcBef>
              <a:defRPr/>
            </a:pPr>
            <a:r>
              <a:rPr lang="en-US" sz="100" dirty="0">
                <a:solidFill>
                  <a:srgbClr val="FFFFFF">
                    <a:alpha val="0"/>
                  </a:srgbClr>
                </a:solidFill>
                <a:latin typeface="Tahoma"/>
              </a:rPr>
              <a:t>overall_0_132449082604686229 columns_1_132451425610517148 15_1_132449076936154019 18_1_132449076941164972 21_1_132449076945280977 22_1_132449077386060768 4_1_132450228806942005 </a:t>
            </a:r>
            <a:endParaRPr lang="ru-RU" sz="100" dirty="0">
              <a:solidFill>
                <a:srgbClr val="FFFFFF">
                  <a:alpha val="0"/>
                </a:srgbClr>
              </a:solidFill>
              <a:latin typeface="Tahoma"/>
            </a:endParaRPr>
          </a:p>
        </p:txBody>
      </p:sp>
      <p:sp>
        <p:nvSpPr>
          <p:cNvPr id="96" name="TextBox 95"/>
          <p:cNvSpPr txBox="1">
            <a:spLocks/>
          </p:cNvSpPr>
          <p:nvPr/>
        </p:nvSpPr>
        <p:spPr bwMode="gray">
          <a:xfrm>
            <a:off x="1484012" y="987030"/>
            <a:ext cx="2796635" cy="308370"/>
          </a:xfrm>
          <a:prstGeom prst="rect">
            <a:avLst/>
          </a:prstGeom>
          <a:noFill/>
          <a:ln/>
        </p:spPr>
        <p:txBody>
          <a:bodyPr wrap="square" lIns="29250" tIns="29250" rIns="29250" bIns="29250" rtlCol="0" anchor="b">
            <a:spAutoFit/>
          </a:bodyPr>
          <a:lstStyle/>
          <a:p>
            <a:pPr defTabSz="577850">
              <a:lnSpc>
                <a:spcPct val="90000"/>
              </a:lnSpc>
              <a:spcBef>
                <a:spcPts val="975"/>
              </a:spcBef>
              <a:defRPr/>
            </a:pPr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ОПИСАНИЕ ПРОДУКТА</a:t>
            </a:r>
          </a:p>
        </p:txBody>
      </p:sp>
      <p:sp>
        <p:nvSpPr>
          <p:cNvPr id="97" name="TextBox 96"/>
          <p:cNvSpPr txBox="1">
            <a:spLocks/>
          </p:cNvSpPr>
          <p:nvPr/>
        </p:nvSpPr>
        <p:spPr bwMode="gray">
          <a:xfrm>
            <a:off x="5991656" y="987030"/>
            <a:ext cx="2586668" cy="308370"/>
          </a:xfrm>
          <a:prstGeom prst="rect">
            <a:avLst/>
          </a:prstGeom>
          <a:noFill/>
          <a:ln/>
        </p:spPr>
        <p:txBody>
          <a:bodyPr wrap="square" lIns="29250" tIns="29250" rIns="29250" bIns="29250" rtlCol="0" anchor="b">
            <a:spAutoFit/>
          </a:bodyPr>
          <a:lstStyle/>
          <a:p>
            <a:pPr defTabSz="577850">
              <a:lnSpc>
                <a:spcPct val="90000"/>
              </a:lnSpc>
              <a:spcBef>
                <a:spcPts val="975"/>
              </a:spcBef>
              <a:defRPr/>
            </a:pPr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ТЕКУЩИЙ СТАТУС</a:t>
            </a:r>
          </a:p>
        </p:txBody>
      </p:sp>
      <p:graphicFrame>
        <p:nvGraphicFramePr>
          <p:cNvPr id="94" name="btfpTable26475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0299066"/>
              </p:ext>
            </p:extLst>
          </p:nvPr>
        </p:nvGraphicFramePr>
        <p:xfrm>
          <a:off x="497226" y="1295400"/>
          <a:ext cx="10305280" cy="523666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4889225">
                  <a:extLst>
                    <a:ext uri="{9D8B030D-6E8A-4147-A177-3AD203B41FA5}">
                      <a16:colId xmlns:a16="http://schemas.microsoft.com/office/drawing/2014/main" val="3315493258"/>
                    </a:ext>
                  </a:extLst>
                </a:gridCol>
                <a:gridCol w="5154351">
                  <a:extLst>
                    <a:ext uri="{9D8B030D-6E8A-4147-A177-3AD203B41FA5}">
                      <a16:colId xmlns:a16="http://schemas.microsoft.com/office/drawing/2014/main" val="225467747"/>
                    </a:ext>
                  </a:extLst>
                </a:gridCol>
                <a:gridCol w="261704">
                  <a:extLst>
                    <a:ext uri="{9D8B030D-6E8A-4147-A177-3AD203B41FA5}">
                      <a16:colId xmlns:a16="http://schemas.microsoft.com/office/drawing/2014/main" val="4028898311"/>
                    </a:ext>
                  </a:extLst>
                </a:gridCol>
              </a:tblGrid>
              <a:tr h="1391278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0B2AA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kern="1200" baseline="0" dirty="0" err="1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Геоаналитическая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 система для решения управленческих задач в сфере городской экономики и создания комфортной городской среды </a:t>
                      </a:r>
                      <a:r>
                        <a:rPr lang="ru-RU" sz="1400" b="1" kern="1200" baseline="0" dirty="0" err="1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ГеоВЭБ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DIN Pro Cond Bold" panose="020B0806020101010102"/>
                        <a:ea typeface="+mn-ea"/>
                        <a:cs typeface="DIN Pro Medium" panose="020B0604020101020102" pitchFamily="34" charset="0"/>
                      </a:endParaRPr>
                    </a:p>
                  </a:txBody>
                  <a:tcPr marL="74295" marR="74295" marT="37148" marB="37148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Опытная эксплуатация системы </a:t>
                      </a:r>
                      <a:r>
                        <a:rPr lang="ru-RU" sz="1400" b="1" kern="1200" baseline="0" dirty="0" err="1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ГеоВЭБ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: </a:t>
                      </a:r>
                    </a:p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Подразделения ВЭБ.РФ;</a:t>
                      </a:r>
                    </a:p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Команды 100 городов, проходящие обучение в </a:t>
                      </a:r>
                      <a:r>
                        <a:rPr lang="ru-RU" sz="1400" b="1" kern="1200" baseline="0" dirty="0" err="1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Сколково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;</a:t>
                      </a:r>
                    </a:p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Представители </a:t>
                      </a:r>
                      <a:r>
                        <a:rPr lang="ru-RU" sz="1400" b="1" kern="1200" baseline="0" dirty="0" err="1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ПроГород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, </a:t>
                      </a:r>
                      <a:r>
                        <a:rPr lang="ru-RU" sz="1400" b="1" kern="1200" baseline="0" dirty="0" err="1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ПроШкола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+mn-ea"/>
                          <a:cs typeface="DIN Pro Medium" panose="020B0604020101020102" pitchFamily="34" charset="0"/>
                        </a:rPr>
                        <a:t>, цифровой платформы РОСИНФРА</a:t>
                      </a:r>
                    </a:p>
                    <a:p>
                      <a:pPr marL="0" marR="0" lvl="0" indent="0" algn="just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DIN Pro Cond Bold" panose="020B0806020101010102"/>
                        <a:ea typeface="+mn-ea"/>
                        <a:cs typeface="DIN Pro Medium" panose="020B0604020101020102" pitchFamily="34" charset="0"/>
                      </a:endParaRPr>
                    </a:p>
                  </a:txBody>
                  <a:tcPr marL="74295" marR="74295" marT="37148" marB="37148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>
                        <a:solidFill>
                          <a:schemeClr val="tx1"/>
                        </a:solidFill>
                        <a:latin typeface="DIN Pro Cond Bold" panose="020B0806020101010102"/>
                        <a:ea typeface="+mn-ea"/>
                        <a:cs typeface="DIN Pro Medium" panose="020B0604020101020102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325787690"/>
                  </a:ext>
                </a:extLst>
              </a:tr>
              <a:tr h="3845390">
                <a:tc>
                  <a:txBody>
                    <a:bodyPr/>
                    <a:lstStyle/>
                    <a:p>
                      <a:pPr mar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0454F"/>
                        </a:buClr>
                        <a:buAutoNum type="arabicPeriod"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Сбор, обработка, хранение и анализ данных </a:t>
                      </a:r>
                      <a:b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данные о городах, отраслях, рынках, их актуализация</a:t>
                      </a:r>
                    </a:p>
                    <a:p>
                      <a:pPr marL="0" indent="-22860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0454F"/>
                        </a:buClr>
                        <a:buFontTx/>
                        <a:buAutoNum type="arabicPeriod"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Построение прогнозных сценариев развития городов</a:t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инерционный, инвестиционный сценарий</a:t>
                      </a:r>
                    </a:p>
                    <a:p>
                      <a:pPr mar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0454F"/>
                        </a:buClr>
                        <a:buFontTx/>
                        <a:buAutoNum type="arabicPeriod"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Выявление инвестиционных ниш в городах  </a:t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выявление инвестиционных потребностей</a:t>
                      </a:r>
                    </a:p>
                    <a:p>
                      <a:pPr mar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0454F"/>
                        </a:buClr>
                        <a:buFontTx/>
                        <a:buAutoNum type="arabicPeriod"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Ранжирование городов и отраслей для реализации проектов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определения проектов, которых  имеют максимальный эффект (вклад в ВВП (ВРП, ВГП) и т.д.)</a:t>
                      </a:r>
                    </a:p>
                    <a:p>
                      <a:pPr mar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0454F"/>
                        </a:buClr>
                        <a:buAutoNum type="arabicPeriod"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Оценка влияния проекта </a:t>
                      </a:r>
                      <a:b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динамику отраслевых показателей города  </a:t>
                      </a:r>
                      <a:b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оценка эффективности инвестиционного  проекта </a:t>
                      </a:r>
                    </a:p>
                    <a:p>
                      <a:pPr mar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0454F"/>
                        </a:buClr>
                        <a:buAutoNum type="arabicPeriod"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Оценка влияния проекта </a:t>
                      </a:r>
                      <a:b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динамику демографических, экономических и социальных показателей города</a:t>
                      </a:r>
                    </a:p>
                    <a:p>
                      <a:pPr mar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0454F"/>
                        </a:buClr>
                        <a:buFontTx/>
                        <a:buAutoNum type="arabicPeriod"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Оценка вклада в достижение показателей национальных проектов и национальных целей</a:t>
                      </a:r>
                      <a:br>
                        <a:rPr lang="ru-RU" sz="1100" b="1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(вклад проекта в развитие отрасли, вклад отрасли в развитие города, вклад города в развитие демографии, социальных </a:t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экономических показателей, вклад указанных показателей</a:t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latin typeface="DIN Pro Cond Bold" panose="020B080602010101010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национальные проекты и  национальные цели)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DIN Pro Cond Bold" panose="020B0806020101010102"/>
                        <a:ea typeface="+mj-ea"/>
                        <a:cs typeface="+mj-cs"/>
                      </a:endParaRPr>
                    </a:p>
                  </a:txBody>
                  <a:tcPr marL="74295" marR="74295" marT="37148" marB="37148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just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DIN Pro Cond Bold" panose="020B0806020101010102"/>
                        <a:ea typeface="+mn-ea"/>
                        <a:cs typeface="DIN Pro Medium" panose="020B0604020101020102" pitchFamily="34" charset="0"/>
                      </a:endParaRPr>
                    </a:p>
                  </a:txBody>
                  <a:tcPr marL="74295" marR="74295" marT="37148" marB="37148">
                    <a:lnL>
                      <a:noFill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endParaRPr lang="ru-RU" sz="1100" kern="1200" dirty="0">
                        <a:solidFill>
                          <a:srgbClr val="52585E"/>
                        </a:solidFill>
                        <a:latin typeface="DIN Pro Medium" panose="020B0604020101020102" pitchFamily="34" charset="0"/>
                        <a:ea typeface="+mn-ea"/>
                        <a:cs typeface="DIN Pro Medium" panose="020B0604020101020102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260933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543551" y="-27022"/>
            <a:ext cx="9361686" cy="608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приложение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-502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ГЕОВЭБ /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принятия ВЭБ.РФ </a:t>
            </a:r>
          </a:p>
          <a:p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инвестиционных решений в сферах городской экономики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8FCE46-B5D4-894A-8395-53D248FB4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7" t="7883" b="9368"/>
          <a:stretch/>
        </p:blipFill>
        <p:spPr>
          <a:xfrm>
            <a:off x="5299238" y="2855194"/>
            <a:ext cx="6558172" cy="3216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46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562" t="49855" r="24601" b="8546"/>
          <a:stretch/>
        </p:blipFill>
        <p:spPr>
          <a:xfrm>
            <a:off x="216733" y="3818701"/>
            <a:ext cx="5933270" cy="2643884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07AA51-1052-46D3-AC24-AC1C2AA0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81116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6880787-2DB8-5841-B185-81CE031F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84" y="591671"/>
            <a:ext cx="10994786" cy="384655"/>
          </a:xfrm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ru-RU" altLang="x-none" sz="28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Poppins Medium" charset="0"/>
              </a:rPr>
              <a:t>Город: население</a:t>
            </a:r>
            <a:endParaRPr lang="x-none" altLang="x-none" sz="2800" b="1" spc="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  <a:sym typeface="Poppins Medium" charset="0"/>
            </a:endParaRPr>
          </a:p>
        </p:txBody>
      </p:sp>
      <p:sp>
        <p:nvSpPr>
          <p:cNvPr id="15" name="Нижний колонтитул 23">
            <a:extLst>
              <a:ext uri="{FF2B5EF4-FFF2-40B4-BE49-F238E27FC236}">
                <a16:creationId xmlns:a16="http://schemas.microsoft.com/office/drawing/2014/main" id="{A935D729-6D1B-6E43-9CDE-BF27346262A3}"/>
              </a:ext>
            </a:extLst>
          </p:cNvPr>
          <p:cNvSpPr txBox="1">
            <a:spLocks/>
          </p:cNvSpPr>
          <p:nvPr/>
        </p:nvSpPr>
        <p:spPr>
          <a:xfrm>
            <a:off x="138023" y="113732"/>
            <a:ext cx="11883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 использовании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геоаналитической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системы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ГеоВЭБ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при оценке городской среды и экономики города Иркутска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1503492" y="4130925"/>
            <a:ext cx="1011071" cy="16511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072" t="19516" r="24849" b="42145"/>
          <a:stretch/>
        </p:blipFill>
        <p:spPr>
          <a:xfrm>
            <a:off x="216733" y="1075886"/>
            <a:ext cx="6319992" cy="2257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A3925E-CC16-3C4B-A361-9A0357E4B735}"/>
              </a:ext>
            </a:extLst>
          </p:cNvPr>
          <p:cNvSpPr txBox="1"/>
          <p:nvPr/>
        </p:nvSpPr>
        <p:spPr>
          <a:xfrm>
            <a:off x="6240162" y="783998"/>
            <a:ext cx="5711350" cy="245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СТРУКТУРНЫЕ 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ИЗМЕНЕНИЯ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Сокращение общего населения города за счет миграции, уменьшение группы трудоспособного населения в особенности 20-25 лет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55DE1B-223C-1D4F-99AE-678CFA9655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1" t="27304" r="24018" b="30807"/>
          <a:stretch/>
        </p:blipFill>
        <p:spPr>
          <a:xfrm>
            <a:off x="6150003" y="4179036"/>
            <a:ext cx="5871667" cy="21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9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1D5A4B-7DC8-E64E-8AE1-61F215D9C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91" y="976327"/>
            <a:ext cx="7656188" cy="5598432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07AA51-1052-46D3-AC24-AC1C2AA0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6909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fld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6880787-2DB8-5841-B185-81CE031F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83" y="511462"/>
            <a:ext cx="10994786" cy="769313"/>
          </a:xfrm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ru-RU" altLang="x-none" sz="28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Poppins Medium" charset="0"/>
              </a:rPr>
              <a:t>Городская среда – обеспеченность школами</a:t>
            </a:r>
            <a:endParaRPr lang="x-none" altLang="x-none" sz="2800" b="1" spc="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  <a:sym typeface="Poppins Medium" charset="0"/>
            </a:endParaRPr>
          </a:p>
        </p:txBody>
      </p:sp>
      <p:sp>
        <p:nvSpPr>
          <p:cNvPr id="15" name="Нижний колонтитул 23">
            <a:extLst>
              <a:ext uri="{FF2B5EF4-FFF2-40B4-BE49-F238E27FC236}">
                <a16:creationId xmlns:a16="http://schemas.microsoft.com/office/drawing/2014/main" id="{A935D729-6D1B-6E43-9CDE-BF27346262A3}"/>
              </a:ext>
            </a:extLst>
          </p:cNvPr>
          <p:cNvSpPr txBox="1">
            <a:spLocks/>
          </p:cNvSpPr>
          <p:nvPr/>
        </p:nvSpPr>
        <p:spPr>
          <a:xfrm>
            <a:off x="138023" y="113732"/>
            <a:ext cx="11883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 использовании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геоаналитической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системы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ГеоВЭБ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при оценке городской среды и экономики города Иркутска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9079" y="2267558"/>
            <a:ext cx="20075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Обеспеченность школами 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низкая и неравномерная</a:t>
            </a:r>
          </a:p>
          <a:p>
            <a:pPr algn="ctr"/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Требуется строительство новых школ</a:t>
            </a:r>
          </a:p>
        </p:txBody>
      </p:sp>
      <p:sp>
        <p:nvSpPr>
          <p:cNvPr id="3" name="Овал 2"/>
          <p:cNvSpPr/>
          <p:nvPr/>
        </p:nvSpPr>
        <p:spPr>
          <a:xfrm rot="2137523">
            <a:off x="6803563" y="4073105"/>
            <a:ext cx="1012032" cy="145732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18715097">
            <a:off x="6180252" y="5577130"/>
            <a:ext cx="688049" cy="9266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7625DF-2CA2-A84D-B668-768322026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91" y="974177"/>
            <a:ext cx="21463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36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.potx" id="{EA7BFCB4-C7BE-4BFB-B6D1-A4F561CFAB7F}" vid="{608BE079-A222-499B-8645-821F39CFED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4935</TotalTime>
  <Words>516</Words>
  <Application>Microsoft Macintosh PowerPoint</Application>
  <PresentationFormat>Широкоэкранный</PresentationFormat>
  <Paragraphs>62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DIN Pro Cond Bold</vt:lpstr>
      <vt:lpstr>Tahoma</vt:lpstr>
      <vt:lpstr>Тема Office</vt:lpstr>
      <vt:lpstr>ГеоВЭБ - геоаналитическая система для принятия управленческих решений в сфере городской экономики  Питч-сессия 28 сентября</vt:lpstr>
      <vt:lpstr>Презентация PowerPoint</vt:lpstr>
      <vt:lpstr>Презентация PowerPoint</vt:lpstr>
      <vt:lpstr>Город: население</vt:lpstr>
      <vt:lpstr>Городская среда – обеспеченность школами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Волгин</dc:creator>
  <cp:lastModifiedBy>Microsoft Office User</cp:lastModifiedBy>
  <cp:revision>280</cp:revision>
  <cp:lastPrinted>2021-09-27T10:20:56Z</cp:lastPrinted>
  <dcterms:created xsi:type="dcterms:W3CDTF">2018-11-02T07:05:00Z</dcterms:created>
  <dcterms:modified xsi:type="dcterms:W3CDTF">2021-09-28T15:46:31Z</dcterms:modified>
</cp:coreProperties>
</file>