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788" r:id="rId3"/>
    <p:sldId id="267" r:id="rId4"/>
    <p:sldId id="789" r:id="rId5"/>
    <p:sldId id="257" r:id="rId6"/>
    <p:sldId id="258" r:id="rId7"/>
    <p:sldId id="259" r:id="rId8"/>
    <p:sldId id="260" r:id="rId9"/>
    <p:sldId id="800" r:id="rId10"/>
    <p:sldId id="799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B6B9"/>
    <a:srgbClr val="323E48"/>
    <a:srgbClr val="00AFAA"/>
    <a:srgbClr val="00AFB2"/>
    <a:srgbClr val="FFFFFF"/>
    <a:srgbClr val="304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351B9-A28C-489F-8374-0E138317BE38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EB1DEDFB-8D31-459B-A5A5-08A352B0324A}">
      <dgm:prSet phldrT="[Текст]" custT="1"/>
      <dgm:spPr>
        <a:solidFill>
          <a:srgbClr val="E3E4E5"/>
        </a:solidFill>
        <a:ln w="9525">
          <a:solidFill>
            <a:srgbClr val="00AFB2"/>
          </a:solidFill>
        </a:ln>
      </dgm:spPr>
      <dgm:t>
        <a:bodyPr/>
        <a:lstStyle/>
        <a:p>
          <a:pPr rtl="0"/>
          <a:r>
            <a:rPr lang="ru-RU" sz="1200" b="1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Реабилитационные центры</a:t>
          </a:r>
        </a:p>
      </dgm:t>
    </dgm:pt>
    <dgm:pt modelId="{C30AB333-A506-4C51-8DF1-AB510699DCAE}" type="parTrans" cxnId="{6DE67068-0329-4178-B1C7-CCAB4991EF33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1D7F13-7579-47D1-8D7E-A7BB51805AFA}" type="sibTrans" cxnId="{6DE67068-0329-4178-B1C7-CCAB4991EF33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85BE0A-00B0-4810-8215-86F415A50F56}">
      <dgm:prSet phldrT="[Текст]" custT="1"/>
      <dgm:spPr>
        <a:solidFill>
          <a:srgbClr val="E3E4E5"/>
        </a:solidFill>
        <a:ln w="9525">
          <a:solidFill>
            <a:srgbClr val="00AFB2"/>
          </a:solidFill>
        </a:ln>
      </dgm:spPr>
      <dgm:t>
        <a:bodyPr/>
        <a:lstStyle/>
        <a:p>
          <a:pPr rtl="0"/>
          <a:r>
            <a:rPr lang="ru-RU" sz="1200" b="1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Геронтологические центры</a:t>
          </a:r>
        </a:p>
      </dgm:t>
    </dgm:pt>
    <dgm:pt modelId="{DE0B8327-521E-43B4-900E-2F87E96730FD}" type="parTrans" cxnId="{00180BD8-FB2E-4787-9AF5-FAD539B834EF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A183EB-AD4D-472F-B864-55CC2C0E4C53}" type="sibTrans" cxnId="{00180BD8-FB2E-4787-9AF5-FAD539B834EF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C6A9EF-7D75-4A57-BCEB-7BBEE221F021}">
      <dgm:prSet custT="1"/>
      <dgm:spPr>
        <a:solidFill>
          <a:srgbClr val="E3E4E5"/>
        </a:solidFill>
        <a:ln w="9525">
          <a:solidFill>
            <a:srgbClr val="00AFB2"/>
          </a:solidFill>
        </a:ln>
      </dgm:spPr>
      <dgm:t>
        <a:bodyPr/>
        <a:lstStyle/>
        <a:p>
          <a:pPr rtl="0"/>
          <a:r>
            <a:rPr lang="ru-RU" sz="1200" b="1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Поликлиника 2.0</a:t>
          </a:r>
        </a:p>
      </dgm:t>
    </dgm:pt>
    <dgm:pt modelId="{DE168A21-A3A8-41F8-92C0-EF26D992D888}" type="parTrans" cxnId="{2091C747-5193-453F-A7F6-4EDD15F40CBB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DDFD85-561E-4C29-BD2A-F8A48F9C64F9}" type="sibTrans" cxnId="{2091C747-5193-453F-A7F6-4EDD15F40CBB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3809E9-847F-434A-A566-1AD061CBCF6C}">
      <dgm:prSet custT="1"/>
      <dgm:spPr>
        <a:solidFill>
          <a:srgbClr val="E3E4E5"/>
        </a:solidFill>
        <a:ln w="9525">
          <a:solidFill>
            <a:srgbClr val="00AFB2"/>
          </a:solidFill>
        </a:ln>
      </dgm:spPr>
      <dgm:t>
        <a:bodyPr/>
        <a:lstStyle/>
        <a:p>
          <a:pPr rtl="0"/>
          <a:r>
            <a:rPr lang="ru-RU" sz="1200" b="1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Онкологические центры</a:t>
          </a:r>
        </a:p>
      </dgm:t>
    </dgm:pt>
    <dgm:pt modelId="{4930E72B-9776-408E-9C4B-9D610E066B94}" type="sibTrans" cxnId="{2CECE225-B2D5-4DEB-9068-0D695B7F43A2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99FFE4-9772-426E-882C-58F11E2C7A3F}" type="parTrans" cxnId="{2CECE225-B2D5-4DEB-9068-0D695B7F43A2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E83A34-27E8-40A1-B6F5-6C7C4BDB0195}">
      <dgm:prSet phldrT="[Текст]" custT="1"/>
      <dgm:spPr>
        <a:solidFill>
          <a:srgbClr val="E3E4E5"/>
        </a:solidFill>
        <a:ln w="9525">
          <a:solidFill>
            <a:srgbClr val="00AFB2"/>
          </a:solidFill>
        </a:ln>
      </dgm:spPr>
      <dgm:t>
        <a:bodyPr/>
        <a:lstStyle/>
        <a:p>
          <a:r>
            <a:rPr lang="ru-RU" sz="1200" b="1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Инфекционные стационары</a:t>
          </a:r>
        </a:p>
      </dgm:t>
    </dgm:pt>
    <dgm:pt modelId="{2C4B332E-51D3-4887-9DA5-BB0852925F05}" type="sibTrans" cxnId="{0A7E6AED-6A6A-4A62-8A83-6534FCE4F9BA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238B9C-1879-4B34-8884-5774CDF9E3C3}" type="parTrans" cxnId="{0A7E6AED-6A6A-4A62-8A83-6534FCE4F9BA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8D1789-F6FF-4E21-9F93-9E44FE72295F}">
      <dgm:prSet custT="1"/>
      <dgm:spPr>
        <a:solidFill>
          <a:srgbClr val="E3E4E5"/>
        </a:solidFill>
        <a:ln w="9525">
          <a:solidFill>
            <a:srgbClr val="00AFB2"/>
          </a:solidFill>
        </a:ln>
      </dgm:spPr>
      <dgm:t>
        <a:bodyPr/>
        <a:lstStyle/>
        <a:p>
          <a:pPr algn="ctr" rtl="0"/>
          <a:r>
            <a:rPr lang="ru-RU" sz="900" b="1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Цифровые образовательные центры</a:t>
          </a:r>
        </a:p>
      </dgm:t>
    </dgm:pt>
    <dgm:pt modelId="{8FF4F7B5-EE92-4121-8AEC-37ABA6FDECA7}" type="sibTrans" cxnId="{AAFD0BBD-9C4F-4B91-BDF7-7EC8B0401C12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15A406-78A8-4DB5-ABBB-F1C3D95EA9B6}" type="parTrans" cxnId="{AAFD0BBD-9C4F-4B91-BDF7-7EC8B0401C12}">
      <dgm:prSet/>
      <dgm:spPr/>
      <dgm:t>
        <a:bodyPr/>
        <a:lstStyle/>
        <a:p>
          <a:endParaRPr lang="ru-RU" sz="1200">
            <a:solidFill>
              <a:srgbClr val="323E4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A2EAA5-22B9-4586-985A-7E30C4835CB1}">
      <dgm:prSet/>
      <dgm:spPr>
        <a:solidFill>
          <a:srgbClr val="E3E4E5"/>
        </a:solidFill>
        <a:ln w="9525">
          <a:solidFill>
            <a:srgbClr val="00AFB2"/>
          </a:solidFill>
        </a:ln>
      </dgm:spPr>
      <dgm:t>
        <a:bodyPr/>
        <a:lstStyle/>
        <a:p>
          <a:endParaRPr lang="ru-RU"/>
        </a:p>
      </dgm:t>
    </dgm:pt>
    <dgm:pt modelId="{4765B636-5372-4C2C-B3A2-890A15045A9C}" type="parTrans" cxnId="{8B7733F4-90F2-4402-9EEA-8F1164709DB9}">
      <dgm:prSet/>
      <dgm:spPr/>
      <dgm:t>
        <a:bodyPr/>
        <a:lstStyle/>
        <a:p>
          <a:endParaRPr lang="ru-RU"/>
        </a:p>
      </dgm:t>
    </dgm:pt>
    <dgm:pt modelId="{FB7427FC-EA1C-4133-BC4B-71175C4F10A8}" type="sibTrans" cxnId="{8B7733F4-90F2-4402-9EEA-8F1164709DB9}">
      <dgm:prSet/>
      <dgm:spPr/>
      <dgm:t>
        <a:bodyPr/>
        <a:lstStyle/>
        <a:p>
          <a:endParaRPr lang="ru-RU"/>
        </a:p>
      </dgm:t>
    </dgm:pt>
    <dgm:pt modelId="{82F92803-7246-477A-9FF9-D161F0B9B309}" type="pres">
      <dgm:prSet presAssocID="{EFD351B9-A28C-489F-8374-0E138317BE38}" presName="compositeShape" presStyleCnt="0">
        <dgm:presLayoutVars>
          <dgm:chMax val="7"/>
          <dgm:dir/>
          <dgm:resizeHandles val="exact"/>
        </dgm:presLayoutVars>
      </dgm:prSet>
      <dgm:spPr/>
    </dgm:pt>
    <dgm:pt modelId="{9C1C5AAF-6AB1-459F-8586-FC54DB6CE5E0}" type="pres">
      <dgm:prSet presAssocID="{EFD351B9-A28C-489F-8374-0E138317BE38}" presName="wedge1" presStyleLbl="node1" presStyleIdx="0" presStyleCnt="7" custLinFactNeighborX="-1177" custLinFactNeighborY="4387"/>
      <dgm:spPr/>
    </dgm:pt>
    <dgm:pt modelId="{00176DD4-7917-46C7-AD6B-3FE2DE0B866B}" type="pres">
      <dgm:prSet presAssocID="{EFD351B9-A28C-489F-8374-0E138317BE3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D8E3305-1D3A-419C-81CB-CAB147181BA8}" type="pres">
      <dgm:prSet presAssocID="{EFD351B9-A28C-489F-8374-0E138317BE38}" presName="wedge2" presStyleLbl="node1" presStyleIdx="1" presStyleCnt="7" custLinFactNeighborX="2386" custLinFactNeighborY="-627"/>
      <dgm:spPr/>
    </dgm:pt>
    <dgm:pt modelId="{3E85AC57-71BA-4806-A4F2-017F92BA1815}" type="pres">
      <dgm:prSet presAssocID="{EFD351B9-A28C-489F-8374-0E138317BE3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190562B8-F730-4F98-AB69-236CEE7628B4}" type="pres">
      <dgm:prSet presAssocID="{EFD351B9-A28C-489F-8374-0E138317BE38}" presName="wedge3" presStyleLbl="node1" presStyleIdx="2" presStyleCnt="7" custLinFactNeighborX="2003" custLinFactNeighborY="176"/>
      <dgm:spPr/>
    </dgm:pt>
    <dgm:pt modelId="{627B6C03-7E72-4918-82A2-FCBE1F16F4AA}" type="pres">
      <dgm:prSet presAssocID="{EFD351B9-A28C-489F-8374-0E138317BE3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B91A49D1-044D-457C-9839-54601CD8A18B}" type="pres">
      <dgm:prSet presAssocID="{EFD351B9-A28C-489F-8374-0E138317BE38}" presName="wedge4" presStyleLbl="node1" presStyleIdx="3" presStyleCnt="7" custLinFactNeighborX="1052" custLinFactNeighborY="414"/>
      <dgm:spPr/>
    </dgm:pt>
    <dgm:pt modelId="{2C4ABE04-D7EA-4D98-A3F3-ABBA5FAAF343}" type="pres">
      <dgm:prSet presAssocID="{EFD351B9-A28C-489F-8374-0E138317BE3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49145968-9A32-4B5E-ACAB-7262BAA7932C}" type="pres">
      <dgm:prSet presAssocID="{EFD351B9-A28C-489F-8374-0E138317BE38}" presName="wedge5" presStyleLbl="node1" presStyleIdx="4" presStyleCnt="7" custLinFactNeighborX="96" custLinFactNeighborY="366"/>
      <dgm:spPr/>
    </dgm:pt>
    <dgm:pt modelId="{492076B1-2264-4F28-A8DF-4C5D8CD30C86}" type="pres">
      <dgm:prSet presAssocID="{EFD351B9-A28C-489F-8374-0E138317BE3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35F69321-1AD6-4CB8-8E2E-19D6D807A8F4}" type="pres">
      <dgm:prSet presAssocID="{EFD351B9-A28C-489F-8374-0E138317BE38}" presName="wedge6" presStyleLbl="node1" presStyleIdx="5" presStyleCnt="7" custLinFactNeighborX="-246" custLinFactNeighborY="-510"/>
      <dgm:spPr/>
    </dgm:pt>
    <dgm:pt modelId="{A41E6494-A093-4889-8D04-DF06F27A6BA7}" type="pres">
      <dgm:prSet presAssocID="{EFD351B9-A28C-489F-8374-0E138317BE3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00CB26E-A3DE-4410-89B1-7B360A60A320}" type="pres">
      <dgm:prSet presAssocID="{EFD351B9-A28C-489F-8374-0E138317BE38}" presName="wedge7" presStyleLbl="node1" presStyleIdx="6" presStyleCnt="7" custLinFactNeighborX="492" custLinFactNeighborY="-984"/>
      <dgm:spPr/>
    </dgm:pt>
    <dgm:pt modelId="{F481AABF-043F-4245-B89E-E2C9F6B94175}" type="pres">
      <dgm:prSet presAssocID="{EFD351B9-A28C-489F-8374-0E138317BE3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5199FB06-C5A8-48CA-B982-C33F9A1E6C52}" type="presOf" srcId="{743809E9-847F-434A-A566-1AD061CBCF6C}" destId="{627B6C03-7E72-4918-82A2-FCBE1F16F4AA}" srcOrd="1" destOrd="0" presId="urn:microsoft.com/office/officeart/2005/8/layout/chart3"/>
    <dgm:cxn modelId="{EAC4350C-37D6-4F43-A462-471436218209}" type="presOf" srcId="{8A8D1789-F6FF-4E21-9F93-9E44FE72295F}" destId="{F481AABF-043F-4245-B89E-E2C9F6B94175}" srcOrd="1" destOrd="0" presId="urn:microsoft.com/office/officeart/2005/8/layout/chart3"/>
    <dgm:cxn modelId="{2CECE225-B2D5-4DEB-9068-0D695B7F43A2}" srcId="{EFD351B9-A28C-489F-8374-0E138317BE38}" destId="{743809E9-847F-434A-A566-1AD061CBCF6C}" srcOrd="2" destOrd="0" parTransId="{6699FFE4-9772-426E-882C-58F11E2C7A3F}" sibTransId="{4930E72B-9776-408E-9C4B-9D610E066B94}"/>
    <dgm:cxn modelId="{0F636232-0AD2-4395-AD16-5850B9EE676F}" type="presOf" srcId="{EFD351B9-A28C-489F-8374-0E138317BE38}" destId="{82F92803-7246-477A-9FF9-D161F0B9B309}" srcOrd="0" destOrd="0" presId="urn:microsoft.com/office/officeart/2005/8/layout/chart3"/>
    <dgm:cxn modelId="{E0EA7D38-0DBC-4DDC-A7B1-D821BE2FA8D7}" type="presOf" srcId="{93A2EAA5-22B9-4586-985A-7E30C4835CB1}" destId="{00176DD4-7917-46C7-AD6B-3FE2DE0B866B}" srcOrd="1" destOrd="0" presId="urn:microsoft.com/office/officeart/2005/8/layout/chart3"/>
    <dgm:cxn modelId="{97C0323E-B5F0-49C8-A57C-1F3D49E978A9}" type="presOf" srcId="{8A8D1789-F6FF-4E21-9F93-9E44FE72295F}" destId="{F00CB26E-A3DE-4410-89B1-7B360A60A320}" srcOrd="0" destOrd="0" presId="urn:microsoft.com/office/officeart/2005/8/layout/chart3"/>
    <dgm:cxn modelId="{76458A5B-3BF3-488B-98A3-107B7FA7DF98}" type="presOf" srcId="{43E83A34-27E8-40A1-B6F5-6C7C4BDB0195}" destId="{B91A49D1-044D-457C-9839-54601CD8A18B}" srcOrd="0" destOrd="0" presId="urn:microsoft.com/office/officeart/2005/8/layout/chart3"/>
    <dgm:cxn modelId="{B7686042-9F49-4DAF-80DA-F23C5D71A0A3}" type="presOf" srcId="{7BC6A9EF-7D75-4A57-BCEB-7BBEE221F021}" destId="{3E85AC57-71BA-4806-A4F2-017F92BA1815}" srcOrd="1" destOrd="0" presId="urn:microsoft.com/office/officeart/2005/8/layout/chart3"/>
    <dgm:cxn modelId="{2091C747-5193-453F-A7F6-4EDD15F40CBB}" srcId="{EFD351B9-A28C-489F-8374-0E138317BE38}" destId="{7BC6A9EF-7D75-4A57-BCEB-7BBEE221F021}" srcOrd="1" destOrd="0" parTransId="{DE168A21-A3A8-41F8-92C0-EF26D992D888}" sibTransId="{BADDFD85-561E-4C29-BD2A-F8A48F9C64F9}"/>
    <dgm:cxn modelId="{6DE67068-0329-4178-B1C7-CCAB4991EF33}" srcId="{EFD351B9-A28C-489F-8374-0E138317BE38}" destId="{EB1DEDFB-8D31-459B-A5A5-08A352B0324A}" srcOrd="4" destOrd="0" parTransId="{C30AB333-A506-4C51-8DF1-AB510699DCAE}" sibTransId="{741D7F13-7579-47D1-8D7E-A7BB51805AFA}"/>
    <dgm:cxn modelId="{3FFE4684-B670-481F-AE58-EA910925435D}" type="presOf" srcId="{EB1DEDFB-8D31-459B-A5A5-08A352B0324A}" destId="{492076B1-2264-4F28-A8DF-4C5D8CD30C86}" srcOrd="1" destOrd="0" presId="urn:microsoft.com/office/officeart/2005/8/layout/chart3"/>
    <dgm:cxn modelId="{363BB793-D91F-4A99-BCD6-702915818072}" type="presOf" srcId="{2685BE0A-00B0-4810-8215-86F415A50F56}" destId="{A41E6494-A093-4889-8D04-DF06F27A6BA7}" srcOrd="1" destOrd="0" presId="urn:microsoft.com/office/officeart/2005/8/layout/chart3"/>
    <dgm:cxn modelId="{771D7C9A-1656-47A4-9788-07921ABFCA36}" type="presOf" srcId="{7BC6A9EF-7D75-4A57-BCEB-7BBEE221F021}" destId="{7D8E3305-1D3A-419C-81CB-CAB147181BA8}" srcOrd="0" destOrd="0" presId="urn:microsoft.com/office/officeart/2005/8/layout/chart3"/>
    <dgm:cxn modelId="{AAFD0BBD-9C4F-4B91-BDF7-7EC8B0401C12}" srcId="{EFD351B9-A28C-489F-8374-0E138317BE38}" destId="{8A8D1789-F6FF-4E21-9F93-9E44FE72295F}" srcOrd="6" destOrd="0" parTransId="{F615A406-78A8-4DB5-ABBB-F1C3D95EA9B6}" sibTransId="{8FF4F7B5-EE92-4121-8AEC-37ABA6FDECA7}"/>
    <dgm:cxn modelId="{191726D2-3A00-4A33-87CE-2E00CB3E6EEB}" type="presOf" srcId="{743809E9-847F-434A-A566-1AD061CBCF6C}" destId="{190562B8-F730-4F98-AB69-236CEE7628B4}" srcOrd="0" destOrd="0" presId="urn:microsoft.com/office/officeart/2005/8/layout/chart3"/>
    <dgm:cxn modelId="{00180BD8-FB2E-4787-9AF5-FAD539B834EF}" srcId="{EFD351B9-A28C-489F-8374-0E138317BE38}" destId="{2685BE0A-00B0-4810-8215-86F415A50F56}" srcOrd="5" destOrd="0" parTransId="{DE0B8327-521E-43B4-900E-2F87E96730FD}" sibTransId="{80A183EB-AD4D-472F-B864-55CC2C0E4C53}"/>
    <dgm:cxn modelId="{2BC5D3D8-1B68-4AE6-B448-F993E9AB1A7B}" type="presOf" srcId="{93A2EAA5-22B9-4586-985A-7E30C4835CB1}" destId="{9C1C5AAF-6AB1-459F-8586-FC54DB6CE5E0}" srcOrd="0" destOrd="0" presId="urn:microsoft.com/office/officeart/2005/8/layout/chart3"/>
    <dgm:cxn modelId="{530BEBDD-CDCE-4B5B-B5E7-3E957CAC3868}" type="presOf" srcId="{EB1DEDFB-8D31-459B-A5A5-08A352B0324A}" destId="{49145968-9A32-4B5E-ACAB-7262BAA7932C}" srcOrd="0" destOrd="0" presId="urn:microsoft.com/office/officeart/2005/8/layout/chart3"/>
    <dgm:cxn modelId="{A2AA7BE2-4737-4DDA-BE5C-08B87AD40271}" type="presOf" srcId="{2685BE0A-00B0-4810-8215-86F415A50F56}" destId="{35F69321-1AD6-4CB8-8E2E-19D6D807A8F4}" srcOrd="0" destOrd="0" presId="urn:microsoft.com/office/officeart/2005/8/layout/chart3"/>
    <dgm:cxn modelId="{0A7E6AED-6A6A-4A62-8A83-6534FCE4F9BA}" srcId="{EFD351B9-A28C-489F-8374-0E138317BE38}" destId="{43E83A34-27E8-40A1-B6F5-6C7C4BDB0195}" srcOrd="3" destOrd="0" parTransId="{4C238B9C-1879-4B34-8884-5774CDF9E3C3}" sibTransId="{2C4B332E-51D3-4887-9DA5-BB0852925F05}"/>
    <dgm:cxn modelId="{3574FCF1-6282-4CE5-9918-0CB549A89675}" type="presOf" srcId="{43E83A34-27E8-40A1-B6F5-6C7C4BDB0195}" destId="{2C4ABE04-D7EA-4D98-A3F3-ABBA5FAAF343}" srcOrd="1" destOrd="0" presId="urn:microsoft.com/office/officeart/2005/8/layout/chart3"/>
    <dgm:cxn modelId="{8B7733F4-90F2-4402-9EEA-8F1164709DB9}" srcId="{EFD351B9-A28C-489F-8374-0E138317BE38}" destId="{93A2EAA5-22B9-4586-985A-7E30C4835CB1}" srcOrd="0" destOrd="0" parTransId="{4765B636-5372-4C2C-B3A2-890A15045A9C}" sibTransId="{FB7427FC-EA1C-4133-BC4B-71175C4F10A8}"/>
    <dgm:cxn modelId="{EF0B297C-133A-4B08-B5A1-FD4BB65C88BF}" type="presParOf" srcId="{82F92803-7246-477A-9FF9-D161F0B9B309}" destId="{9C1C5AAF-6AB1-459F-8586-FC54DB6CE5E0}" srcOrd="0" destOrd="0" presId="urn:microsoft.com/office/officeart/2005/8/layout/chart3"/>
    <dgm:cxn modelId="{34A3DF76-1D0D-4005-BB58-D4E4A23CE30C}" type="presParOf" srcId="{82F92803-7246-477A-9FF9-D161F0B9B309}" destId="{00176DD4-7917-46C7-AD6B-3FE2DE0B866B}" srcOrd="1" destOrd="0" presId="urn:microsoft.com/office/officeart/2005/8/layout/chart3"/>
    <dgm:cxn modelId="{42C3590C-15BF-4643-9779-C748434A55AC}" type="presParOf" srcId="{82F92803-7246-477A-9FF9-D161F0B9B309}" destId="{7D8E3305-1D3A-419C-81CB-CAB147181BA8}" srcOrd="2" destOrd="0" presId="urn:microsoft.com/office/officeart/2005/8/layout/chart3"/>
    <dgm:cxn modelId="{57F3308C-D07C-4BB6-848A-3A6A974B0C67}" type="presParOf" srcId="{82F92803-7246-477A-9FF9-D161F0B9B309}" destId="{3E85AC57-71BA-4806-A4F2-017F92BA1815}" srcOrd="3" destOrd="0" presId="urn:microsoft.com/office/officeart/2005/8/layout/chart3"/>
    <dgm:cxn modelId="{65511A06-A382-4A45-9F7D-5463A7DA9A98}" type="presParOf" srcId="{82F92803-7246-477A-9FF9-D161F0B9B309}" destId="{190562B8-F730-4F98-AB69-236CEE7628B4}" srcOrd="4" destOrd="0" presId="urn:microsoft.com/office/officeart/2005/8/layout/chart3"/>
    <dgm:cxn modelId="{F30DC461-5880-4A49-B8EB-13413E4CA912}" type="presParOf" srcId="{82F92803-7246-477A-9FF9-D161F0B9B309}" destId="{627B6C03-7E72-4918-82A2-FCBE1F16F4AA}" srcOrd="5" destOrd="0" presId="urn:microsoft.com/office/officeart/2005/8/layout/chart3"/>
    <dgm:cxn modelId="{62276F38-F244-456E-9571-941B1153636C}" type="presParOf" srcId="{82F92803-7246-477A-9FF9-D161F0B9B309}" destId="{B91A49D1-044D-457C-9839-54601CD8A18B}" srcOrd="6" destOrd="0" presId="urn:microsoft.com/office/officeart/2005/8/layout/chart3"/>
    <dgm:cxn modelId="{53874C51-E1C2-404F-9C68-B71A1B2DD64E}" type="presParOf" srcId="{82F92803-7246-477A-9FF9-D161F0B9B309}" destId="{2C4ABE04-D7EA-4D98-A3F3-ABBA5FAAF343}" srcOrd="7" destOrd="0" presId="urn:microsoft.com/office/officeart/2005/8/layout/chart3"/>
    <dgm:cxn modelId="{CD73C4FF-DB26-45F0-AB1B-06A7C9298804}" type="presParOf" srcId="{82F92803-7246-477A-9FF9-D161F0B9B309}" destId="{49145968-9A32-4B5E-ACAB-7262BAA7932C}" srcOrd="8" destOrd="0" presId="urn:microsoft.com/office/officeart/2005/8/layout/chart3"/>
    <dgm:cxn modelId="{092F2143-A783-4095-BB82-7217E235AA4E}" type="presParOf" srcId="{82F92803-7246-477A-9FF9-D161F0B9B309}" destId="{492076B1-2264-4F28-A8DF-4C5D8CD30C86}" srcOrd="9" destOrd="0" presId="urn:microsoft.com/office/officeart/2005/8/layout/chart3"/>
    <dgm:cxn modelId="{004D832D-CDF9-48D1-AE6F-D55BF83BCA35}" type="presParOf" srcId="{82F92803-7246-477A-9FF9-D161F0B9B309}" destId="{35F69321-1AD6-4CB8-8E2E-19D6D807A8F4}" srcOrd="10" destOrd="0" presId="urn:microsoft.com/office/officeart/2005/8/layout/chart3"/>
    <dgm:cxn modelId="{8628C97B-6052-48A9-8036-2491927CD376}" type="presParOf" srcId="{82F92803-7246-477A-9FF9-D161F0B9B309}" destId="{A41E6494-A093-4889-8D04-DF06F27A6BA7}" srcOrd="11" destOrd="0" presId="urn:microsoft.com/office/officeart/2005/8/layout/chart3"/>
    <dgm:cxn modelId="{92AEFCFD-DB9D-4798-B54D-D63958BB7EDD}" type="presParOf" srcId="{82F92803-7246-477A-9FF9-D161F0B9B309}" destId="{F00CB26E-A3DE-4410-89B1-7B360A60A320}" srcOrd="12" destOrd="0" presId="urn:microsoft.com/office/officeart/2005/8/layout/chart3"/>
    <dgm:cxn modelId="{2590034E-F685-4750-AD05-F95C6653FE61}" type="presParOf" srcId="{82F92803-7246-477A-9FF9-D161F0B9B309}" destId="{F481AABF-043F-4245-B89E-E2C9F6B94175}" srcOrd="13" destOrd="0" presId="urn:microsoft.com/office/officeart/2005/8/layout/chart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C5AAF-6AB1-459F-8586-FC54DB6CE5E0}">
      <dsp:nvSpPr>
        <dsp:cNvPr id="0" name=""/>
        <dsp:cNvSpPr/>
      </dsp:nvSpPr>
      <dsp:spPr>
        <a:xfrm>
          <a:off x="1130754" y="448846"/>
          <a:ext cx="3996054" cy="3996054"/>
        </a:xfrm>
        <a:prstGeom prst="pie">
          <a:avLst>
            <a:gd name="adj1" fmla="val 16200000"/>
            <a:gd name="adj2" fmla="val 19285716"/>
          </a:avLst>
        </a:prstGeom>
        <a:solidFill>
          <a:srgbClr val="E3E4E5"/>
        </a:solidFill>
        <a:ln w="9525" cap="flat" cmpd="sng" algn="ctr">
          <a:solidFill>
            <a:srgbClr val="00AFB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/>
        </a:p>
      </dsp:txBody>
      <dsp:txXfrm>
        <a:off x="3168266" y="829423"/>
        <a:ext cx="1094157" cy="689795"/>
      </dsp:txXfrm>
    </dsp:sp>
    <dsp:sp modelId="{7D8E3305-1D3A-419C-81CB-CAB147181BA8}">
      <dsp:nvSpPr>
        <dsp:cNvPr id="0" name=""/>
        <dsp:cNvSpPr/>
      </dsp:nvSpPr>
      <dsp:spPr>
        <a:xfrm>
          <a:off x="1169902" y="462558"/>
          <a:ext cx="3996054" cy="3996054"/>
        </a:xfrm>
        <a:prstGeom prst="pie">
          <a:avLst>
            <a:gd name="adj1" fmla="val 19285716"/>
            <a:gd name="adj2" fmla="val 771428"/>
          </a:avLst>
        </a:prstGeom>
        <a:solidFill>
          <a:srgbClr val="E3E4E5"/>
        </a:solidFill>
        <a:ln w="9525" cap="flat" cmpd="sng" algn="ctr">
          <a:solidFill>
            <a:srgbClr val="00AFB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Поликлиника 2.0</a:t>
          </a:r>
        </a:p>
      </dsp:txBody>
      <dsp:txXfrm>
        <a:off x="3905297" y="1889720"/>
        <a:ext cx="1160758" cy="737367"/>
      </dsp:txXfrm>
    </dsp:sp>
    <dsp:sp modelId="{190562B8-F730-4F98-AB69-236CEE7628B4}">
      <dsp:nvSpPr>
        <dsp:cNvPr id="0" name=""/>
        <dsp:cNvSpPr/>
      </dsp:nvSpPr>
      <dsp:spPr>
        <a:xfrm>
          <a:off x="1154597" y="494646"/>
          <a:ext cx="3996054" cy="3996054"/>
        </a:xfrm>
        <a:prstGeom prst="pie">
          <a:avLst>
            <a:gd name="adj1" fmla="val 771428"/>
            <a:gd name="adj2" fmla="val 3857143"/>
          </a:avLst>
        </a:prstGeom>
        <a:solidFill>
          <a:srgbClr val="E3E4E5"/>
        </a:solidFill>
        <a:ln w="9525" cap="flat" cmpd="sng" algn="ctr">
          <a:solidFill>
            <a:srgbClr val="00AFB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Онкологические центры</a:t>
          </a:r>
        </a:p>
      </dsp:txBody>
      <dsp:txXfrm>
        <a:off x="3723490" y="2873250"/>
        <a:ext cx="1046585" cy="761153"/>
      </dsp:txXfrm>
    </dsp:sp>
    <dsp:sp modelId="{B91A49D1-044D-457C-9839-54601CD8A18B}">
      <dsp:nvSpPr>
        <dsp:cNvPr id="0" name=""/>
        <dsp:cNvSpPr/>
      </dsp:nvSpPr>
      <dsp:spPr>
        <a:xfrm>
          <a:off x="1116595" y="504157"/>
          <a:ext cx="3996054" cy="3996054"/>
        </a:xfrm>
        <a:prstGeom prst="pie">
          <a:avLst>
            <a:gd name="adj1" fmla="val 3857226"/>
            <a:gd name="adj2" fmla="val 6942858"/>
          </a:avLst>
        </a:prstGeom>
        <a:solidFill>
          <a:srgbClr val="E3E4E5"/>
        </a:solidFill>
        <a:ln w="9525" cap="flat" cmpd="sng" algn="ctr">
          <a:solidFill>
            <a:srgbClr val="00AFB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Инфекционные стационары</a:t>
          </a:r>
        </a:p>
      </dsp:txBody>
      <dsp:txXfrm>
        <a:off x="2579436" y="3643914"/>
        <a:ext cx="1070371" cy="761153"/>
      </dsp:txXfrm>
    </dsp:sp>
    <dsp:sp modelId="{49145968-9A32-4B5E-ACAB-7262BAA7932C}">
      <dsp:nvSpPr>
        <dsp:cNvPr id="0" name=""/>
        <dsp:cNvSpPr/>
      </dsp:nvSpPr>
      <dsp:spPr>
        <a:xfrm>
          <a:off x="1078393" y="502239"/>
          <a:ext cx="3996054" cy="3996054"/>
        </a:xfrm>
        <a:prstGeom prst="pie">
          <a:avLst>
            <a:gd name="adj1" fmla="val 6942858"/>
            <a:gd name="adj2" fmla="val 10028574"/>
          </a:avLst>
        </a:prstGeom>
        <a:solidFill>
          <a:srgbClr val="E3E4E5"/>
        </a:solidFill>
        <a:ln w="9525" cap="flat" cmpd="sng" algn="ctr">
          <a:solidFill>
            <a:srgbClr val="00AFB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Реабилитационные центры</a:t>
          </a:r>
        </a:p>
      </dsp:txBody>
      <dsp:txXfrm>
        <a:off x="1458969" y="2880843"/>
        <a:ext cx="1046585" cy="761153"/>
      </dsp:txXfrm>
    </dsp:sp>
    <dsp:sp modelId="{35F69321-1AD6-4CB8-8E2E-19D6D807A8F4}">
      <dsp:nvSpPr>
        <dsp:cNvPr id="0" name=""/>
        <dsp:cNvSpPr/>
      </dsp:nvSpPr>
      <dsp:spPr>
        <a:xfrm>
          <a:off x="1064726" y="467233"/>
          <a:ext cx="3996054" cy="3996054"/>
        </a:xfrm>
        <a:prstGeom prst="pie">
          <a:avLst>
            <a:gd name="adj1" fmla="val 10028574"/>
            <a:gd name="adj2" fmla="val 13114284"/>
          </a:avLst>
        </a:prstGeom>
        <a:solidFill>
          <a:srgbClr val="E3E4E5"/>
        </a:solidFill>
        <a:ln w="9525" cap="flat" cmpd="sng" algn="ctr">
          <a:solidFill>
            <a:srgbClr val="00AFB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Геронтологические центры</a:t>
          </a:r>
        </a:p>
      </dsp:txBody>
      <dsp:txXfrm>
        <a:off x="1164628" y="1894396"/>
        <a:ext cx="1160758" cy="737367"/>
      </dsp:txXfrm>
    </dsp:sp>
    <dsp:sp modelId="{F00CB26E-A3DE-4410-89B1-7B360A60A320}">
      <dsp:nvSpPr>
        <dsp:cNvPr id="0" name=""/>
        <dsp:cNvSpPr/>
      </dsp:nvSpPr>
      <dsp:spPr>
        <a:xfrm>
          <a:off x="1094217" y="448292"/>
          <a:ext cx="3996054" cy="3996054"/>
        </a:xfrm>
        <a:prstGeom prst="pie">
          <a:avLst>
            <a:gd name="adj1" fmla="val 13114284"/>
            <a:gd name="adj2" fmla="val 16200000"/>
          </a:avLst>
        </a:prstGeom>
        <a:solidFill>
          <a:srgbClr val="E3E4E5"/>
        </a:solidFill>
        <a:ln w="9525" cap="flat" cmpd="sng" algn="ctr">
          <a:solidFill>
            <a:srgbClr val="00AFB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rgbClr val="E3E4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Цифровые образовательные центры</a:t>
          </a:r>
        </a:p>
      </dsp:txBody>
      <dsp:txXfrm>
        <a:off x="1960029" y="828869"/>
        <a:ext cx="1094157" cy="689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84C0-926B-4519-A704-516E1A03781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3294E-9D15-49AD-B81C-5BADCF154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8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Клик по рисунку правой кнопкой – Изменить рисунок – Выбрать рисунок из папки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F282-BE79-6146-BA61-9EEBC12ED38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2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6DF2-F0B0-4C95-AB09-819D7A1FE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1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15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66788" y="352425"/>
            <a:ext cx="8702676" cy="489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6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Поликлиника 2.0</a:t>
            </a: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Реабилитационные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центры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Инфекционные стационары</a:t>
            </a: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Онкологические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центры</a:t>
            </a: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Геронтологические центры</a:t>
            </a: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Цифровые образовательные центры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5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66788" y="352425"/>
            <a:ext cx="8702676" cy="489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Поликлиника 2.0</a:t>
            </a: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Реабилитационные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центры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Инфекционные стационары</a:t>
            </a: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Онкологические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центры</a:t>
            </a: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Геронтологические центры</a:t>
            </a: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Цифровые образовательные центры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7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D66335-4F3E-4BC0-9FA5-340F21C8EE53}" type="slidenum">
              <a:rPr lang="en-US" altLang="ru-RU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1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57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0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39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20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0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8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9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161986" y="234863"/>
            <a:ext cx="10479944" cy="29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07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9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8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2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9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6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8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8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0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6C39-DDAF-43B8-81A8-DBCB5F3C8AF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1082-BD76-4F44-BC71-EE3672BA9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2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9.png"/><Relationship Id="rId3" Type="http://schemas.openxmlformats.org/officeDocument/2006/relationships/tags" Target="../tags/tag20.xml"/><Relationship Id="rId21" Type="http://schemas.openxmlformats.org/officeDocument/2006/relationships/image" Target="../media/image39.png"/><Relationship Id="rId7" Type="http://schemas.openxmlformats.org/officeDocument/2006/relationships/tags" Target="../tags/tag24.xml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3.png"/><Relationship Id="rId2" Type="http://schemas.openxmlformats.org/officeDocument/2006/relationships/tags" Target="../tags/tag19.xml"/><Relationship Id="rId16" Type="http://schemas.openxmlformats.org/officeDocument/2006/relationships/image" Target="../media/image34.png"/><Relationship Id="rId20" Type="http://schemas.openxmlformats.org/officeDocument/2006/relationships/image" Target="../media/image38.svg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8.vml"/><Relationship Id="rId6" Type="http://schemas.openxmlformats.org/officeDocument/2006/relationships/tags" Target="../tags/tag23.xml"/><Relationship Id="rId11" Type="http://schemas.openxmlformats.org/officeDocument/2006/relationships/image" Target="../media/image5.emf"/><Relationship Id="rId24" Type="http://schemas.openxmlformats.org/officeDocument/2006/relationships/image" Target="../media/image42.svg"/><Relationship Id="rId5" Type="http://schemas.openxmlformats.org/officeDocument/2006/relationships/tags" Target="../tags/tag22.xml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3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7.png"/><Relationship Id="rId4" Type="http://schemas.openxmlformats.org/officeDocument/2006/relationships/tags" Target="../tags/tag21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32.svg"/><Relationship Id="rId22" Type="http://schemas.openxmlformats.org/officeDocument/2006/relationships/image" Target="../media/image40.svg"/><Relationship Id="rId27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5.png"/><Relationship Id="rId2" Type="http://schemas.openxmlformats.org/officeDocument/2006/relationships/tags" Target="../tags/tag2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emf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diagramData" Target="../diagrams/data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microsoft.com/office/2007/relationships/hdphoto" Target="../media/hdphoto1.wdp"/><Relationship Id="rId17" Type="http://schemas.microsoft.com/office/2007/relationships/diagramDrawing" Target="../diagrams/drawing1.xml"/><Relationship Id="rId2" Type="http://schemas.openxmlformats.org/officeDocument/2006/relationships/tags" Target="../tags/tag8.xml"/><Relationship Id="rId16" Type="http://schemas.openxmlformats.org/officeDocument/2006/relationships/diagramColors" Target="../diagrams/colors1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9.png"/><Relationship Id="rId5" Type="http://schemas.openxmlformats.org/officeDocument/2006/relationships/tags" Target="../tags/tag11.xml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notesSlide" Target="../notesSlides/notesSlide4.xml"/><Relationship Id="rId1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7.jpeg"/><Relationship Id="rId7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14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notesSlide" Target="../notesSlides/notesSlide5.xml"/><Relationship Id="rId9" Type="http://schemas.microsoft.com/office/2007/relationships/hdphoto" Target="../media/hdphoto1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.png"/><Relationship Id="rId10" Type="http://schemas.microsoft.com/office/2007/relationships/hdphoto" Target="../media/hdphoto1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png"/><Relationship Id="rId10" Type="http://schemas.microsoft.com/office/2007/relationships/hdphoto" Target="../media/hdphoto1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8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9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E43DCD-F115-4EC7-90AE-5F5E6C4738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Слайд think-cell" r:id="rId6" imgW="383" imgH="384" progId="TCLayout.ActiveDocument.1">
                  <p:embed/>
                </p:oleObj>
              </mc:Choice>
              <mc:Fallback>
                <p:oleObj name="Слайд think-cell" r:id="rId6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9E43DCD-F115-4EC7-90AE-5F5E6C4738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EC140B3F-4BDA-4FDA-A9EE-3C673CDF23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54"/>
            <a:endParaRPr lang="en-US" sz="4400" b="1" dirty="0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28F05DE-3F4C-47E4-BE23-267566121C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8688287" cy="6857997"/>
          </a:xfrm>
          <a:custGeom>
            <a:avLst/>
            <a:gdLst>
              <a:gd name="connsiteX0" fmla="*/ 0 w 7906953"/>
              <a:gd name="connsiteY0" fmla="*/ 0 h 6345238"/>
              <a:gd name="connsiteX1" fmla="*/ 7906953 w 7906953"/>
              <a:gd name="connsiteY1" fmla="*/ 0 h 6345238"/>
              <a:gd name="connsiteX2" fmla="*/ 7906953 w 7906953"/>
              <a:gd name="connsiteY2" fmla="*/ 5796 h 6345238"/>
              <a:gd name="connsiteX3" fmla="*/ 4260316 w 7906953"/>
              <a:gd name="connsiteY3" fmla="*/ 6345238 h 6345238"/>
              <a:gd name="connsiteX4" fmla="*/ 0 w 7906953"/>
              <a:gd name="connsiteY4" fmla="*/ 6345238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6953" h="6345238">
                <a:moveTo>
                  <a:pt x="0" y="0"/>
                </a:moveTo>
                <a:lnTo>
                  <a:pt x="7906953" y="0"/>
                </a:lnTo>
                <a:lnTo>
                  <a:pt x="7906953" y="5796"/>
                </a:lnTo>
                <a:lnTo>
                  <a:pt x="4260316" y="6345238"/>
                </a:lnTo>
                <a:lnTo>
                  <a:pt x="0" y="6345238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E3A0A7-F0BD-4CC9-8CDC-BA513901E5E4}"/>
              </a:ext>
            </a:extLst>
          </p:cNvPr>
          <p:cNvSpPr/>
          <p:nvPr/>
        </p:nvSpPr>
        <p:spPr>
          <a:xfrm>
            <a:off x="3586318" y="1908256"/>
            <a:ext cx="8605684" cy="3557433"/>
          </a:xfrm>
          <a:custGeom>
            <a:avLst/>
            <a:gdLst>
              <a:gd name="connsiteX0" fmla="*/ 2182433 w 8605684"/>
              <a:gd name="connsiteY0" fmla="*/ 0 h 3557433"/>
              <a:gd name="connsiteX1" fmla="*/ 8605684 w 8605684"/>
              <a:gd name="connsiteY1" fmla="*/ 0 h 3557433"/>
              <a:gd name="connsiteX2" fmla="*/ 8605684 w 8605684"/>
              <a:gd name="connsiteY2" fmla="*/ 3557433 h 3557433"/>
              <a:gd name="connsiteX3" fmla="*/ 0 w 8605684"/>
              <a:gd name="connsiteY3" fmla="*/ 3557433 h 355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5684" h="3557433">
                <a:moveTo>
                  <a:pt x="2182433" y="0"/>
                </a:moveTo>
                <a:lnTo>
                  <a:pt x="8605684" y="0"/>
                </a:lnTo>
                <a:lnTo>
                  <a:pt x="8605684" y="3557433"/>
                </a:lnTo>
                <a:lnTo>
                  <a:pt x="0" y="3557433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8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9" tIns="45719" rIns="91439" bIns="45719" rtlCol="0" anchor="ctr">
            <a:noAutofit/>
          </a:bodyPr>
          <a:lstStyle/>
          <a:p>
            <a:pPr algn="ctr" defTabSz="914354"/>
            <a:endParaRPr lang="en-US" sz="1867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CB1DF-AB7E-4220-9C07-5A95CD99AED5}"/>
              </a:ext>
            </a:extLst>
          </p:cNvPr>
          <p:cNvCxnSpPr>
            <a:cxnSpLocks/>
          </p:cNvCxnSpPr>
          <p:nvPr/>
        </p:nvCxnSpPr>
        <p:spPr>
          <a:xfrm flipH="1">
            <a:off x="352338" y="5549673"/>
            <a:ext cx="950017" cy="1318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544301-48A2-4C9C-9CBF-01A720F732C0}"/>
              </a:ext>
            </a:extLst>
          </p:cNvPr>
          <p:cNvCxnSpPr>
            <a:cxnSpLocks/>
          </p:cNvCxnSpPr>
          <p:nvPr/>
        </p:nvCxnSpPr>
        <p:spPr>
          <a:xfrm flipH="1">
            <a:off x="967892" y="3"/>
            <a:ext cx="668925" cy="9280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11BA9D-6688-4D12-8941-8F3541E56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9566" y="3419860"/>
            <a:ext cx="6437746" cy="437964"/>
          </a:xfrm>
        </p:spPr>
        <p:txBody>
          <a:bodyPr vert="horz"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ВЭБ.РФ в здравоохранении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F107ED52-F89C-4595-881F-6F9E158B210E}"/>
              </a:ext>
            </a:extLst>
          </p:cNvPr>
          <p:cNvSpPr txBox="1">
            <a:spLocks/>
          </p:cNvSpPr>
          <p:nvPr/>
        </p:nvSpPr>
        <p:spPr>
          <a:xfrm>
            <a:off x="6454200" y="6043216"/>
            <a:ext cx="3261300" cy="387108"/>
          </a:xfrm>
          <a:prstGeom prst="rect">
            <a:avLst/>
          </a:prstGeom>
        </p:spPr>
        <p:txBody>
          <a:bodyPr lIns="121872" tIns="60936" rIns="121872" bIns="60936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323E48"/>
                </a:solidFill>
              </a:rPr>
              <a:t>Сентябрь 2021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pic>
        <p:nvPicPr>
          <p:cNvPr id="8194" name="Picture 2" descr="F:\Логотипы\LOGO_VEB_R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357717"/>
            <a:ext cx="984213" cy="7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 rot="10800000">
            <a:off x="10318812" y="6076302"/>
            <a:ext cx="1873189" cy="7914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1260648" y="267494"/>
            <a:ext cx="648072" cy="648072"/>
          </a:xfrm>
          <a:prstGeom prst="rect">
            <a:avLst/>
          </a:prstGeom>
          <a:solidFill>
            <a:srgbClr val="75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117 150 167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260648" y="1131590"/>
            <a:ext cx="648072" cy="648072"/>
          </a:xfrm>
          <a:prstGeom prst="rect">
            <a:avLst/>
          </a:prstGeom>
          <a:solidFill>
            <a:srgbClr val="00A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260648" y="1950172"/>
            <a:ext cx="648072" cy="648072"/>
          </a:xfrm>
          <a:prstGeom prst="rect">
            <a:avLst/>
          </a:prstGeom>
          <a:solidFill>
            <a:srgbClr val="304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48</a:t>
            </a:r>
          </a:p>
          <a:p>
            <a:pPr algn="ctr"/>
            <a:r>
              <a:rPr lang="ru-RU" sz="1200" dirty="0"/>
              <a:t>69</a:t>
            </a:r>
          </a:p>
          <a:p>
            <a:pPr algn="ctr"/>
            <a:r>
              <a:rPr lang="ru-RU" sz="1200" dirty="0"/>
              <a:t>79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1260648" y="3421059"/>
            <a:ext cx="648072" cy="648072"/>
          </a:xfrm>
          <a:prstGeom prst="rect">
            <a:avLst/>
          </a:prstGeom>
          <a:solidFill>
            <a:srgbClr val="00A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1260648" y="4247913"/>
            <a:ext cx="648072" cy="648072"/>
          </a:xfrm>
          <a:prstGeom prst="rect">
            <a:avLst/>
          </a:prstGeom>
          <a:solidFill>
            <a:srgbClr val="32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50</a:t>
            </a:r>
          </a:p>
          <a:p>
            <a:pPr algn="ctr"/>
            <a:r>
              <a:rPr lang="ru-RU" sz="1200" dirty="0"/>
              <a:t>62</a:t>
            </a:r>
          </a:p>
          <a:p>
            <a:pPr algn="ctr"/>
            <a:r>
              <a:rPr lang="ru-RU" sz="1200" dirty="0"/>
              <a:t>72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1260648" y="5391965"/>
            <a:ext cx="648072" cy="648072"/>
          </a:xfrm>
          <a:prstGeom prst="rect">
            <a:avLst/>
          </a:prstGeom>
          <a:solidFill>
            <a:srgbClr val="FF6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255</a:t>
            </a:r>
          </a:p>
          <a:p>
            <a:pPr algn="ctr"/>
            <a:r>
              <a:rPr lang="ru-RU" sz="1200" dirty="0"/>
              <a:t>108</a:t>
            </a:r>
          </a:p>
          <a:p>
            <a:pPr algn="ctr"/>
            <a:r>
              <a:rPr lang="ru-RU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38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E602BB8F-B818-4234-97B3-56E7EECF144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Слайд think-cell" r:id="rId10" imgW="395" imgH="396" progId="TCLayout.ActiveDocument.1">
                  <p:embed/>
                </p:oleObj>
              </mc:Choice>
              <mc:Fallback>
                <p:oleObj name="Слайд think-cell" r:id="rId10" imgW="395" imgH="396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E602BB8F-B818-4234-97B3-56E7EECF14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id="{D0D115D1-2B3F-4B05-B173-F25F075AF0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6" name="Picture 50" descr="https://www.ural-forest.ru/images/map.png">
            <a:extLst>
              <a:ext uri="{FF2B5EF4-FFF2-40B4-BE49-F238E27FC236}">
                <a16:creationId xmlns:a16="http://schemas.microsoft.com/office/drawing/2014/main" id="{375B94D8-D6C0-40BE-A953-5AD77786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10" y="2428208"/>
            <a:ext cx="5671319" cy="313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7;p17">
            <a:extLst>
              <a:ext uri="{FF2B5EF4-FFF2-40B4-BE49-F238E27FC236}">
                <a16:creationId xmlns:a16="http://schemas.microsoft.com/office/drawing/2014/main" id="{585FCF1C-4259-43A8-B191-8C1AE4EF31B1}"/>
              </a:ext>
            </a:extLst>
          </p:cNvPr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95580" y="1474836"/>
            <a:ext cx="4012740" cy="866079"/>
          </a:xfrm>
          <a:prstGeom prst="roundRect">
            <a:avLst>
              <a:gd name="adj" fmla="val 17937"/>
            </a:avLst>
          </a:prstGeom>
          <a:solidFill>
            <a:srgbClr val="FFFFFF"/>
          </a:solidFill>
          <a:ln w="12700" algn="ctr">
            <a:solidFill>
              <a:schemeClr val="bg1"/>
            </a:solidFill>
          </a:ln>
        </p:spPr>
        <p:txBody>
          <a:bodyPr spcFirstLastPara="1" wrap="square" lIns="0" tIns="0" rIns="14288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Обслуживание одной поликлиникой не менее </a:t>
            </a:r>
            <a:r>
              <a:rPr lang="ru-RU" b="1" dirty="0">
                <a:solidFill>
                  <a:srgbClr val="00AFB2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Times New Roman" panose="02020603050405020304" pitchFamily="18" charset="0"/>
              </a:rPr>
              <a:t>30 000 прикрепленного населения </a:t>
            </a:r>
            <a:endParaRPr lang="ru-RU" sz="1600" b="1" dirty="0">
              <a:solidFill>
                <a:srgbClr val="00AFB2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  <a:sym typeface="Times New Roman" panose="02020603050405020304" pitchFamily="18" charset="0"/>
            </a:endParaRPr>
          </a:p>
          <a:p>
            <a:r>
              <a:rPr lang="ru-RU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(для устойчивости финансовой модели) </a:t>
            </a:r>
            <a:endParaRPr lang="ru-R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4" name="Google Shape;7;p17">
            <a:extLst>
              <a:ext uri="{FF2B5EF4-FFF2-40B4-BE49-F238E27FC236}">
                <a16:creationId xmlns:a16="http://schemas.microsoft.com/office/drawing/2014/main" id="{434C2CD4-1880-4DE3-8BCC-5D36F994B27A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708010" y="1474836"/>
            <a:ext cx="3414188" cy="3163021"/>
          </a:xfrm>
          <a:prstGeom prst="roundRect">
            <a:avLst>
              <a:gd name="adj" fmla="val 19825"/>
            </a:avLst>
          </a:prstGeom>
          <a:solidFill>
            <a:srgbClr val="FFFFFF"/>
          </a:solidFill>
          <a:ln w="12700" algn="ctr">
            <a:solidFill>
              <a:schemeClr val="bg1"/>
            </a:solidFill>
          </a:ln>
        </p:spPr>
        <p:txBody>
          <a:bodyPr spcFirstLastPara="1" wrap="square" lIns="0" tIns="3175" rIns="14288" bIns="3175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AFB2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Times New Roman" panose="02020603050405020304" pitchFamily="18" charset="0"/>
              </a:rPr>
              <a:t> Строительство, реконструкция, капитальный ремонт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объектов здравоохранения в соответствии с потребностью субъекта РФ</a:t>
            </a:r>
          </a:p>
          <a:p>
            <a:pPr marL="285750" indent="-285750">
              <a:spcAft>
                <a:spcPts val="600"/>
              </a:spcAft>
              <a:buClr>
                <a:srgbClr val="00AFB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Поликлиника </a:t>
            </a:r>
          </a:p>
          <a:p>
            <a:pPr marL="285750" indent="-285750">
              <a:spcAft>
                <a:spcPts val="600"/>
              </a:spcAft>
              <a:buClr>
                <a:srgbClr val="00AFB2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Фельдшерско-акушерский пункт, врачебная амбулатория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AFB2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Мобильные медицинские комплексы</a:t>
            </a:r>
          </a:p>
          <a:p>
            <a:pPr marL="285750" indent="-285750">
              <a:spcAft>
                <a:spcPts val="600"/>
              </a:spcAft>
              <a:buClr>
                <a:srgbClr val="00AFB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Внедрение цифровых медицинских технологий </a:t>
            </a:r>
          </a:p>
          <a:p>
            <a:pPr>
              <a:spcAft>
                <a:spcPts val="600"/>
              </a:spcAft>
              <a:buClr>
                <a:srgbClr val="00AFB2"/>
              </a:buClr>
            </a:pPr>
            <a:r>
              <a:rPr lang="ru-RU" sz="105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      (в т.ч. телемедицинских)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Google Shape;7;p17">
            <a:extLst>
              <a:ext uri="{FF2B5EF4-FFF2-40B4-BE49-F238E27FC236}">
                <a16:creationId xmlns:a16="http://schemas.microsoft.com/office/drawing/2014/main" id="{769705AE-4383-4AFA-AF1E-1DEE0631EA8A}"/>
              </a:ext>
            </a:extLst>
          </p:cNvPr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217137" y="5442281"/>
            <a:ext cx="3905061" cy="566266"/>
          </a:xfrm>
          <a:prstGeom prst="roundRect">
            <a:avLst>
              <a:gd name="adj" fmla="val 32659"/>
            </a:avLst>
          </a:prstGeom>
          <a:solidFill>
            <a:srgbClr val="FFFFFF"/>
          </a:solidFill>
          <a:ln w="6350" algn="ctr">
            <a:solidFill>
              <a:schemeClr val="bg1"/>
            </a:solidFill>
          </a:ln>
        </p:spPr>
        <p:txBody>
          <a:bodyPr spcFirstLastPara="1" wrap="square" lIns="14288" tIns="23813" rIns="0" bIns="23813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4138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Обслуживание </a:t>
            </a:r>
            <a:r>
              <a:rPr lang="ru-RU" b="1" dirty="0">
                <a:solidFill>
                  <a:srgbClr val="00AFB2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Times New Roman" panose="02020603050405020304" pitchFamily="18" charset="0"/>
              </a:rPr>
              <a:t>взрослого и детского населения</a:t>
            </a:r>
          </a:p>
        </p:txBody>
      </p:sp>
      <p:pic>
        <p:nvPicPr>
          <p:cNvPr id="51" name="Рисунок 50" descr="Группа людей">
            <a:extLst>
              <a:ext uri="{FF2B5EF4-FFF2-40B4-BE49-F238E27FC236}">
                <a16:creationId xmlns:a16="http://schemas.microsoft.com/office/drawing/2014/main" id="{F55953C2-1D18-45D1-8377-BEC3BEED68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999" y="1517594"/>
            <a:ext cx="398033" cy="398033"/>
          </a:xfrm>
          <a:prstGeom prst="rect">
            <a:avLst/>
          </a:prstGeom>
        </p:spPr>
      </p:pic>
      <p:pic>
        <p:nvPicPr>
          <p:cNvPr id="19472" name="Picture 16" descr="офис, ремонт, инструмент, отвертки, инструменты, гаечный ключ ...">
            <a:extLst>
              <a:ext uri="{FF2B5EF4-FFF2-40B4-BE49-F238E27FC236}">
                <a16:creationId xmlns:a16="http://schemas.microsoft.com/office/drawing/2014/main" id="{8154275B-2DB4-455A-B7A6-34222BE1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955" y="1520634"/>
            <a:ext cx="338554" cy="338554"/>
          </a:xfrm>
          <a:prstGeom prst="rect">
            <a:avLst/>
          </a:prstGeom>
        </p:spPr>
      </p:pic>
      <p:pic>
        <p:nvPicPr>
          <p:cNvPr id="13" name="Рисунок 12" descr="Семья с двумя детьми">
            <a:extLst>
              <a:ext uri="{FF2B5EF4-FFF2-40B4-BE49-F238E27FC236}">
                <a16:creationId xmlns:a16="http://schemas.microsoft.com/office/drawing/2014/main" id="{9BC8DC70-2B26-4BF4-A18F-A33A7B4110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29195" y="4875598"/>
            <a:ext cx="581025" cy="581025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5323B0A-B9E6-4F26-9D4B-9B0E1D4BF720}"/>
              </a:ext>
            </a:extLst>
          </p:cNvPr>
          <p:cNvSpPr/>
          <p:nvPr/>
        </p:nvSpPr>
        <p:spPr>
          <a:xfrm>
            <a:off x="4101420" y="518914"/>
            <a:ext cx="432258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E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характеристики проекта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830900-7CC4-4CF2-B3F6-7329009122F9}"/>
              </a:ext>
            </a:extLst>
          </p:cNvPr>
          <p:cNvSpPr txBox="1"/>
          <p:nvPr/>
        </p:nvSpPr>
        <p:spPr>
          <a:xfrm>
            <a:off x="1377864" y="2335"/>
            <a:ext cx="7164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AFB2"/>
                </a:solidFill>
                <a:latin typeface="Tahoma" panose="020B0604030504040204" pitchFamily="34" charset="0"/>
                <a:cs typeface="Tahoma" panose="020B0604030504040204" pitchFamily="34" charset="0"/>
                <a:sym typeface="Arial"/>
              </a:rPr>
              <a:t>Создание современной поликлинической экосистемы в городах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015ADF-56FD-440A-A8FD-1F6C743CFA32}"/>
              </a:ext>
            </a:extLst>
          </p:cNvPr>
          <p:cNvSpPr/>
          <p:nvPr/>
        </p:nvSpPr>
        <p:spPr>
          <a:xfrm>
            <a:off x="286912" y="6242593"/>
            <a:ext cx="10844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0454F"/>
                </a:solidFill>
                <a:latin typeface="Tahoma"/>
                <a:sym typeface="Arial"/>
              </a:rPr>
              <a:t>Бюджетные средства (бюджет субъекта РФ, средства ОМС, Федеральный бюджет) и частные инвестиции для оказания бесплатной, качественной и доступной медицинской помощи</a:t>
            </a: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9F36CACA-441B-414A-8FFA-CB70FF56A2C7}"/>
              </a:ext>
            </a:extLst>
          </p:cNvPr>
          <p:cNvSpPr/>
          <p:nvPr/>
        </p:nvSpPr>
        <p:spPr>
          <a:xfrm rot="20814027">
            <a:off x="4897023" y="3523843"/>
            <a:ext cx="688344" cy="853737"/>
          </a:xfrm>
          <a:custGeom>
            <a:avLst/>
            <a:gdLst>
              <a:gd name="connsiteX0" fmla="*/ 172720 w 1758173"/>
              <a:gd name="connsiteY0" fmla="*/ 162690 h 1419072"/>
              <a:gd name="connsiteX1" fmla="*/ 147320 w 1758173"/>
              <a:gd name="connsiteY1" fmla="*/ 167770 h 1419072"/>
              <a:gd name="connsiteX2" fmla="*/ 142240 w 1758173"/>
              <a:gd name="connsiteY2" fmla="*/ 183010 h 1419072"/>
              <a:gd name="connsiteX3" fmla="*/ 127000 w 1758173"/>
              <a:gd name="connsiteY3" fmla="*/ 193170 h 1419072"/>
              <a:gd name="connsiteX4" fmla="*/ 121920 w 1758173"/>
              <a:gd name="connsiteY4" fmla="*/ 208410 h 1419072"/>
              <a:gd name="connsiteX5" fmla="*/ 91440 w 1758173"/>
              <a:gd name="connsiteY5" fmla="*/ 223650 h 1419072"/>
              <a:gd name="connsiteX6" fmla="*/ 71120 w 1758173"/>
              <a:gd name="connsiteY6" fmla="*/ 269370 h 1419072"/>
              <a:gd name="connsiteX7" fmla="*/ 60960 w 1758173"/>
              <a:gd name="connsiteY7" fmla="*/ 284610 h 1419072"/>
              <a:gd name="connsiteX8" fmla="*/ 40640 w 1758173"/>
              <a:gd name="connsiteY8" fmla="*/ 330330 h 1419072"/>
              <a:gd name="connsiteX9" fmla="*/ 35560 w 1758173"/>
              <a:gd name="connsiteY9" fmla="*/ 370970 h 1419072"/>
              <a:gd name="connsiteX10" fmla="*/ 30480 w 1758173"/>
              <a:gd name="connsiteY10" fmla="*/ 386210 h 1419072"/>
              <a:gd name="connsiteX11" fmla="*/ 0 w 1758173"/>
              <a:gd name="connsiteY11" fmla="*/ 406530 h 1419072"/>
              <a:gd name="connsiteX12" fmla="*/ 15240 w 1758173"/>
              <a:gd name="connsiteY12" fmla="*/ 416690 h 1419072"/>
              <a:gd name="connsiteX13" fmla="*/ 15240 w 1758173"/>
              <a:gd name="connsiteY13" fmla="*/ 487810 h 1419072"/>
              <a:gd name="connsiteX14" fmla="*/ 20320 w 1758173"/>
              <a:gd name="connsiteY14" fmla="*/ 533530 h 1419072"/>
              <a:gd name="connsiteX15" fmla="*/ 35560 w 1758173"/>
              <a:gd name="connsiteY15" fmla="*/ 538610 h 1419072"/>
              <a:gd name="connsiteX16" fmla="*/ 55880 w 1758173"/>
              <a:gd name="connsiteY16" fmla="*/ 548770 h 1419072"/>
              <a:gd name="connsiteX17" fmla="*/ 86360 w 1758173"/>
              <a:gd name="connsiteY17" fmla="*/ 569090 h 1419072"/>
              <a:gd name="connsiteX18" fmla="*/ 91440 w 1758173"/>
              <a:gd name="connsiteY18" fmla="*/ 589410 h 1419072"/>
              <a:gd name="connsiteX19" fmla="*/ 96520 w 1758173"/>
              <a:gd name="connsiteY19" fmla="*/ 614810 h 1419072"/>
              <a:gd name="connsiteX20" fmla="*/ 111760 w 1758173"/>
              <a:gd name="connsiteY20" fmla="*/ 630050 h 1419072"/>
              <a:gd name="connsiteX21" fmla="*/ 121920 w 1758173"/>
              <a:gd name="connsiteY21" fmla="*/ 660530 h 1419072"/>
              <a:gd name="connsiteX22" fmla="*/ 127000 w 1758173"/>
              <a:gd name="connsiteY22" fmla="*/ 675770 h 1419072"/>
              <a:gd name="connsiteX23" fmla="*/ 121920 w 1758173"/>
              <a:gd name="connsiteY23" fmla="*/ 746890 h 1419072"/>
              <a:gd name="connsiteX24" fmla="*/ 111760 w 1758173"/>
              <a:gd name="connsiteY24" fmla="*/ 762130 h 1419072"/>
              <a:gd name="connsiteX25" fmla="*/ 101600 w 1758173"/>
              <a:gd name="connsiteY25" fmla="*/ 797690 h 1419072"/>
              <a:gd name="connsiteX26" fmla="*/ 96520 w 1758173"/>
              <a:gd name="connsiteY26" fmla="*/ 812930 h 1419072"/>
              <a:gd name="connsiteX27" fmla="*/ 101600 w 1758173"/>
              <a:gd name="connsiteY27" fmla="*/ 858650 h 1419072"/>
              <a:gd name="connsiteX28" fmla="*/ 116840 w 1758173"/>
              <a:gd name="connsiteY28" fmla="*/ 878970 h 1419072"/>
              <a:gd name="connsiteX29" fmla="*/ 106680 w 1758173"/>
              <a:gd name="connsiteY29" fmla="*/ 899290 h 1419072"/>
              <a:gd name="connsiteX30" fmla="*/ 101600 w 1758173"/>
              <a:gd name="connsiteY30" fmla="*/ 914530 h 1419072"/>
              <a:gd name="connsiteX31" fmla="*/ 96520 w 1758173"/>
              <a:gd name="connsiteY31" fmla="*/ 955170 h 1419072"/>
              <a:gd name="connsiteX32" fmla="*/ 127000 w 1758173"/>
              <a:gd name="connsiteY32" fmla="*/ 965330 h 1419072"/>
              <a:gd name="connsiteX33" fmla="*/ 157480 w 1758173"/>
              <a:gd name="connsiteY33" fmla="*/ 1016130 h 1419072"/>
              <a:gd name="connsiteX34" fmla="*/ 157480 w 1758173"/>
              <a:gd name="connsiteY34" fmla="*/ 1097410 h 1419072"/>
              <a:gd name="connsiteX35" fmla="*/ 162560 w 1758173"/>
              <a:gd name="connsiteY35" fmla="*/ 1138050 h 1419072"/>
              <a:gd name="connsiteX36" fmla="*/ 182880 w 1758173"/>
              <a:gd name="connsiteY36" fmla="*/ 1143130 h 1419072"/>
              <a:gd name="connsiteX37" fmla="*/ 198120 w 1758173"/>
              <a:gd name="connsiteY37" fmla="*/ 1153290 h 1419072"/>
              <a:gd name="connsiteX38" fmla="*/ 213360 w 1758173"/>
              <a:gd name="connsiteY38" fmla="*/ 1158370 h 1419072"/>
              <a:gd name="connsiteX39" fmla="*/ 228600 w 1758173"/>
              <a:gd name="connsiteY39" fmla="*/ 1173610 h 1419072"/>
              <a:gd name="connsiteX40" fmla="*/ 264160 w 1758173"/>
              <a:gd name="connsiteY40" fmla="*/ 1153290 h 1419072"/>
              <a:gd name="connsiteX41" fmla="*/ 269240 w 1758173"/>
              <a:gd name="connsiteY41" fmla="*/ 1138050 h 1419072"/>
              <a:gd name="connsiteX42" fmla="*/ 284480 w 1758173"/>
              <a:gd name="connsiteY42" fmla="*/ 1122810 h 1419072"/>
              <a:gd name="connsiteX43" fmla="*/ 345440 w 1758173"/>
              <a:gd name="connsiteY43" fmla="*/ 1132970 h 1419072"/>
              <a:gd name="connsiteX44" fmla="*/ 375920 w 1758173"/>
              <a:gd name="connsiteY44" fmla="*/ 1153290 h 1419072"/>
              <a:gd name="connsiteX45" fmla="*/ 406400 w 1758173"/>
              <a:gd name="connsiteY45" fmla="*/ 1148210 h 1419072"/>
              <a:gd name="connsiteX46" fmla="*/ 431800 w 1758173"/>
              <a:gd name="connsiteY46" fmla="*/ 1122810 h 1419072"/>
              <a:gd name="connsiteX47" fmla="*/ 447040 w 1758173"/>
              <a:gd name="connsiteY47" fmla="*/ 1117730 h 1419072"/>
              <a:gd name="connsiteX48" fmla="*/ 462280 w 1758173"/>
              <a:gd name="connsiteY48" fmla="*/ 1102490 h 1419072"/>
              <a:gd name="connsiteX49" fmla="*/ 472440 w 1758173"/>
              <a:gd name="connsiteY49" fmla="*/ 1087250 h 1419072"/>
              <a:gd name="connsiteX50" fmla="*/ 487680 w 1758173"/>
              <a:gd name="connsiteY50" fmla="*/ 1077090 h 1419072"/>
              <a:gd name="connsiteX51" fmla="*/ 533400 w 1758173"/>
              <a:gd name="connsiteY51" fmla="*/ 1082170 h 1419072"/>
              <a:gd name="connsiteX52" fmla="*/ 538480 w 1758173"/>
              <a:gd name="connsiteY52" fmla="*/ 1097410 h 1419072"/>
              <a:gd name="connsiteX53" fmla="*/ 563880 w 1758173"/>
              <a:gd name="connsiteY53" fmla="*/ 1117730 h 1419072"/>
              <a:gd name="connsiteX54" fmla="*/ 574040 w 1758173"/>
              <a:gd name="connsiteY54" fmla="*/ 1132970 h 1419072"/>
              <a:gd name="connsiteX55" fmla="*/ 589280 w 1758173"/>
              <a:gd name="connsiteY55" fmla="*/ 1138050 h 1419072"/>
              <a:gd name="connsiteX56" fmla="*/ 609600 w 1758173"/>
              <a:gd name="connsiteY56" fmla="*/ 1148210 h 1419072"/>
              <a:gd name="connsiteX57" fmla="*/ 640080 w 1758173"/>
              <a:gd name="connsiteY57" fmla="*/ 1158370 h 1419072"/>
              <a:gd name="connsiteX58" fmla="*/ 650240 w 1758173"/>
              <a:gd name="connsiteY58" fmla="*/ 1199010 h 1419072"/>
              <a:gd name="connsiteX59" fmla="*/ 665480 w 1758173"/>
              <a:gd name="connsiteY59" fmla="*/ 1219330 h 1419072"/>
              <a:gd name="connsiteX60" fmla="*/ 670560 w 1758173"/>
              <a:gd name="connsiteY60" fmla="*/ 1234570 h 1419072"/>
              <a:gd name="connsiteX61" fmla="*/ 675640 w 1758173"/>
              <a:gd name="connsiteY61" fmla="*/ 1270130 h 1419072"/>
              <a:gd name="connsiteX62" fmla="*/ 690880 w 1758173"/>
              <a:gd name="connsiteY62" fmla="*/ 1280290 h 1419072"/>
              <a:gd name="connsiteX63" fmla="*/ 695960 w 1758173"/>
              <a:gd name="connsiteY63" fmla="*/ 1326010 h 1419072"/>
              <a:gd name="connsiteX64" fmla="*/ 711200 w 1758173"/>
              <a:gd name="connsiteY64" fmla="*/ 1341250 h 1419072"/>
              <a:gd name="connsiteX65" fmla="*/ 746760 w 1758173"/>
              <a:gd name="connsiteY65" fmla="*/ 1356490 h 1419072"/>
              <a:gd name="connsiteX66" fmla="*/ 777240 w 1758173"/>
              <a:gd name="connsiteY66" fmla="*/ 1376810 h 1419072"/>
              <a:gd name="connsiteX67" fmla="*/ 792480 w 1758173"/>
              <a:gd name="connsiteY67" fmla="*/ 1386970 h 1419072"/>
              <a:gd name="connsiteX68" fmla="*/ 863600 w 1758173"/>
              <a:gd name="connsiteY68" fmla="*/ 1412370 h 1419072"/>
              <a:gd name="connsiteX69" fmla="*/ 889000 w 1758173"/>
              <a:gd name="connsiteY69" fmla="*/ 1366650 h 1419072"/>
              <a:gd name="connsiteX70" fmla="*/ 894080 w 1758173"/>
              <a:gd name="connsiteY70" fmla="*/ 1346330 h 1419072"/>
              <a:gd name="connsiteX71" fmla="*/ 944880 w 1758173"/>
              <a:gd name="connsiteY71" fmla="*/ 1320930 h 1419072"/>
              <a:gd name="connsiteX72" fmla="*/ 1005840 w 1758173"/>
              <a:gd name="connsiteY72" fmla="*/ 1315850 h 1419072"/>
              <a:gd name="connsiteX73" fmla="*/ 1026160 w 1758173"/>
              <a:gd name="connsiteY73" fmla="*/ 1285370 h 1419072"/>
              <a:gd name="connsiteX74" fmla="*/ 1041400 w 1758173"/>
              <a:gd name="connsiteY74" fmla="*/ 1270130 h 1419072"/>
              <a:gd name="connsiteX75" fmla="*/ 1046480 w 1758173"/>
              <a:gd name="connsiteY75" fmla="*/ 1254890 h 1419072"/>
              <a:gd name="connsiteX76" fmla="*/ 1056640 w 1758173"/>
              <a:gd name="connsiteY76" fmla="*/ 1168530 h 1419072"/>
              <a:gd name="connsiteX77" fmla="*/ 1127760 w 1758173"/>
              <a:gd name="connsiteY77" fmla="*/ 1173610 h 1419072"/>
              <a:gd name="connsiteX78" fmla="*/ 1143000 w 1758173"/>
              <a:gd name="connsiteY78" fmla="*/ 1178690 h 1419072"/>
              <a:gd name="connsiteX79" fmla="*/ 1173480 w 1758173"/>
              <a:gd name="connsiteY79" fmla="*/ 1199010 h 1419072"/>
              <a:gd name="connsiteX80" fmla="*/ 1198880 w 1758173"/>
              <a:gd name="connsiteY80" fmla="*/ 1219330 h 1419072"/>
              <a:gd name="connsiteX81" fmla="*/ 1214120 w 1758173"/>
              <a:gd name="connsiteY81" fmla="*/ 1214250 h 1419072"/>
              <a:gd name="connsiteX82" fmla="*/ 1264920 w 1758173"/>
              <a:gd name="connsiteY82" fmla="*/ 1219330 h 1419072"/>
              <a:gd name="connsiteX83" fmla="*/ 1290320 w 1758173"/>
              <a:gd name="connsiteY83" fmla="*/ 1249810 h 1419072"/>
              <a:gd name="connsiteX84" fmla="*/ 1356360 w 1758173"/>
              <a:gd name="connsiteY84" fmla="*/ 1254890 h 1419072"/>
              <a:gd name="connsiteX85" fmla="*/ 1361440 w 1758173"/>
              <a:gd name="connsiteY85" fmla="*/ 1270130 h 1419072"/>
              <a:gd name="connsiteX86" fmla="*/ 1376680 w 1758173"/>
              <a:gd name="connsiteY86" fmla="*/ 1285370 h 1419072"/>
              <a:gd name="connsiteX87" fmla="*/ 1417320 w 1758173"/>
              <a:gd name="connsiteY87" fmla="*/ 1295530 h 1419072"/>
              <a:gd name="connsiteX88" fmla="*/ 1468120 w 1758173"/>
              <a:gd name="connsiteY88" fmla="*/ 1290450 h 1419072"/>
              <a:gd name="connsiteX89" fmla="*/ 1483360 w 1758173"/>
              <a:gd name="connsiteY89" fmla="*/ 1285370 h 1419072"/>
              <a:gd name="connsiteX90" fmla="*/ 1503680 w 1758173"/>
              <a:gd name="connsiteY90" fmla="*/ 1280290 h 1419072"/>
              <a:gd name="connsiteX91" fmla="*/ 1529080 w 1758173"/>
              <a:gd name="connsiteY91" fmla="*/ 1254890 h 1419072"/>
              <a:gd name="connsiteX92" fmla="*/ 1569720 w 1758173"/>
              <a:gd name="connsiteY92" fmla="*/ 1265050 h 1419072"/>
              <a:gd name="connsiteX93" fmla="*/ 1579880 w 1758173"/>
              <a:gd name="connsiteY93" fmla="*/ 1280290 h 1419072"/>
              <a:gd name="connsiteX94" fmla="*/ 1656080 w 1758173"/>
              <a:gd name="connsiteY94" fmla="*/ 1285370 h 1419072"/>
              <a:gd name="connsiteX95" fmla="*/ 1671320 w 1758173"/>
              <a:gd name="connsiteY95" fmla="*/ 1270130 h 1419072"/>
              <a:gd name="connsiteX96" fmla="*/ 1681480 w 1758173"/>
              <a:gd name="connsiteY96" fmla="*/ 1254890 h 1419072"/>
              <a:gd name="connsiteX97" fmla="*/ 1732280 w 1758173"/>
              <a:gd name="connsiteY97" fmla="*/ 1244730 h 1419072"/>
              <a:gd name="connsiteX98" fmla="*/ 1737360 w 1758173"/>
              <a:gd name="connsiteY98" fmla="*/ 1214250 h 1419072"/>
              <a:gd name="connsiteX99" fmla="*/ 1757680 w 1758173"/>
              <a:gd name="connsiteY99" fmla="*/ 1209170 h 1419072"/>
              <a:gd name="connsiteX100" fmla="*/ 1747520 w 1758173"/>
              <a:gd name="connsiteY100" fmla="*/ 1188850 h 1419072"/>
              <a:gd name="connsiteX101" fmla="*/ 1742440 w 1758173"/>
              <a:gd name="connsiteY101" fmla="*/ 1173610 h 1419072"/>
              <a:gd name="connsiteX102" fmla="*/ 1696720 w 1758173"/>
              <a:gd name="connsiteY102" fmla="*/ 1143130 h 1419072"/>
              <a:gd name="connsiteX103" fmla="*/ 1666240 w 1758173"/>
              <a:gd name="connsiteY103" fmla="*/ 1138050 h 1419072"/>
              <a:gd name="connsiteX104" fmla="*/ 1645920 w 1758173"/>
              <a:gd name="connsiteY104" fmla="*/ 1046610 h 1419072"/>
              <a:gd name="connsiteX105" fmla="*/ 1600200 w 1758173"/>
              <a:gd name="connsiteY105" fmla="*/ 1021210 h 1419072"/>
              <a:gd name="connsiteX106" fmla="*/ 1579880 w 1758173"/>
              <a:gd name="connsiteY106" fmla="*/ 1016130 h 1419072"/>
              <a:gd name="connsiteX107" fmla="*/ 1564640 w 1758173"/>
              <a:gd name="connsiteY107" fmla="*/ 1000890 h 1419072"/>
              <a:gd name="connsiteX108" fmla="*/ 1559560 w 1758173"/>
              <a:gd name="connsiteY108" fmla="*/ 985650 h 1419072"/>
              <a:gd name="connsiteX109" fmla="*/ 1554480 w 1758173"/>
              <a:gd name="connsiteY109" fmla="*/ 965330 h 1419072"/>
              <a:gd name="connsiteX110" fmla="*/ 1539240 w 1758173"/>
              <a:gd name="connsiteY110" fmla="*/ 960250 h 1419072"/>
              <a:gd name="connsiteX111" fmla="*/ 1493520 w 1758173"/>
              <a:gd name="connsiteY111" fmla="*/ 955170 h 1419072"/>
              <a:gd name="connsiteX112" fmla="*/ 1488440 w 1758173"/>
              <a:gd name="connsiteY112" fmla="*/ 929770 h 1419072"/>
              <a:gd name="connsiteX113" fmla="*/ 1478280 w 1758173"/>
              <a:gd name="connsiteY113" fmla="*/ 914530 h 1419072"/>
              <a:gd name="connsiteX114" fmla="*/ 1463040 w 1758173"/>
              <a:gd name="connsiteY114" fmla="*/ 884050 h 1419072"/>
              <a:gd name="connsiteX115" fmla="*/ 1422400 w 1758173"/>
              <a:gd name="connsiteY115" fmla="*/ 889130 h 1419072"/>
              <a:gd name="connsiteX116" fmla="*/ 1417320 w 1758173"/>
              <a:gd name="connsiteY116" fmla="*/ 924690 h 1419072"/>
              <a:gd name="connsiteX117" fmla="*/ 1346200 w 1758173"/>
              <a:gd name="connsiteY117" fmla="*/ 929770 h 1419072"/>
              <a:gd name="connsiteX118" fmla="*/ 1254760 w 1758173"/>
              <a:gd name="connsiteY118" fmla="*/ 924690 h 1419072"/>
              <a:gd name="connsiteX119" fmla="*/ 1244600 w 1758173"/>
              <a:gd name="connsiteY119" fmla="*/ 909450 h 1419072"/>
              <a:gd name="connsiteX120" fmla="*/ 1229360 w 1758173"/>
              <a:gd name="connsiteY120" fmla="*/ 904370 h 1419072"/>
              <a:gd name="connsiteX121" fmla="*/ 1209040 w 1758173"/>
              <a:gd name="connsiteY121" fmla="*/ 858650 h 1419072"/>
              <a:gd name="connsiteX122" fmla="*/ 1203960 w 1758173"/>
              <a:gd name="connsiteY122" fmla="*/ 838330 h 1419072"/>
              <a:gd name="connsiteX123" fmla="*/ 1173480 w 1758173"/>
              <a:gd name="connsiteY123" fmla="*/ 818010 h 1419072"/>
              <a:gd name="connsiteX124" fmla="*/ 1143000 w 1758173"/>
              <a:gd name="connsiteY124" fmla="*/ 802770 h 1419072"/>
              <a:gd name="connsiteX125" fmla="*/ 1127760 w 1758173"/>
              <a:gd name="connsiteY125" fmla="*/ 787530 h 1419072"/>
              <a:gd name="connsiteX126" fmla="*/ 1112520 w 1758173"/>
              <a:gd name="connsiteY126" fmla="*/ 782450 h 1419072"/>
              <a:gd name="connsiteX127" fmla="*/ 1097280 w 1758173"/>
              <a:gd name="connsiteY127" fmla="*/ 772290 h 1419072"/>
              <a:gd name="connsiteX128" fmla="*/ 1087120 w 1758173"/>
              <a:gd name="connsiteY128" fmla="*/ 757050 h 1419072"/>
              <a:gd name="connsiteX129" fmla="*/ 1071880 w 1758173"/>
              <a:gd name="connsiteY129" fmla="*/ 751970 h 1419072"/>
              <a:gd name="connsiteX130" fmla="*/ 1021080 w 1758173"/>
              <a:gd name="connsiteY130" fmla="*/ 746890 h 1419072"/>
              <a:gd name="connsiteX131" fmla="*/ 1000760 w 1758173"/>
              <a:gd name="connsiteY131" fmla="*/ 716410 h 1419072"/>
              <a:gd name="connsiteX132" fmla="*/ 990600 w 1758173"/>
              <a:gd name="connsiteY132" fmla="*/ 696090 h 1419072"/>
              <a:gd name="connsiteX133" fmla="*/ 960120 w 1758173"/>
              <a:gd name="connsiteY133" fmla="*/ 665610 h 1419072"/>
              <a:gd name="connsiteX134" fmla="*/ 873760 w 1758173"/>
              <a:gd name="connsiteY134" fmla="*/ 655450 h 1419072"/>
              <a:gd name="connsiteX135" fmla="*/ 868680 w 1758173"/>
              <a:gd name="connsiteY135" fmla="*/ 640210 h 1419072"/>
              <a:gd name="connsiteX136" fmla="*/ 848360 w 1758173"/>
              <a:gd name="connsiteY136" fmla="*/ 609730 h 1419072"/>
              <a:gd name="connsiteX137" fmla="*/ 822960 w 1758173"/>
              <a:gd name="connsiteY137" fmla="*/ 574170 h 1419072"/>
              <a:gd name="connsiteX138" fmla="*/ 817880 w 1758173"/>
              <a:gd name="connsiteY138" fmla="*/ 558930 h 1419072"/>
              <a:gd name="connsiteX139" fmla="*/ 817880 w 1758173"/>
              <a:gd name="connsiteY139" fmla="*/ 472570 h 1419072"/>
              <a:gd name="connsiteX140" fmla="*/ 828040 w 1758173"/>
              <a:gd name="connsiteY140" fmla="*/ 452250 h 1419072"/>
              <a:gd name="connsiteX141" fmla="*/ 817880 w 1758173"/>
              <a:gd name="connsiteY141" fmla="*/ 437010 h 1419072"/>
              <a:gd name="connsiteX142" fmla="*/ 751840 w 1758173"/>
              <a:gd name="connsiteY142" fmla="*/ 421770 h 1419072"/>
              <a:gd name="connsiteX143" fmla="*/ 731520 w 1758173"/>
              <a:gd name="connsiteY143" fmla="*/ 416690 h 1419072"/>
              <a:gd name="connsiteX144" fmla="*/ 624840 w 1758173"/>
              <a:gd name="connsiteY144" fmla="*/ 411610 h 1419072"/>
              <a:gd name="connsiteX145" fmla="*/ 619760 w 1758173"/>
              <a:gd name="connsiteY145" fmla="*/ 330330 h 1419072"/>
              <a:gd name="connsiteX146" fmla="*/ 635000 w 1758173"/>
              <a:gd name="connsiteY146" fmla="*/ 325250 h 1419072"/>
              <a:gd name="connsiteX147" fmla="*/ 640080 w 1758173"/>
              <a:gd name="connsiteY147" fmla="*/ 310010 h 1419072"/>
              <a:gd name="connsiteX148" fmla="*/ 624840 w 1758173"/>
              <a:gd name="connsiteY148" fmla="*/ 304930 h 1419072"/>
              <a:gd name="connsiteX149" fmla="*/ 599440 w 1758173"/>
              <a:gd name="connsiteY149" fmla="*/ 299850 h 1419072"/>
              <a:gd name="connsiteX150" fmla="*/ 584200 w 1758173"/>
              <a:gd name="connsiteY150" fmla="*/ 289690 h 1419072"/>
              <a:gd name="connsiteX151" fmla="*/ 563880 w 1758173"/>
              <a:gd name="connsiteY151" fmla="*/ 284610 h 1419072"/>
              <a:gd name="connsiteX152" fmla="*/ 497840 w 1758173"/>
              <a:gd name="connsiteY152" fmla="*/ 274450 h 1419072"/>
              <a:gd name="connsiteX153" fmla="*/ 436880 w 1758173"/>
              <a:gd name="connsiteY153" fmla="*/ 264290 h 1419072"/>
              <a:gd name="connsiteX154" fmla="*/ 406400 w 1758173"/>
              <a:gd name="connsiteY154" fmla="*/ 249050 h 1419072"/>
              <a:gd name="connsiteX155" fmla="*/ 396240 w 1758173"/>
              <a:gd name="connsiteY155" fmla="*/ 198250 h 1419072"/>
              <a:gd name="connsiteX156" fmla="*/ 386080 w 1758173"/>
              <a:gd name="connsiteY156" fmla="*/ 183010 h 1419072"/>
              <a:gd name="connsiteX157" fmla="*/ 391160 w 1758173"/>
              <a:gd name="connsiteY157" fmla="*/ 167770 h 1419072"/>
              <a:gd name="connsiteX158" fmla="*/ 421640 w 1758173"/>
              <a:gd name="connsiteY158" fmla="*/ 142370 h 1419072"/>
              <a:gd name="connsiteX159" fmla="*/ 447040 w 1758173"/>
              <a:gd name="connsiteY159" fmla="*/ 132210 h 1419072"/>
              <a:gd name="connsiteX160" fmla="*/ 457200 w 1758173"/>
              <a:gd name="connsiteY160" fmla="*/ 116970 h 1419072"/>
              <a:gd name="connsiteX161" fmla="*/ 441960 w 1758173"/>
              <a:gd name="connsiteY161" fmla="*/ 101730 h 1419072"/>
              <a:gd name="connsiteX162" fmla="*/ 436880 w 1758173"/>
              <a:gd name="connsiteY162" fmla="*/ 86490 h 1419072"/>
              <a:gd name="connsiteX163" fmla="*/ 426720 w 1758173"/>
              <a:gd name="connsiteY163" fmla="*/ 71250 h 1419072"/>
              <a:gd name="connsiteX164" fmla="*/ 421640 w 1758173"/>
              <a:gd name="connsiteY164" fmla="*/ 15370 h 1419072"/>
              <a:gd name="connsiteX165" fmla="*/ 411480 w 1758173"/>
              <a:gd name="connsiteY165" fmla="*/ 130 h 1419072"/>
              <a:gd name="connsiteX166" fmla="*/ 391160 w 1758173"/>
              <a:gd name="connsiteY166" fmla="*/ 10290 h 1419072"/>
              <a:gd name="connsiteX167" fmla="*/ 386080 w 1758173"/>
              <a:gd name="connsiteY167" fmla="*/ 25530 h 1419072"/>
              <a:gd name="connsiteX168" fmla="*/ 375920 w 1758173"/>
              <a:gd name="connsiteY168" fmla="*/ 40770 h 1419072"/>
              <a:gd name="connsiteX169" fmla="*/ 360680 w 1758173"/>
              <a:gd name="connsiteY169" fmla="*/ 50930 h 1419072"/>
              <a:gd name="connsiteX170" fmla="*/ 213360 w 1758173"/>
              <a:gd name="connsiteY170" fmla="*/ 56010 h 1419072"/>
              <a:gd name="connsiteX171" fmla="*/ 203200 w 1758173"/>
              <a:gd name="connsiteY171" fmla="*/ 86490 h 1419072"/>
              <a:gd name="connsiteX172" fmla="*/ 198120 w 1758173"/>
              <a:gd name="connsiteY172" fmla="*/ 101730 h 1419072"/>
              <a:gd name="connsiteX173" fmla="*/ 193040 w 1758173"/>
              <a:gd name="connsiteY173" fmla="*/ 122050 h 1419072"/>
              <a:gd name="connsiteX174" fmla="*/ 172720 w 1758173"/>
              <a:gd name="connsiteY174" fmla="*/ 162690 h 14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58173" h="1419072">
                <a:moveTo>
                  <a:pt x="172720" y="162690"/>
                </a:moveTo>
                <a:cubicBezTo>
                  <a:pt x="165100" y="170310"/>
                  <a:pt x="154504" y="162981"/>
                  <a:pt x="147320" y="167770"/>
                </a:cubicBezTo>
                <a:cubicBezTo>
                  <a:pt x="142865" y="170740"/>
                  <a:pt x="145585" y="178829"/>
                  <a:pt x="142240" y="183010"/>
                </a:cubicBezTo>
                <a:cubicBezTo>
                  <a:pt x="138426" y="187778"/>
                  <a:pt x="132080" y="189783"/>
                  <a:pt x="127000" y="193170"/>
                </a:cubicBezTo>
                <a:cubicBezTo>
                  <a:pt x="125307" y="198250"/>
                  <a:pt x="125265" y="204229"/>
                  <a:pt x="121920" y="208410"/>
                </a:cubicBezTo>
                <a:cubicBezTo>
                  <a:pt x="114758" y="217362"/>
                  <a:pt x="101480" y="220303"/>
                  <a:pt x="91440" y="223650"/>
                </a:cubicBezTo>
                <a:cubicBezTo>
                  <a:pt x="62366" y="252724"/>
                  <a:pt x="86773" y="222412"/>
                  <a:pt x="71120" y="269370"/>
                </a:cubicBezTo>
                <a:cubicBezTo>
                  <a:pt x="69189" y="275162"/>
                  <a:pt x="63440" y="279031"/>
                  <a:pt x="60960" y="284610"/>
                </a:cubicBezTo>
                <a:cubicBezTo>
                  <a:pt x="36779" y="339018"/>
                  <a:pt x="63633" y="295840"/>
                  <a:pt x="40640" y="330330"/>
                </a:cubicBezTo>
                <a:cubicBezTo>
                  <a:pt x="38947" y="343877"/>
                  <a:pt x="38002" y="357538"/>
                  <a:pt x="35560" y="370970"/>
                </a:cubicBezTo>
                <a:cubicBezTo>
                  <a:pt x="34602" y="376238"/>
                  <a:pt x="34266" y="382424"/>
                  <a:pt x="30480" y="386210"/>
                </a:cubicBezTo>
                <a:cubicBezTo>
                  <a:pt x="21846" y="394844"/>
                  <a:pt x="0" y="406530"/>
                  <a:pt x="0" y="406530"/>
                </a:cubicBezTo>
                <a:cubicBezTo>
                  <a:pt x="5080" y="409917"/>
                  <a:pt x="11853" y="411610"/>
                  <a:pt x="15240" y="416690"/>
                </a:cubicBezTo>
                <a:cubicBezTo>
                  <a:pt x="26449" y="433504"/>
                  <a:pt x="16136" y="478851"/>
                  <a:pt x="15240" y="487810"/>
                </a:cubicBezTo>
                <a:cubicBezTo>
                  <a:pt x="16933" y="503050"/>
                  <a:pt x="14625" y="519293"/>
                  <a:pt x="20320" y="533530"/>
                </a:cubicBezTo>
                <a:cubicBezTo>
                  <a:pt x="22309" y="538502"/>
                  <a:pt x="30638" y="536501"/>
                  <a:pt x="35560" y="538610"/>
                </a:cubicBezTo>
                <a:cubicBezTo>
                  <a:pt x="42521" y="541593"/>
                  <a:pt x="49386" y="544874"/>
                  <a:pt x="55880" y="548770"/>
                </a:cubicBezTo>
                <a:cubicBezTo>
                  <a:pt x="66351" y="555052"/>
                  <a:pt x="86360" y="569090"/>
                  <a:pt x="86360" y="569090"/>
                </a:cubicBezTo>
                <a:cubicBezTo>
                  <a:pt x="88053" y="575863"/>
                  <a:pt x="89925" y="582594"/>
                  <a:pt x="91440" y="589410"/>
                </a:cubicBezTo>
                <a:cubicBezTo>
                  <a:pt x="93313" y="597839"/>
                  <a:pt x="92659" y="607087"/>
                  <a:pt x="96520" y="614810"/>
                </a:cubicBezTo>
                <a:cubicBezTo>
                  <a:pt x="99733" y="621236"/>
                  <a:pt x="106680" y="624970"/>
                  <a:pt x="111760" y="630050"/>
                </a:cubicBezTo>
                <a:lnTo>
                  <a:pt x="121920" y="660530"/>
                </a:lnTo>
                <a:lnTo>
                  <a:pt x="127000" y="675770"/>
                </a:lnTo>
                <a:cubicBezTo>
                  <a:pt x="125307" y="699477"/>
                  <a:pt x="126050" y="723485"/>
                  <a:pt x="121920" y="746890"/>
                </a:cubicBezTo>
                <a:cubicBezTo>
                  <a:pt x="120859" y="752902"/>
                  <a:pt x="114490" y="756669"/>
                  <a:pt x="111760" y="762130"/>
                </a:cubicBezTo>
                <a:cubicBezTo>
                  <a:pt x="107700" y="770250"/>
                  <a:pt x="103770" y="790094"/>
                  <a:pt x="101600" y="797690"/>
                </a:cubicBezTo>
                <a:cubicBezTo>
                  <a:pt x="100129" y="802839"/>
                  <a:pt x="98213" y="807850"/>
                  <a:pt x="96520" y="812930"/>
                </a:cubicBezTo>
                <a:cubicBezTo>
                  <a:pt x="98213" y="828170"/>
                  <a:pt x="97091" y="843994"/>
                  <a:pt x="101600" y="858650"/>
                </a:cubicBezTo>
                <a:cubicBezTo>
                  <a:pt x="104090" y="866742"/>
                  <a:pt x="115790" y="870569"/>
                  <a:pt x="116840" y="878970"/>
                </a:cubicBezTo>
                <a:cubicBezTo>
                  <a:pt x="117779" y="886484"/>
                  <a:pt x="109663" y="892329"/>
                  <a:pt x="106680" y="899290"/>
                </a:cubicBezTo>
                <a:cubicBezTo>
                  <a:pt x="104571" y="904212"/>
                  <a:pt x="103293" y="909450"/>
                  <a:pt x="101600" y="914530"/>
                </a:cubicBezTo>
                <a:cubicBezTo>
                  <a:pt x="99907" y="928077"/>
                  <a:pt x="90415" y="942959"/>
                  <a:pt x="96520" y="955170"/>
                </a:cubicBezTo>
                <a:cubicBezTo>
                  <a:pt x="101309" y="964749"/>
                  <a:pt x="127000" y="965330"/>
                  <a:pt x="127000" y="965330"/>
                </a:cubicBezTo>
                <a:cubicBezTo>
                  <a:pt x="151521" y="1002111"/>
                  <a:pt x="141859" y="984888"/>
                  <a:pt x="157480" y="1016130"/>
                </a:cubicBezTo>
                <a:cubicBezTo>
                  <a:pt x="149012" y="1058471"/>
                  <a:pt x="151012" y="1035963"/>
                  <a:pt x="157480" y="1097410"/>
                </a:cubicBezTo>
                <a:cubicBezTo>
                  <a:pt x="158909" y="1110987"/>
                  <a:pt x="155930" y="1126116"/>
                  <a:pt x="162560" y="1138050"/>
                </a:cubicBezTo>
                <a:cubicBezTo>
                  <a:pt x="165951" y="1144153"/>
                  <a:pt x="176107" y="1141437"/>
                  <a:pt x="182880" y="1143130"/>
                </a:cubicBezTo>
                <a:cubicBezTo>
                  <a:pt x="187960" y="1146517"/>
                  <a:pt x="192659" y="1150560"/>
                  <a:pt x="198120" y="1153290"/>
                </a:cubicBezTo>
                <a:cubicBezTo>
                  <a:pt x="202909" y="1155685"/>
                  <a:pt x="208905" y="1155400"/>
                  <a:pt x="213360" y="1158370"/>
                </a:cubicBezTo>
                <a:cubicBezTo>
                  <a:pt x="219338" y="1162355"/>
                  <a:pt x="223520" y="1168530"/>
                  <a:pt x="228600" y="1173610"/>
                </a:cubicBezTo>
                <a:cubicBezTo>
                  <a:pt x="233600" y="1171110"/>
                  <a:pt x="259373" y="1159274"/>
                  <a:pt x="264160" y="1153290"/>
                </a:cubicBezTo>
                <a:cubicBezTo>
                  <a:pt x="267505" y="1149109"/>
                  <a:pt x="266270" y="1142505"/>
                  <a:pt x="269240" y="1138050"/>
                </a:cubicBezTo>
                <a:cubicBezTo>
                  <a:pt x="273225" y="1132072"/>
                  <a:pt x="279400" y="1127890"/>
                  <a:pt x="284480" y="1122810"/>
                </a:cubicBezTo>
                <a:cubicBezTo>
                  <a:pt x="288294" y="1123287"/>
                  <a:pt x="334252" y="1127376"/>
                  <a:pt x="345440" y="1132970"/>
                </a:cubicBezTo>
                <a:cubicBezTo>
                  <a:pt x="356362" y="1138431"/>
                  <a:pt x="375920" y="1153290"/>
                  <a:pt x="375920" y="1153290"/>
                </a:cubicBezTo>
                <a:cubicBezTo>
                  <a:pt x="386080" y="1151597"/>
                  <a:pt x="396628" y="1151467"/>
                  <a:pt x="406400" y="1148210"/>
                </a:cubicBezTo>
                <a:cubicBezTo>
                  <a:pt x="432526" y="1139501"/>
                  <a:pt x="412448" y="1138292"/>
                  <a:pt x="431800" y="1122810"/>
                </a:cubicBezTo>
                <a:cubicBezTo>
                  <a:pt x="435981" y="1119465"/>
                  <a:pt x="441960" y="1119423"/>
                  <a:pt x="447040" y="1117730"/>
                </a:cubicBezTo>
                <a:cubicBezTo>
                  <a:pt x="452120" y="1112650"/>
                  <a:pt x="457681" y="1108009"/>
                  <a:pt x="462280" y="1102490"/>
                </a:cubicBezTo>
                <a:cubicBezTo>
                  <a:pt x="466189" y="1097800"/>
                  <a:pt x="468123" y="1091567"/>
                  <a:pt x="472440" y="1087250"/>
                </a:cubicBezTo>
                <a:cubicBezTo>
                  <a:pt x="476757" y="1082933"/>
                  <a:pt x="482600" y="1080477"/>
                  <a:pt x="487680" y="1077090"/>
                </a:cubicBezTo>
                <a:cubicBezTo>
                  <a:pt x="502920" y="1078783"/>
                  <a:pt x="519163" y="1076475"/>
                  <a:pt x="533400" y="1082170"/>
                </a:cubicBezTo>
                <a:cubicBezTo>
                  <a:pt x="538372" y="1084159"/>
                  <a:pt x="536085" y="1092621"/>
                  <a:pt x="538480" y="1097410"/>
                </a:cubicBezTo>
                <a:cubicBezTo>
                  <a:pt x="547671" y="1115792"/>
                  <a:pt x="546303" y="1111871"/>
                  <a:pt x="563880" y="1117730"/>
                </a:cubicBezTo>
                <a:cubicBezTo>
                  <a:pt x="567267" y="1122810"/>
                  <a:pt x="569272" y="1129156"/>
                  <a:pt x="574040" y="1132970"/>
                </a:cubicBezTo>
                <a:cubicBezTo>
                  <a:pt x="578221" y="1136315"/>
                  <a:pt x="584358" y="1135941"/>
                  <a:pt x="589280" y="1138050"/>
                </a:cubicBezTo>
                <a:cubicBezTo>
                  <a:pt x="596241" y="1141033"/>
                  <a:pt x="602569" y="1145398"/>
                  <a:pt x="609600" y="1148210"/>
                </a:cubicBezTo>
                <a:cubicBezTo>
                  <a:pt x="619544" y="1152187"/>
                  <a:pt x="640080" y="1158370"/>
                  <a:pt x="640080" y="1158370"/>
                </a:cubicBezTo>
                <a:cubicBezTo>
                  <a:pt x="641366" y="1164802"/>
                  <a:pt x="645434" y="1190599"/>
                  <a:pt x="650240" y="1199010"/>
                </a:cubicBezTo>
                <a:cubicBezTo>
                  <a:pt x="654441" y="1206361"/>
                  <a:pt x="660400" y="1212557"/>
                  <a:pt x="665480" y="1219330"/>
                </a:cubicBezTo>
                <a:cubicBezTo>
                  <a:pt x="667173" y="1224410"/>
                  <a:pt x="669510" y="1229319"/>
                  <a:pt x="670560" y="1234570"/>
                </a:cubicBezTo>
                <a:cubicBezTo>
                  <a:pt x="672908" y="1246311"/>
                  <a:pt x="670777" y="1259188"/>
                  <a:pt x="675640" y="1270130"/>
                </a:cubicBezTo>
                <a:cubicBezTo>
                  <a:pt x="678120" y="1275709"/>
                  <a:pt x="685800" y="1276903"/>
                  <a:pt x="690880" y="1280290"/>
                </a:cubicBezTo>
                <a:cubicBezTo>
                  <a:pt x="692573" y="1295530"/>
                  <a:pt x="691111" y="1311463"/>
                  <a:pt x="695960" y="1326010"/>
                </a:cubicBezTo>
                <a:cubicBezTo>
                  <a:pt x="698232" y="1332826"/>
                  <a:pt x="705681" y="1336651"/>
                  <a:pt x="711200" y="1341250"/>
                </a:cubicBezTo>
                <a:cubicBezTo>
                  <a:pt x="726235" y="1353779"/>
                  <a:pt x="727394" y="1351649"/>
                  <a:pt x="746760" y="1356490"/>
                </a:cubicBezTo>
                <a:lnTo>
                  <a:pt x="777240" y="1376810"/>
                </a:lnTo>
                <a:lnTo>
                  <a:pt x="792480" y="1386970"/>
                </a:lnTo>
                <a:cubicBezTo>
                  <a:pt x="822240" y="1431610"/>
                  <a:pt x="800650" y="1418665"/>
                  <a:pt x="863600" y="1412370"/>
                </a:cubicBezTo>
                <a:cubicBezTo>
                  <a:pt x="876032" y="1375074"/>
                  <a:pt x="866187" y="1389463"/>
                  <a:pt x="889000" y="1366650"/>
                </a:cubicBezTo>
                <a:cubicBezTo>
                  <a:pt x="890693" y="1359877"/>
                  <a:pt x="889482" y="1351584"/>
                  <a:pt x="894080" y="1346330"/>
                </a:cubicBezTo>
                <a:cubicBezTo>
                  <a:pt x="906483" y="1332155"/>
                  <a:pt x="926371" y="1323244"/>
                  <a:pt x="944880" y="1320930"/>
                </a:cubicBezTo>
                <a:cubicBezTo>
                  <a:pt x="965113" y="1318401"/>
                  <a:pt x="985520" y="1317543"/>
                  <a:pt x="1005840" y="1315850"/>
                </a:cubicBezTo>
                <a:cubicBezTo>
                  <a:pt x="1054457" y="1267233"/>
                  <a:pt x="996753" y="1329481"/>
                  <a:pt x="1026160" y="1285370"/>
                </a:cubicBezTo>
                <a:cubicBezTo>
                  <a:pt x="1030145" y="1279392"/>
                  <a:pt x="1036320" y="1275210"/>
                  <a:pt x="1041400" y="1270130"/>
                </a:cubicBezTo>
                <a:cubicBezTo>
                  <a:pt x="1043093" y="1265050"/>
                  <a:pt x="1045318" y="1260117"/>
                  <a:pt x="1046480" y="1254890"/>
                </a:cubicBezTo>
                <a:cubicBezTo>
                  <a:pt x="1052753" y="1226662"/>
                  <a:pt x="1054045" y="1197079"/>
                  <a:pt x="1056640" y="1168530"/>
                </a:cubicBezTo>
                <a:cubicBezTo>
                  <a:pt x="1080347" y="1170223"/>
                  <a:pt x="1104156" y="1170833"/>
                  <a:pt x="1127760" y="1173610"/>
                </a:cubicBezTo>
                <a:cubicBezTo>
                  <a:pt x="1133078" y="1174236"/>
                  <a:pt x="1138319" y="1176089"/>
                  <a:pt x="1143000" y="1178690"/>
                </a:cubicBezTo>
                <a:cubicBezTo>
                  <a:pt x="1153674" y="1184620"/>
                  <a:pt x="1173480" y="1199010"/>
                  <a:pt x="1173480" y="1199010"/>
                </a:cubicBezTo>
                <a:cubicBezTo>
                  <a:pt x="1181281" y="1210712"/>
                  <a:pt x="1182522" y="1219330"/>
                  <a:pt x="1198880" y="1219330"/>
                </a:cubicBezTo>
                <a:cubicBezTo>
                  <a:pt x="1204235" y="1219330"/>
                  <a:pt x="1209040" y="1215943"/>
                  <a:pt x="1214120" y="1214250"/>
                </a:cubicBezTo>
                <a:cubicBezTo>
                  <a:pt x="1231053" y="1215943"/>
                  <a:pt x="1248776" y="1213949"/>
                  <a:pt x="1264920" y="1219330"/>
                </a:cubicBezTo>
                <a:cubicBezTo>
                  <a:pt x="1327513" y="1240194"/>
                  <a:pt x="1213755" y="1230669"/>
                  <a:pt x="1290320" y="1249810"/>
                </a:cubicBezTo>
                <a:cubicBezTo>
                  <a:pt x="1311739" y="1255165"/>
                  <a:pt x="1334347" y="1253197"/>
                  <a:pt x="1356360" y="1254890"/>
                </a:cubicBezTo>
                <a:cubicBezTo>
                  <a:pt x="1358053" y="1259970"/>
                  <a:pt x="1358470" y="1265675"/>
                  <a:pt x="1361440" y="1270130"/>
                </a:cubicBezTo>
                <a:cubicBezTo>
                  <a:pt x="1365425" y="1276108"/>
                  <a:pt x="1370702" y="1281385"/>
                  <a:pt x="1376680" y="1285370"/>
                </a:cubicBezTo>
                <a:cubicBezTo>
                  <a:pt x="1383375" y="1289833"/>
                  <a:pt x="1413656" y="1294797"/>
                  <a:pt x="1417320" y="1295530"/>
                </a:cubicBezTo>
                <a:cubicBezTo>
                  <a:pt x="1434253" y="1293837"/>
                  <a:pt x="1451300" y="1293038"/>
                  <a:pt x="1468120" y="1290450"/>
                </a:cubicBezTo>
                <a:cubicBezTo>
                  <a:pt x="1473413" y="1289636"/>
                  <a:pt x="1478211" y="1286841"/>
                  <a:pt x="1483360" y="1285370"/>
                </a:cubicBezTo>
                <a:cubicBezTo>
                  <a:pt x="1490073" y="1283452"/>
                  <a:pt x="1496907" y="1281983"/>
                  <a:pt x="1503680" y="1280290"/>
                </a:cubicBezTo>
                <a:cubicBezTo>
                  <a:pt x="1509800" y="1268049"/>
                  <a:pt x="1511206" y="1253265"/>
                  <a:pt x="1529080" y="1254890"/>
                </a:cubicBezTo>
                <a:cubicBezTo>
                  <a:pt x="1542986" y="1256154"/>
                  <a:pt x="1569720" y="1265050"/>
                  <a:pt x="1569720" y="1265050"/>
                </a:cubicBezTo>
                <a:cubicBezTo>
                  <a:pt x="1573107" y="1270130"/>
                  <a:pt x="1575563" y="1275973"/>
                  <a:pt x="1579880" y="1280290"/>
                </a:cubicBezTo>
                <a:cubicBezTo>
                  <a:pt x="1602176" y="1302586"/>
                  <a:pt x="1622131" y="1288199"/>
                  <a:pt x="1656080" y="1285370"/>
                </a:cubicBezTo>
                <a:cubicBezTo>
                  <a:pt x="1661160" y="1280290"/>
                  <a:pt x="1666721" y="1275649"/>
                  <a:pt x="1671320" y="1270130"/>
                </a:cubicBezTo>
                <a:cubicBezTo>
                  <a:pt x="1675229" y="1265440"/>
                  <a:pt x="1676400" y="1258277"/>
                  <a:pt x="1681480" y="1254890"/>
                </a:cubicBezTo>
                <a:cubicBezTo>
                  <a:pt x="1686532" y="1251522"/>
                  <a:pt x="1732180" y="1244747"/>
                  <a:pt x="1732280" y="1244730"/>
                </a:cubicBezTo>
                <a:cubicBezTo>
                  <a:pt x="1733973" y="1234570"/>
                  <a:pt x="1731373" y="1222632"/>
                  <a:pt x="1737360" y="1214250"/>
                </a:cubicBezTo>
                <a:cubicBezTo>
                  <a:pt x="1741418" y="1208569"/>
                  <a:pt x="1755087" y="1215652"/>
                  <a:pt x="1757680" y="1209170"/>
                </a:cubicBezTo>
                <a:cubicBezTo>
                  <a:pt x="1760492" y="1202139"/>
                  <a:pt x="1750503" y="1195811"/>
                  <a:pt x="1747520" y="1188850"/>
                </a:cubicBezTo>
                <a:cubicBezTo>
                  <a:pt x="1745411" y="1183928"/>
                  <a:pt x="1745410" y="1178065"/>
                  <a:pt x="1742440" y="1173610"/>
                </a:cubicBezTo>
                <a:cubicBezTo>
                  <a:pt x="1732476" y="1158664"/>
                  <a:pt x="1712584" y="1148418"/>
                  <a:pt x="1696720" y="1143130"/>
                </a:cubicBezTo>
                <a:cubicBezTo>
                  <a:pt x="1686948" y="1139873"/>
                  <a:pt x="1676400" y="1139743"/>
                  <a:pt x="1666240" y="1138050"/>
                </a:cubicBezTo>
                <a:cubicBezTo>
                  <a:pt x="1621759" y="1093569"/>
                  <a:pt x="1691309" y="1169810"/>
                  <a:pt x="1645920" y="1046610"/>
                </a:cubicBezTo>
                <a:cubicBezTo>
                  <a:pt x="1641639" y="1034991"/>
                  <a:pt x="1613581" y="1025033"/>
                  <a:pt x="1600200" y="1021210"/>
                </a:cubicBezTo>
                <a:cubicBezTo>
                  <a:pt x="1593487" y="1019292"/>
                  <a:pt x="1586653" y="1017823"/>
                  <a:pt x="1579880" y="1016130"/>
                </a:cubicBezTo>
                <a:cubicBezTo>
                  <a:pt x="1574800" y="1011050"/>
                  <a:pt x="1568625" y="1006868"/>
                  <a:pt x="1564640" y="1000890"/>
                </a:cubicBezTo>
                <a:cubicBezTo>
                  <a:pt x="1561670" y="996435"/>
                  <a:pt x="1561031" y="990799"/>
                  <a:pt x="1559560" y="985650"/>
                </a:cubicBezTo>
                <a:cubicBezTo>
                  <a:pt x="1557642" y="978937"/>
                  <a:pt x="1558841" y="970782"/>
                  <a:pt x="1554480" y="965330"/>
                </a:cubicBezTo>
                <a:cubicBezTo>
                  <a:pt x="1551135" y="961149"/>
                  <a:pt x="1544522" y="961130"/>
                  <a:pt x="1539240" y="960250"/>
                </a:cubicBezTo>
                <a:cubicBezTo>
                  <a:pt x="1524115" y="957729"/>
                  <a:pt x="1508760" y="956863"/>
                  <a:pt x="1493520" y="955170"/>
                </a:cubicBezTo>
                <a:cubicBezTo>
                  <a:pt x="1491827" y="946703"/>
                  <a:pt x="1491472" y="937855"/>
                  <a:pt x="1488440" y="929770"/>
                </a:cubicBezTo>
                <a:cubicBezTo>
                  <a:pt x="1486296" y="924053"/>
                  <a:pt x="1481010" y="919991"/>
                  <a:pt x="1478280" y="914530"/>
                </a:cubicBezTo>
                <a:cubicBezTo>
                  <a:pt x="1457248" y="872466"/>
                  <a:pt x="1492157" y="927726"/>
                  <a:pt x="1463040" y="884050"/>
                </a:cubicBezTo>
                <a:lnTo>
                  <a:pt x="1422400" y="889130"/>
                </a:lnTo>
                <a:cubicBezTo>
                  <a:pt x="1413451" y="897085"/>
                  <a:pt x="1427885" y="919055"/>
                  <a:pt x="1417320" y="924690"/>
                </a:cubicBezTo>
                <a:cubicBezTo>
                  <a:pt x="1396349" y="935875"/>
                  <a:pt x="1369907" y="928077"/>
                  <a:pt x="1346200" y="929770"/>
                </a:cubicBezTo>
                <a:cubicBezTo>
                  <a:pt x="1315720" y="928077"/>
                  <a:pt x="1284694" y="930677"/>
                  <a:pt x="1254760" y="924690"/>
                </a:cubicBezTo>
                <a:cubicBezTo>
                  <a:pt x="1248773" y="923493"/>
                  <a:pt x="1249368" y="913264"/>
                  <a:pt x="1244600" y="909450"/>
                </a:cubicBezTo>
                <a:cubicBezTo>
                  <a:pt x="1240419" y="906105"/>
                  <a:pt x="1234440" y="906063"/>
                  <a:pt x="1229360" y="904370"/>
                </a:cubicBezTo>
                <a:cubicBezTo>
                  <a:pt x="1216016" y="884355"/>
                  <a:pt x="1216294" y="887668"/>
                  <a:pt x="1209040" y="858650"/>
                </a:cubicBezTo>
                <a:cubicBezTo>
                  <a:pt x="1207347" y="851877"/>
                  <a:pt x="1208558" y="843584"/>
                  <a:pt x="1203960" y="838330"/>
                </a:cubicBezTo>
                <a:cubicBezTo>
                  <a:pt x="1195919" y="829140"/>
                  <a:pt x="1183640" y="824783"/>
                  <a:pt x="1173480" y="818010"/>
                </a:cubicBezTo>
                <a:cubicBezTo>
                  <a:pt x="1153785" y="804880"/>
                  <a:pt x="1164032" y="809781"/>
                  <a:pt x="1143000" y="802770"/>
                </a:cubicBezTo>
                <a:cubicBezTo>
                  <a:pt x="1137920" y="797690"/>
                  <a:pt x="1133738" y="791515"/>
                  <a:pt x="1127760" y="787530"/>
                </a:cubicBezTo>
                <a:cubicBezTo>
                  <a:pt x="1123305" y="784560"/>
                  <a:pt x="1117309" y="784845"/>
                  <a:pt x="1112520" y="782450"/>
                </a:cubicBezTo>
                <a:cubicBezTo>
                  <a:pt x="1107059" y="779720"/>
                  <a:pt x="1102360" y="775677"/>
                  <a:pt x="1097280" y="772290"/>
                </a:cubicBezTo>
                <a:cubicBezTo>
                  <a:pt x="1093893" y="767210"/>
                  <a:pt x="1091888" y="760864"/>
                  <a:pt x="1087120" y="757050"/>
                </a:cubicBezTo>
                <a:cubicBezTo>
                  <a:pt x="1082939" y="753705"/>
                  <a:pt x="1077173" y="752784"/>
                  <a:pt x="1071880" y="751970"/>
                </a:cubicBezTo>
                <a:cubicBezTo>
                  <a:pt x="1055060" y="749382"/>
                  <a:pt x="1038013" y="748583"/>
                  <a:pt x="1021080" y="746890"/>
                </a:cubicBezTo>
                <a:cubicBezTo>
                  <a:pt x="1014307" y="736730"/>
                  <a:pt x="1006221" y="727332"/>
                  <a:pt x="1000760" y="716410"/>
                </a:cubicBezTo>
                <a:cubicBezTo>
                  <a:pt x="997373" y="709637"/>
                  <a:pt x="995331" y="702003"/>
                  <a:pt x="990600" y="696090"/>
                </a:cubicBezTo>
                <a:cubicBezTo>
                  <a:pt x="981624" y="684870"/>
                  <a:pt x="974377" y="667392"/>
                  <a:pt x="960120" y="665610"/>
                </a:cubicBezTo>
                <a:cubicBezTo>
                  <a:pt x="904265" y="658628"/>
                  <a:pt x="933049" y="662038"/>
                  <a:pt x="873760" y="655450"/>
                </a:cubicBezTo>
                <a:cubicBezTo>
                  <a:pt x="872067" y="650370"/>
                  <a:pt x="871281" y="644891"/>
                  <a:pt x="868680" y="640210"/>
                </a:cubicBezTo>
                <a:cubicBezTo>
                  <a:pt x="862750" y="629536"/>
                  <a:pt x="855133" y="619890"/>
                  <a:pt x="848360" y="609730"/>
                </a:cubicBezTo>
                <a:cubicBezTo>
                  <a:pt x="833504" y="587445"/>
                  <a:pt x="841863" y="599374"/>
                  <a:pt x="822960" y="574170"/>
                </a:cubicBezTo>
                <a:cubicBezTo>
                  <a:pt x="821267" y="569090"/>
                  <a:pt x="819179" y="564125"/>
                  <a:pt x="817880" y="558930"/>
                </a:cubicBezTo>
                <a:cubicBezTo>
                  <a:pt x="809582" y="525737"/>
                  <a:pt x="810239" y="513320"/>
                  <a:pt x="817880" y="472570"/>
                </a:cubicBezTo>
                <a:cubicBezTo>
                  <a:pt x="819276" y="465127"/>
                  <a:pt x="824653" y="459023"/>
                  <a:pt x="828040" y="452250"/>
                </a:cubicBezTo>
                <a:cubicBezTo>
                  <a:pt x="824653" y="447170"/>
                  <a:pt x="823057" y="440246"/>
                  <a:pt x="817880" y="437010"/>
                </a:cubicBezTo>
                <a:cubicBezTo>
                  <a:pt x="799946" y="425801"/>
                  <a:pt x="771275" y="425304"/>
                  <a:pt x="751840" y="421770"/>
                </a:cubicBezTo>
                <a:cubicBezTo>
                  <a:pt x="744971" y="420521"/>
                  <a:pt x="738480" y="417247"/>
                  <a:pt x="731520" y="416690"/>
                </a:cubicBezTo>
                <a:cubicBezTo>
                  <a:pt x="696033" y="413851"/>
                  <a:pt x="660400" y="413303"/>
                  <a:pt x="624840" y="411610"/>
                </a:cubicBezTo>
                <a:cubicBezTo>
                  <a:pt x="605348" y="382372"/>
                  <a:pt x="603670" y="386645"/>
                  <a:pt x="619760" y="330330"/>
                </a:cubicBezTo>
                <a:cubicBezTo>
                  <a:pt x="621231" y="325181"/>
                  <a:pt x="629920" y="326943"/>
                  <a:pt x="635000" y="325250"/>
                </a:cubicBezTo>
                <a:cubicBezTo>
                  <a:pt x="636693" y="320170"/>
                  <a:pt x="642475" y="314799"/>
                  <a:pt x="640080" y="310010"/>
                </a:cubicBezTo>
                <a:cubicBezTo>
                  <a:pt x="637685" y="305221"/>
                  <a:pt x="630035" y="306229"/>
                  <a:pt x="624840" y="304930"/>
                </a:cubicBezTo>
                <a:cubicBezTo>
                  <a:pt x="616463" y="302836"/>
                  <a:pt x="607907" y="301543"/>
                  <a:pt x="599440" y="299850"/>
                </a:cubicBezTo>
                <a:cubicBezTo>
                  <a:pt x="594360" y="296463"/>
                  <a:pt x="589812" y="292095"/>
                  <a:pt x="584200" y="289690"/>
                </a:cubicBezTo>
                <a:cubicBezTo>
                  <a:pt x="577783" y="286940"/>
                  <a:pt x="570593" y="286528"/>
                  <a:pt x="563880" y="284610"/>
                </a:cubicBezTo>
                <a:cubicBezTo>
                  <a:pt x="524448" y="273344"/>
                  <a:pt x="579543" y="282620"/>
                  <a:pt x="497840" y="274450"/>
                </a:cubicBezTo>
                <a:cubicBezTo>
                  <a:pt x="462112" y="262541"/>
                  <a:pt x="504936" y="275633"/>
                  <a:pt x="436880" y="264290"/>
                </a:cubicBezTo>
                <a:cubicBezTo>
                  <a:pt x="422859" y="261953"/>
                  <a:pt x="418102" y="256851"/>
                  <a:pt x="406400" y="249050"/>
                </a:cubicBezTo>
                <a:cubicBezTo>
                  <a:pt x="404528" y="235945"/>
                  <a:pt x="403333" y="212436"/>
                  <a:pt x="396240" y="198250"/>
                </a:cubicBezTo>
                <a:cubicBezTo>
                  <a:pt x="393510" y="192789"/>
                  <a:pt x="389467" y="188090"/>
                  <a:pt x="386080" y="183010"/>
                </a:cubicBezTo>
                <a:cubicBezTo>
                  <a:pt x="387773" y="177930"/>
                  <a:pt x="388190" y="172225"/>
                  <a:pt x="391160" y="167770"/>
                </a:cubicBezTo>
                <a:cubicBezTo>
                  <a:pt x="396777" y="159344"/>
                  <a:pt x="412269" y="147056"/>
                  <a:pt x="421640" y="142370"/>
                </a:cubicBezTo>
                <a:cubicBezTo>
                  <a:pt x="429796" y="138292"/>
                  <a:pt x="438573" y="135597"/>
                  <a:pt x="447040" y="132210"/>
                </a:cubicBezTo>
                <a:cubicBezTo>
                  <a:pt x="450427" y="127130"/>
                  <a:pt x="458204" y="122992"/>
                  <a:pt x="457200" y="116970"/>
                </a:cubicBezTo>
                <a:cubicBezTo>
                  <a:pt x="456019" y="109884"/>
                  <a:pt x="445945" y="107708"/>
                  <a:pt x="441960" y="101730"/>
                </a:cubicBezTo>
                <a:cubicBezTo>
                  <a:pt x="438990" y="97275"/>
                  <a:pt x="439275" y="91279"/>
                  <a:pt x="436880" y="86490"/>
                </a:cubicBezTo>
                <a:cubicBezTo>
                  <a:pt x="434150" y="81029"/>
                  <a:pt x="430107" y="76330"/>
                  <a:pt x="426720" y="71250"/>
                </a:cubicBezTo>
                <a:cubicBezTo>
                  <a:pt x="425027" y="52623"/>
                  <a:pt x="425559" y="33658"/>
                  <a:pt x="421640" y="15370"/>
                </a:cubicBezTo>
                <a:cubicBezTo>
                  <a:pt x="420361" y="9400"/>
                  <a:pt x="417502" y="1134"/>
                  <a:pt x="411480" y="130"/>
                </a:cubicBezTo>
                <a:cubicBezTo>
                  <a:pt x="404010" y="-1115"/>
                  <a:pt x="397933" y="6903"/>
                  <a:pt x="391160" y="10290"/>
                </a:cubicBezTo>
                <a:cubicBezTo>
                  <a:pt x="389467" y="15370"/>
                  <a:pt x="388475" y="20741"/>
                  <a:pt x="386080" y="25530"/>
                </a:cubicBezTo>
                <a:cubicBezTo>
                  <a:pt x="383350" y="30991"/>
                  <a:pt x="380237" y="36453"/>
                  <a:pt x="375920" y="40770"/>
                </a:cubicBezTo>
                <a:cubicBezTo>
                  <a:pt x="371603" y="45087"/>
                  <a:pt x="366759" y="50360"/>
                  <a:pt x="360680" y="50930"/>
                </a:cubicBezTo>
                <a:cubicBezTo>
                  <a:pt x="311759" y="55516"/>
                  <a:pt x="262467" y="54317"/>
                  <a:pt x="213360" y="56010"/>
                </a:cubicBezTo>
                <a:lnTo>
                  <a:pt x="203200" y="86490"/>
                </a:lnTo>
                <a:cubicBezTo>
                  <a:pt x="201507" y="91570"/>
                  <a:pt x="199419" y="96535"/>
                  <a:pt x="198120" y="101730"/>
                </a:cubicBezTo>
                <a:cubicBezTo>
                  <a:pt x="196427" y="108503"/>
                  <a:pt x="195046" y="115363"/>
                  <a:pt x="193040" y="122050"/>
                </a:cubicBezTo>
                <a:cubicBezTo>
                  <a:pt x="189963" y="132308"/>
                  <a:pt x="180340" y="155070"/>
                  <a:pt x="172720" y="162690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485" name="Picture 29" descr="компресс, площадь бесплатно значок из Vaadin icons">
            <a:extLst>
              <a:ext uri="{FF2B5EF4-FFF2-40B4-BE49-F238E27FC236}">
                <a16:creationId xmlns:a16="http://schemas.microsoft.com/office/drawing/2014/main" id="{242E6E83-9C98-4C5A-AB38-8608947CB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8" y="4663800"/>
            <a:ext cx="319554" cy="319554"/>
          </a:xfrm>
          <a:prstGeom prst="rect">
            <a:avLst/>
          </a:prstGeom>
          <a:solidFill>
            <a:srgbClr val="006666"/>
          </a:solidFill>
        </p:spPr>
      </p:pic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B93D90B3-8912-45CB-BF6C-853C35B30333}"/>
              </a:ext>
            </a:extLst>
          </p:cNvPr>
          <p:cNvCxnSpPr>
            <a:cxnSpLocks/>
            <a:stCxn id="38" idx="14"/>
            <a:endCxn id="40" idx="167"/>
          </p:cNvCxnSpPr>
          <p:nvPr/>
        </p:nvCxnSpPr>
        <p:spPr>
          <a:xfrm flipH="1">
            <a:off x="4959935" y="2686007"/>
            <a:ext cx="259088" cy="9076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F207A373-5CA6-48DA-8AF8-4354598A541E}"/>
              </a:ext>
            </a:extLst>
          </p:cNvPr>
          <p:cNvCxnSpPr>
            <a:cxnSpLocks/>
            <a:stCxn id="38" idx="148"/>
          </p:cNvCxnSpPr>
          <p:nvPr/>
        </p:nvCxnSpPr>
        <p:spPr>
          <a:xfrm flipH="1">
            <a:off x="5109195" y="2302472"/>
            <a:ext cx="844523" cy="1416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86F63B8-0A02-4482-90D2-92E93482B9A2}"/>
              </a:ext>
            </a:extLst>
          </p:cNvPr>
          <p:cNvCxnSpPr>
            <a:cxnSpLocks/>
            <a:stCxn id="38" idx="38"/>
          </p:cNvCxnSpPr>
          <p:nvPr/>
        </p:nvCxnSpPr>
        <p:spPr>
          <a:xfrm flipH="1">
            <a:off x="5055475" y="3734334"/>
            <a:ext cx="398156" cy="5180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DEBA9E3C-AAE1-4FB8-B613-86F693937244}"/>
              </a:ext>
            </a:extLst>
          </p:cNvPr>
          <p:cNvCxnSpPr>
            <a:cxnSpLocks/>
            <a:endCxn id="40" idx="65"/>
          </p:cNvCxnSpPr>
          <p:nvPr/>
        </p:nvCxnSpPr>
        <p:spPr>
          <a:xfrm flipH="1">
            <a:off x="5278950" y="4140817"/>
            <a:ext cx="885081" cy="2007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DEBA9E3C-AAE1-4FB8-B613-86F693937244}"/>
              </a:ext>
            </a:extLst>
          </p:cNvPr>
          <p:cNvCxnSpPr>
            <a:cxnSpLocks/>
            <a:stCxn id="38" idx="99"/>
          </p:cNvCxnSpPr>
          <p:nvPr/>
        </p:nvCxnSpPr>
        <p:spPr>
          <a:xfrm flipH="1">
            <a:off x="5600312" y="3819564"/>
            <a:ext cx="1730188" cy="3533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5194327" y="1790875"/>
            <a:ext cx="5321354" cy="2380853"/>
            <a:chOff x="5197469" y="2119477"/>
            <a:chExt cx="5321354" cy="2380853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9DDB6032-44B5-4C97-96DF-4445D3D812ED}"/>
                </a:ext>
              </a:extLst>
            </p:cNvPr>
            <p:cNvSpPr/>
            <p:nvPr/>
          </p:nvSpPr>
          <p:spPr>
            <a:xfrm>
              <a:off x="5197469" y="2119477"/>
              <a:ext cx="2136772" cy="2380853"/>
            </a:xfrm>
            <a:custGeom>
              <a:avLst/>
              <a:gdLst>
                <a:gd name="connsiteX0" fmla="*/ 172720 w 1758173"/>
                <a:gd name="connsiteY0" fmla="*/ 162690 h 1419072"/>
                <a:gd name="connsiteX1" fmla="*/ 147320 w 1758173"/>
                <a:gd name="connsiteY1" fmla="*/ 167770 h 1419072"/>
                <a:gd name="connsiteX2" fmla="*/ 142240 w 1758173"/>
                <a:gd name="connsiteY2" fmla="*/ 183010 h 1419072"/>
                <a:gd name="connsiteX3" fmla="*/ 127000 w 1758173"/>
                <a:gd name="connsiteY3" fmla="*/ 193170 h 1419072"/>
                <a:gd name="connsiteX4" fmla="*/ 121920 w 1758173"/>
                <a:gd name="connsiteY4" fmla="*/ 208410 h 1419072"/>
                <a:gd name="connsiteX5" fmla="*/ 91440 w 1758173"/>
                <a:gd name="connsiteY5" fmla="*/ 223650 h 1419072"/>
                <a:gd name="connsiteX6" fmla="*/ 71120 w 1758173"/>
                <a:gd name="connsiteY6" fmla="*/ 269370 h 1419072"/>
                <a:gd name="connsiteX7" fmla="*/ 60960 w 1758173"/>
                <a:gd name="connsiteY7" fmla="*/ 284610 h 1419072"/>
                <a:gd name="connsiteX8" fmla="*/ 40640 w 1758173"/>
                <a:gd name="connsiteY8" fmla="*/ 330330 h 1419072"/>
                <a:gd name="connsiteX9" fmla="*/ 35560 w 1758173"/>
                <a:gd name="connsiteY9" fmla="*/ 370970 h 1419072"/>
                <a:gd name="connsiteX10" fmla="*/ 30480 w 1758173"/>
                <a:gd name="connsiteY10" fmla="*/ 386210 h 1419072"/>
                <a:gd name="connsiteX11" fmla="*/ 0 w 1758173"/>
                <a:gd name="connsiteY11" fmla="*/ 406530 h 1419072"/>
                <a:gd name="connsiteX12" fmla="*/ 15240 w 1758173"/>
                <a:gd name="connsiteY12" fmla="*/ 416690 h 1419072"/>
                <a:gd name="connsiteX13" fmla="*/ 15240 w 1758173"/>
                <a:gd name="connsiteY13" fmla="*/ 487810 h 1419072"/>
                <a:gd name="connsiteX14" fmla="*/ 20320 w 1758173"/>
                <a:gd name="connsiteY14" fmla="*/ 533530 h 1419072"/>
                <a:gd name="connsiteX15" fmla="*/ 35560 w 1758173"/>
                <a:gd name="connsiteY15" fmla="*/ 538610 h 1419072"/>
                <a:gd name="connsiteX16" fmla="*/ 55880 w 1758173"/>
                <a:gd name="connsiteY16" fmla="*/ 548770 h 1419072"/>
                <a:gd name="connsiteX17" fmla="*/ 86360 w 1758173"/>
                <a:gd name="connsiteY17" fmla="*/ 569090 h 1419072"/>
                <a:gd name="connsiteX18" fmla="*/ 91440 w 1758173"/>
                <a:gd name="connsiteY18" fmla="*/ 589410 h 1419072"/>
                <a:gd name="connsiteX19" fmla="*/ 96520 w 1758173"/>
                <a:gd name="connsiteY19" fmla="*/ 614810 h 1419072"/>
                <a:gd name="connsiteX20" fmla="*/ 111760 w 1758173"/>
                <a:gd name="connsiteY20" fmla="*/ 630050 h 1419072"/>
                <a:gd name="connsiteX21" fmla="*/ 121920 w 1758173"/>
                <a:gd name="connsiteY21" fmla="*/ 660530 h 1419072"/>
                <a:gd name="connsiteX22" fmla="*/ 127000 w 1758173"/>
                <a:gd name="connsiteY22" fmla="*/ 675770 h 1419072"/>
                <a:gd name="connsiteX23" fmla="*/ 121920 w 1758173"/>
                <a:gd name="connsiteY23" fmla="*/ 746890 h 1419072"/>
                <a:gd name="connsiteX24" fmla="*/ 111760 w 1758173"/>
                <a:gd name="connsiteY24" fmla="*/ 762130 h 1419072"/>
                <a:gd name="connsiteX25" fmla="*/ 101600 w 1758173"/>
                <a:gd name="connsiteY25" fmla="*/ 797690 h 1419072"/>
                <a:gd name="connsiteX26" fmla="*/ 96520 w 1758173"/>
                <a:gd name="connsiteY26" fmla="*/ 812930 h 1419072"/>
                <a:gd name="connsiteX27" fmla="*/ 101600 w 1758173"/>
                <a:gd name="connsiteY27" fmla="*/ 858650 h 1419072"/>
                <a:gd name="connsiteX28" fmla="*/ 116840 w 1758173"/>
                <a:gd name="connsiteY28" fmla="*/ 878970 h 1419072"/>
                <a:gd name="connsiteX29" fmla="*/ 106680 w 1758173"/>
                <a:gd name="connsiteY29" fmla="*/ 899290 h 1419072"/>
                <a:gd name="connsiteX30" fmla="*/ 101600 w 1758173"/>
                <a:gd name="connsiteY30" fmla="*/ 914530 h 1419072"/>
                <a:gd name="connsiteX31" fmla="*/ 96520 w 1758173"/>
                <a:gd name="connsiteY31" fmla="*/ 955170 h 1419072"/>
                <a:gd name="connsiteX32" fmla="*/ 127000 w 1758173"/>
                <a:gd name="connsiteY32" fmla="*/ 965330 h 1419072"/>
                <a:gd name="connsiteX33" fmla="*/ 157480 w 1758173"/>
                <a:gd name="connsiteY33" fmla="*/ 1016130 h 1419072"/>
                <a:gd name="connsiteX34" fmla="*/ 157480 w 1758173"/>
                <a:gd name="connsiteY34" fmla="*/ 1097410 h 1419072"/>
                <a:gd name="connsiteX35" fmla="*/ 162560 w 1758173"/>
                <a:gd name="connsiteY35" fmla="*/ 1138050 h 1419072"/>
                <a:gd name="connsiteX36" fmla="*/ 182880 w 1758173"/>
                <a:gd name="connsiteY36" fmla="*/ 1143130 h 1419072"/>
                <a:gd name="connsiteX37" fmla="*/ 198120 w 1758173"/>
                <a:gd name="connsiteY37" fmla="*/ 1153290 h 1419072"/>
                <a:gd name="connsiteX38" fmla="*/ 213360 w 1758173"/>
                <a:gd name="connsiteY38" fmla="*/ 1158370 h 1419072"/>
                <a:gd name="connsiteX39" fmla="*/ 228600 w 1758173"/>
                <a:gd name="connsiteY39" fmla="*/ 1173610 h 1419072"/>
                <a:gd name="connsiteX40" fmla="*/ 264160 w 1758173"/>
                <a:gd name="connsiteY40" fmla="*/ 1153290 h 1419072"/>
                <a:gd name="connsiteX41" fmla="*/ 269240 w 1758173"/>
                <a:gd name="connsiteY41" fmla="*/ 1138050 h 1419072"/>
                <a:gd name="connsiteX42" fmla="*/ 284480 w 1758173"/>
                <a:gd name="connsiteY42" fmla="*/ 1122810 h 1419072"/>
                <a:gd name="connsiteX43" fmla="*/ 345440 w 1758173"/>
                <a:gd name="connsiteY43" fmla="*/ 1132970 h 1419072"/>
                <a:gd name="connsiteX44" fmla="*/ 375920 w 1758173"/>
                <a:gd name="connsiteY44" fmla="*/ 1153290 h 1419072"/>
                <a:gd name="connsiteX45" fmla="*/ 406400 w 1758173"/>
                <a:gd name="connsiteY45" fmla="*/ 1148210 h 1419072"/>
                <a:gd name="connsiteX46" fmla="*/ 431800 w 1758173"/>
                <a:gd name="connsiteY46" fmla="*/ 1122810 h 1419072"/>
                <a:gd name="connsiteX47" fmla="*/ 447040 w 1758173"/>
                <a:gd name="connsiteY47" fmla="*/ 1117730 h 1419072"/>
                <a:gd name="connsiteX48" fmla="*/ 462280 w 1758173"/>
                <a:gd name="connsiteY48" fmla="*/ 1102490 h 1419072"/>
                <a:gd name="connsiteX49" fmla="*/ 472440 w 1758173"/>
                <a:gd name="connsiteY49" fmla="*/ 1087250 h 1419072"/>
                <a:gd name="connsiteX50" fmla="*/ 487680 w 1758173"/>
                <a:gd name="connsiteY50" fmla="*/ 1077090 h 1419072"/>
                <a:gd name="connsiteX51" fmla="*/ 533400 w 1758173"/>
                <a:gd name="connsiteY51" fmla="*/ 1082170 h 1419072"/>
                <a:gd name="connsiteX52" fmla="*/ 538480 w 1758173"/>
                <a:gd name="connsiteY52" fmla="*/ 1097410 h 1419072"/>
                <a:gd name="connsiteX53" fmla="*/ 563880 w 1758173"/>
                <a:gd name="connsiteY53" fmla="*/ 1117730 h 1419072"/>
                <a:gd name="connsiteX54" fmla="*/ 574040 w 1758173"/>
                <a:gd name="connsiteY54" fmla="*/ 1132970 h 1419072"/>
                <a:gd name="connsiteX55" fmla="*/ 589280 w 1758173"/>
                <a:gd name="connsiteY55" fmla="*/ 1138050 h 1419072"/>
                <a:gd name="connsiteX56" fmla="*/ 609600 w 1758173"/>
                <a:gd name="connsiteY56" fmla="*/ 1148210 h 1419072"/>
                <a:gd name="connsiteX57" fmla="*/ 640080 w 1758173"/>
                <a:gd name="connsiteY57" fmla="*/ 1158370 h 1419072"/>
                <a:gd name="connsiteX58" fmla="*/ 650240 w 1758173"/>
                <a:gd name="connsiteY58" fmla="*/ 1199010 h 1419072"/>
                <a:gd name="connsiteX59" fmla="*/ 665480 w 1758173"/>
                <a:gd name="connsiteY59" fmla="*/ 1219330 h 1419072"/>
                <a:gd name="connsiteX60" fmla="*/ 670560 w 1758173"/>
                <a:gd name="connsiteY60" fmla="*/ 1234570 h 1419072"/>
                <a:gd name="connsiteX61" fmla="*/ 675640 w 1758173"/>
                <a:gd name="connsiteY61" fmla="*/ 1270130 h 1419072"/>
                <a:gd name="connsiteX62" fmla="*/ 690880 w 1758173"/>
                <a:gd name="connsiteY62" fmla="*/ 1280290 h 1419072"/>
                <a:gd name="connsiteX63" fmla="*/ 695960 w 1758173"/>
                <a:gd name="connsiteY63" fmla="*/ 1326010 h 1419072"/>
                <a:gd name="connsiteX64" fmla="*/ 711200 w 1758173"/>
                <a:gd name="connsiteY64" fmla="*/ 1341250 h 1419072"/>
                <a:gd name="connsiteX65" fmla="*/ 746760 w 1758173"/>
                <a:gd name="connsiteY65" fmla="*/ 1356490 h 1419072"/>
                <a:gd name="connsiteX66" fmla="*/ 777240 w 1758173"/>
                <a:gd name="connsiteY66" fmla="*/ 1376810 h 1419072"/>
                <a:gd name="connsiteX67" fmla="*/ 792480 w 1758173"/>
                <a:gd name="connsiteY67" fmla="*/ 1386970 h 1419072"/>
                <a:gd name="connsiteX68" fmla="*/ 863600 w 1758173"/>
                <a:gd name="connsiteY68" fmla="*/ 1412370 h 1419072"/>
                <a:gd name="connsiteX69" fmla="*/ 889000 w 1758173"/>
                <a:gd name="connsiteY69" fmla="*/ 1366650 h 1419072"/>
                <a:gd name="connsiteX70" fmla="*/ 894080 w 1758173"/>
                <a:gd name="connsiteY70" fmla="*/ 1346330 h 1419072"/>
                <a:gd name="connsiteX71" fmla="*/ 944880 w 1758173"/>
                <a:gd name="connsiteY71" fmla="*/ 1320930 h 1419072"/>
                <a:gd name="connsiteX72" fmla="*/ 1005840 w 1758173"/>
                <a:gd name="connsiteY72" fmla="*/ 1315850 h 1419072"/>
                <a:gd name="connsiteX73" fmla="*/ 1026160 w 1758173"/>
                <a:gd name="connsiteY73" fmla="*/ 1285370 h 1419072"/>
                <a:gd name="connsiteX74" fmla="*/ 1041400 w 1758173"/>
                <a:gd name="connsiteY74" fmla="*/ 1270130 h 1419072"/>
                <a:gd name="connsiteX75" fmla="*/ 1046480 w 1758173"/>
                <a:gd name="connsiteY75" fmla="*/ 1254890 h 1419072"/>
                <a:gd name="connsiteX76" fmla="*/ 1056640 w 1758173"/>
                <a:gd name="connsiteY76" fmla="*/ 1168530 h 1419072"/>
                <a:gd name="connsiteX77" fmla="*/ 1127760 w 1758173"/>
                <a:gd name="connsiteY77" fmla="*/ 1173610 h 1419072"/>
                <a:gd name="connsiteX78" fmla="*/ 1143000 w 1758173"/>
                <a:gd name="connsiteY78" fmla="*/ 1178690 h 1419072"/>
                <a:gd name="connsiteX79" fmla="*/ 1173480 w 1758173"/>
                <a:gd name="connsiteY79" fmla="*/ 1199010 h 1419072"/>
                <a:gd name="connsiteX80" fmla="*/ 1198880 w 1758173"/>
                <a:gd name="connsiteY80" fmla="*/ 1219330 h 1419072"/>
                <a:gd name="connsiteX81" fmla="*/ 1214120 w 1758173"/>
                <a:gd name="connsiteY81" fmla="*/ 1214250 h 1419072"/>
                <a:gd name="connsiteX82" fmla="*/ 1264920 w 1758173"/>
                <a:gd name="connsiteY82" fmla="*/ 1219330 h 1419072"/>
                <a:gd name="connsiteX83" fmla="*/ 1290320 w 1758173"/>
                <a:gd name="connsiteY83" fmla="*/ 1249810 h 1419072"/>
                <a:gd name="connsiteX84" fmla="*/ 1356360 w 1758173"/>
                <a:gd name="connsiteY84" fmla="*/ 1254890 h 1419072"/>
                <a:gd name="connsiteX85" fmla="*/ 1361440 w 1758173"/>
                <a:gd name="connsiteY85" fmla="*/ 1270130 h 1419072"/>
                <a:gd name="connsiteX86" fmla="*/ 1376680 w 1758173"/>
                <a:gd name="connsiteY86" fmla="*/ 1285370 h 1419072"/>
                <a:gd name="connsiteX87" fmla="*/ 1417320 w 1758173"/>
                <a:gd name="connsiteY87" fmla="*/ 1295530 h 1419072"/>
                <a:gd name="connsiteX88" fmla="*/ 1468120 w 1758173"/>
                <a:gd name="connsiteY88" fmla="*/ 1290450 h 1419072"/>
                <a:gd name="connsiteX89" fmla="*/ 1483360 w 1758173"/>
                <a:gd name="connsiteY89" fmla="*/ 1285370 h 1419072"/>
                <a:gd name="connsiteX90" fmla="*/ 1503680 w 1758173"/>
                <a:gd name="connsiteY90" fmla="*/ 1280290 h 1419072"/>
                <a:gd name="connsiteX91" fmla="*/ 1529080 w 1758173"/>
                <a:gd name="connsiteY91" fmla="*/ 1254890 h 1419072"/>
                <a:gd name="connsiteX92" fmla="*/ 1569720 w 1758173"/>
                <a:gd name="connsiteY92" fmla="*/ 1265050 h 1419072"/>
                <a:gd name="connsiteX93" fmla="*/ 1579880 w 1758173"/>
                <a:gd name="connsiteY93" fmla="*/ 1280290 h 1419072"/>
                <a:gd name="connsiteX94" fmla="*/ 1656080 w 1758173"/>
                <a:gd name="connsiteY94" fmla="*/ 1285370 h 1419072"/>
                <a:gd name="connsiteX95" fmla="*/ 1671320 w 1758173"/>
                <a:gd name="connsiteY95" fmla="*/ 1270130 h 1419072"/>
                <a:gd name="connsiteX96" fmla="*/ 1681480 w 1758173"/>
                <a:gd name="connsiteY96" fmla="*/ 1254890 h 1419072"/>
                <a:gd name="connsiteX97" fmla="*/ 1732280 w 1758173"/>
                <a:gd name="connsiteY97" fmla="*/ 1244730 h 1419072"/>
                <a:gd name="connsiteX98" fmla="*/ 1737360 w 1758173"/>
                <a:gd name="connsiteY98" fmla="*/ 1214250 h 1419072"/>
                <a:gd name="connsiteX99" fmla="*/ 1757680 w 1758173"/>
                <a:gd name="connsiteY99" fmla="*/ 1209170 h 1419072"/>
                <a:gd name="connsiteX100" fmla="*/ 1747520 w 1758173"/>
                <a:gd name="connsiteY100" fmla="*/ 1188850 h 1419072"/>
                <a:gd name="connsiteX101" fmla="*/ 1742440 w 1758173"/>
                <a:gd name="connsiteY101" fmla="*/ 1173610 h 1419072"/>
                <a:gd name="connsiteX102" fmla="*/ 1696720 w 1758173"/>
                <a:gd name="connsiteY102" fmla="*/ 1143130 h 1419072"/>
                <a:gd name="connsiteX103" fmla="*/ 1666240 w 1758173"/>
                <a:gd name="connsiteY103" fmla="*/ 1138050 h 1419072"/>
                <a:gd name="connsiteX104" fmla="*/ 1645920 w 1758173"/>
                <a:gd name="connsiteY104" fmla="*/ 1046610 h 1419072"/>
                <a:gd name="connsiteX105" fmla="*/ 1600200 w 1758173"/>
                <a:gd name="connsiteY105" fmla="*/ 1021210 h 1419072"/>
                <a:gd name="connsiteX106" fmla="*/ 1579880 w 1758173"/>
                <a:gd name="connsiteY106" fmla="*/ 1016130 h 1419072"/>
                <a:gd name="connsiteX107" fmla="*/ 1564640 w 1758173"/>
                <a:gd name="connsiteY107" fmla="*/ 1000890 h 1419072"/>
                <a:gd name="connsiteX108" fmla="*/ 1559560 w 1758173"/>
                <a:gd name="connsiteY108" fmla="*/ 985650 h 1419072"/>
                <a:gd name="connsiteX109" fmla="*/ 1554480 w 1758173"/>
                <a:gd name="connsiteY109" fmla="*/ 965330 h 1419072"/>
                <a:gd name="connsiteX110" fmla="*/ 1539240 w 1758173"/>
                <a:gd name="connsiteY110" fmla="*/ 960250 h 1419072"/>
                <a:gd name="connsiteX111" fmla="*/ 1493520 w 1758173"/>
                <a:gd name="connsiteY111" fmla="*/ 955170 h 1419072"/>
                <a:gd name="connsiteX112" fmla="*/ 1488440 w 1758173"/>
                <a:gd name="connsiteY112" fmla="*/ 929770 h 1419072"/>
                <a:gd name="connsiteX113" fmla="*/ 1478280 w 1758173"/>
                <a:gd name="connsiteY113" fmla="*/ 914530 h 1419072"/>
                <a:gd name="connsiteX114" fmla="*/ 1463040 w 1758173"/>
                <a:gd name="connsiteY114" fmla="*/ 884050 h 1419072"/>
                <a:gd name="connsiteX115" fmla="*/ 1422400 w 1758173"/>
                <a:gd name="connsiteY115" fmla="*/ 889130 h 1419072"/>
                <a:gd name="connsiteX116" fmla="*/ 1417320 w 1758173"/>
                <a:gd name="connsiteY116" fmla="*/ 924690 h 1419072"/>
                <a:gd name="connsiteX117" fmla="*/ 1346200 w 1758173"/>
                <a:gd name="connsiteY117" fmla="*/ 929770 h 1419072"/>
                <a:gd name="connsiteX118" fmla="*/ 1254760 w 1758173"/>
                <a:gd name="connsiteY118" fmla="*/ 924690 h 1419072"/>
                <a:gd name="connsiteX119" fmla="*/ 1244600 w 1758173"/>
                <a:gd name="connsiteY119" fmla="*/ 909450 h 1419072"/>
                <a:gd name="connsiteX120" fmla="*/ 1229360 w 1758173"/>
                <a:gd name="connsiteY120" fmla="*/ 904370 h 1419072"/>
                <a:gd name="connsiteX121" fmla="*/ 1209040 w 1758173"/>
                <a:gd name="connsiteY121" fmla="*/ 858650 h 1419072"/>
                <a:gd name="connsiteX122" fmla="*/ 1203960 w 1758173"/>
                <a:gd name="connsiteY122" fmla="*/ 838330 h 1419072"/>
                <a:gd name="connsiteX123" fmla="*/ 1173480 w 1758173"/>
                <a:gd name="connsiteY123" fmla="*/ 818010 h 1419072"/>
                <a:gd name="connsiteX124" fmla="*/ 1143000 w 1758173"/>
                <a:gd name="connsiteY124" fmla="*/ 802770 h 1419072"/>
                <a:gd name="connsiteX125" fmla="*/ 1127760 w 1758173"/>
                <a:gd name="connsiteY125" fmla="*/ 787530 h 1419072"/>
                <a:gd name="connsiteX126" fmla="*/ 1112520 w 1758173"/>
                <a:gd name="connsiteY126" fmla="*/ 782450 h 1419072"/>
                <a:gd name="connsiteX127" fmla="*/ 1097280 w 1758173"/>
                <a:gd name="connsiteY127" fmla="*/ 772290 h 1419072"/>
                <a:gd name="connsiteX128" fmla="*/ 1087120 w 1758173"/>
                <a:gd name="connsiteY128" fmla="*/ 757050 h 1419072"/>
                <a:gd name="connsiteX129" fmla="*/ 1071880 w 1758173"/>
                <a:gd name="connsiteY129" fmla="*/ 751970 h 1419072"/>
                <a:gd name="connsiteX130" fmla="*/ 1021080 w 1758173"/>
                <a:gd name="connsiteY130" fmla="*/ 746890 h 1419072"/>
                <a:gd name="connsiteX131" fmla="*/ 1000760 w 1758173"/>
                <a:gd name="connsiteY131" fmla="*/ 716410 h 1419072"/>
                <a:gd name="connsiteX132" fmla="*/ 990600 w 1758173"/>
                <a:gd name="connsiteY132" fmla="*/ 696090 h 1419072"/>
                <a:gd name="connsiteX133" fmla="*/ 960120 w 1758173"/>
                <a:gd name="connsiteY133" fmla="*/ 665610 h 1419072"/>
                <a:gd name="connsiteX134" fmla="*/ 873760 w 1758173"/>
                <a:gd name="connsiteY134" fmla="*/ 655450 h 1419072"/>
                <a:gd name="connsiteX135" fmla="*/ 868680 w 1758173"/>
                <a:gd name="connsiteY135" fmla="*/ 640210 h 1419072"/>
                <a:gd name="connsiteX136" fmla="*/ 848360 w 1758173"/>
                <a:gd name="connsiteY136" fmla="*/ 609730 h 1419072"/>
                <a:gd name="connsiteX137" fmla="*/ 822960 w 1758173"/>
                <a:gd name="connsiteY137" fmla="*/ 574170 h 1419072"/>
                <a:gd name="connsiteX138" fmla="*/ 817880 w 1758173"/>
                <a:gd name="connsiteY138" fmla="*/ 558930 h 1419072"/>
                <a:gd name="connsiteX139" fmla="*/ 817880 w 1758173"/>
                <a:gd name="connsiteY139" fmla="*/ 472570 h 1419072"/>
                <a:gd name="connsiteX140" fmla="*/ 828040 w 1758173"/>
                <a:gd name="connsiteY140" fmla="*/ 452250 h 1419072"/>
                <a:gd name="connsiteX141" fmla="*/ 817880 w 1758173"/>
                <a:gd name="connsiteY141" fmla="*/ 437010 h 1419072"/>
                <a:gd name="connsiteX142" fmla="*/ 751840 w 1758173"/>
                <a:gd name="connsiteY142" fmla="*/ 421770 h 1419072"/>
                <a:gd name="connsiteX143" fmla="*/ 731520 w 1758173"/>
                <a:gd name="connsiteY143" fmla="*/ 416690 h 1419072"/>
                <a:gd name="connsiteX144" fmla="*/ 624840 w 1758173"/>
                <a:gd name="connsiteY144" fmla="*/ 411610 h 1419072"/>
                <a:gd name="connsiteX145" fmla="*/ 619760 w 1758173"/>
                <a:gd name="connsiteY145" fmla="*/ 330330 h 1419072"/>
                <a:gd name="connsiteX146" fmla="*/ 635000 w 1758173"/>
                <a:gd name="connsiteY146" fmla="*/ 325250 h 1419072"/>
                <a:gd name="connsiteX147" fmla="*/ 640080 w 1758173"/>
                <a:gd name="connsiteY147" fmla="*/ 310010 h 1419072"/>
                <a:gd name="connsiteX148" fmla="*/ 624840 w 1758173"/>
                <a:gd name="connsiteY148" fmla="*/ 304930 h 1419072"/>
                <a:gd name="connsiteX149" fmla="*/ 599440 w 1758173"/>
                <a:gd name="connsiteY149" fmla="*/ 299850 h 1419072"/>
                <a:gd name="connsiteX150" fmla="*/ 584200 w 1758173"/>
                <a:gd name="connsiteY150" fmla="*/ 289690 h 1419072"/>
                <a:gd name="connsiteX151" fmla="*/ 563880 w 1758173"/>
                <a:gd name="connsiteY151" fmla="*/ 284610 h 1419072"/>
                <a:gd name="connsiteX152" fmla="*/ 497840 w 1758173"/>
                <a:gd name="connsiteY152" fmla="*/ 274450 h 1419072"/>
                <a:gd name="connsiteX153" fmla="*/ 436880 w 1758173"/>
                <a:gd name="connsiteY153" fmla="*/ 264290 h 1419072"/>
                <a:gd name="connsiteX154" fmla="*/ 406400 w 1758173"/>
                <a:gd name="connsiteY154" fmla="*/ 249050 h 1419072"/>
                <a:gd name="connsiteX155" fmla="*/ 396240 w 1758173"/>
                <a:gd name="connsiteY155" fmla="*/ 198250 h 1419072"/>
                <a:gd name="connsiteX156" fmla="*/ 386080 w 1758173"/>
                <a:gd name="connsiteY156" fmla="*/ 183010 h 1419072"/>
                <a:gd name="connsiteX157" fmla="*/ 391160 w 1758173"/>
                <a:gd name="connsiteY157" fmla="*/ 167770 h 1419072"/>
                <a:gd name="connsiteX158" fmla="*/ 421640 w 1758173"/>
                <a:gd name="connsiteY158" fmla="*/ 142370 h 1419072"/>
                <a:gd name="connsiteX159" fmla="*/ 447040 w 1758173"/>
                <a:gd name="connsiteY159" fmla="*/ 132210 h 1419072"/>
                <a:gd name="connsiteX160" fmla="*/ 457200 w 1758173"/>
                <a:gd name="connsiteY160" fmla="*/ 116970 h 1419072"/>
                <a:gd name="connsiteX161" fmla="*/ 441960 w 1758173"/>
                <a:gd name="connsiteY161" fmla="*/ 101730 h 1419072"/>
                <a:gd name="connsiteX162" fmla="*/ 436880 w 1758173"/>
                <a:gd name="connsiteY162" fmla="*/ 86490 h 1419072"/>
                <a:gd name="connsiteX163" fmla="*/ 426720 w 1758173"/>
                <a:gd name="connsiteY163" fmla="*/ 71250 h 1419072"/>
                <a:gd name="connsiteX164" fmla="*/ 421640 w 1758173"/>
                <a:gd name="connsiteY164" fmla="*/ 15370 h 1419072"/>
                <a:gd name="connsiteX165" fmla="*/ 411480 w 1758173"/>
                <a:gd name="connsiteY165" fmla="*/ 130 h 1419072"/>
                <a:gd name="connsiteX166" fmla="*/ 391160 w 1758173"/>
                <a:gd name="connsiteY166" fmla="*/ 10290 h 1419072"/>
                <a:gd name="connsiteX167" fmla="*/ 386080 w 1758173"/>
                <a:gd name="connsiteY167" fmla="*/ 25530 h 1419072"/>
                <a:gd name="connsiteX168" fmla="*/ 375920 w 1758173"/>
                <a:gd name="connsiteY168" fmla="*/ 40770 h 1419072"/>
                <a:gd name="connsiteX169" fmla="*/ 360680 w 1758173"/>
                <a:gd name="connsiteY169" fmla="*/ 50930 h 1419072"/>
                <a:gd name="connsiteX170" fmla="*/ 213360 w 1758173"/>
                <a:gd name="connsiteY170" fmla="*/ 56010 h 1419072"/>
                <a:gd name="connsiteX171" fmla="*/ 203200 w 1758173"/>
                <a:gd name="connsiteY171" fmla="*/ 86490 h 1419072"/>
                <a:gd name="connsiteX172" fmla="*/ 198120 w 1758173"/>
                <a:gd name="connsiteY172" fmla="*/ 101730 h 1419072"/>
                <a:gd name="connsiteX173" fmla="*/ 193040 w 1758173"/>
                <a:gd name="connsiteY173" fmla="*/ 122050 h 1419072"/>
                <a:gd name="connsiteX174" fmla="*/ 172720 w 1758173"/>
                <a:gd name="connsiteY174" fmla="*/ 162690 h 14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758173" h="1419072">
                  <a:moveTo>
                    <a:pt x="172720" y="162690"/>
                  </a:moveTo>
                  <a:cubicBezTo>
                    <a:pt x="165100" y="170310"/>
                    <a:pt x="154504" y="162981"/>
                    <a:pt x="147320" y="167770"/>
                  </a:cubicBezTo>
                  <a:cubicBezTo>
                    <a:pt x="142865" y="170740"/>
                    <a:pt x="145585" y="178829"/>
                    <a:pt x="142240" y="183010"/>
                  </a:cubicBezTo>
                  <a:cubicBezTo>
                    <a:pt x="138426" y="187778"/>
                    <a:pt x="132080" y="189783"/>
                    <a:pt x="127000" y="193170"/>
                  </a:cubicBezTo>
                  <a:cubicBezTo>
                    <a:pt x="125307" y="198250"/>
                    <a:pt x="125265" y="204229"/>
                    <a:pt x="121920" y="208410"/>
                  </a:cubicBezTo>
                  <a:cubicBezTo>
                    <a:pt x="114758" y="217362"/>
                    <a:pt x="101480" y="220303"/>
                    <a:pt x="91440" y="223650"/>
                  </a:cubicBezTo>
                  <a:cubicBezTo>
                    <a:pt x="62366" y="252724"/>
                    <a:pt x="86773" y="222412"/>
                    <a:pt x="71120" y="269370"/>
                  </a:cubicBezTo>
                  <a:cubicBezTo>
                    <a:pt x="69189" y="275162"/>
                    <a:pt x="63440" y="279031"/>
                    <a:pt x="60960" y="284610"/>
                  </a:cubicBezTo>
                  <a:cubicBezTo>
                    <a:pt x="36779" y="339018"/>
                    <a:pt x="63633" y="295840"/>
                    <a:pt x="40640" y="330330"/>
                  </a:cubicBezTo>
                  <a:cubicBezTo>
                    <a:pt x="38947" y="343877"/>
                    <a:pt x="38002" y="357538"/>
                    <a:pt x="35560" y="370970"/>
                  </a:cubicBezTo>
                  <a:cubicBezTo>
                    <a:pt x="34602" y="376238"/>
                    <a:pt x="34266" y="382424"/>
                    <a:pt x="30480" y="386210"/>
                  </a:cubicBezTo>
                  <a:cubicBezTo>
                    <a:pt x="21846" y="394844"/>
                    <a:pt x="0" y="406530"/>
                    <a:pt x="0" y="406530"/>
                  </a:cubicBezTo>
                  <a:cubicBezTo>
                    <a:pt x="5080" y="409917"/>
                    <a:pt x="11853" y="411610"/>
                    <a:pt x="15240" y="416690"/>
                  </a:cubicBezTo>
                  <a:cubicBezTo>
                    <a:pt x="26449" y="433504"/>
                    <a:pt x="16136" y="478851"/>
                    <a:pt x="15240" y="487810"/>
                  </a:cubicBezTo>
                  <a:cubicBezTo>
                    <a:pt x="16933" y="503050"/>
                    <a:pt x="14625" y="519293"/>
                    <a:pt x="20320" y="533530"/>
                  </a:cubicBezTo>
                  <a:cubicBezTo>
                    <a:pt x="22309" y="538502"/>
                    <a:pt x="30638" y="536501"/>
                    <a:pt x="35560" y="538610"/>
                  </a:cubicBezTo>
                  <a:cubicBezTo>
                    <a:pt x="42521" y="541593"/>
                    <a:pt x="49386" y="544874"/>
                    <a:pt x="55880" y="548770"/>
                  </a:cubicBezTo>
                  <a:cubicBezTo>
                    <a:pt x="66351" y="555052"/>
                    <a:pt x="86360" y="569090"/>
                    <a:pt x="86360" y="569090"/>
                  </a:cubicBezTo>
                  <a:cubicBezTo>
                    <a:pt x="88053" y="575863"/>
                    <a:pt x="89925" y="582594"/>
                    <a:pt x="91440" y="589410"/>
                  </a:cubicBezTo>
                  <a:cubicBezTo>
                    <a:pt x="93313" y="597839"/>
                    <a:pt x="92659" y="607087"/>
                    <a:pt x="96520" y="614810"/>
                  </a:cubicBezTo>
                  <a:cubicBezTo>
                    <a:pt x="99733" y="621236"/>
                    <a:pt x="106680" y="624970"/>
                    <a:pt x="111760" y="630050"/>
                  </a:cubicBezTo>
                  <a:lnTo>
                    <a:pt x="121920" y="660530"/>
                  </a:lnTo>
                  <a:lnTo>
                    <a:pt x="127000" y="675770"/>
                  </a:lnTo>
                  <a:cubicBezTo>
                    <a:pt x="125307" y="699477"/>
                    <a:pt x="126050" y="723485"/>
                    <a:pt x="121920" y="746890"/>
                  </a:cubicBezTo>
                  <a:cubicBezTo>
                    <a:pt x="120859" y="752902"/>
                    <a:pt x="114490" y="756669"/>
                    <a:pt x="111760" y="762130"/>
                  </a:cubicBezTo>
                  <a:cubicBezTo>
                    <a:pt x="107700" y="770250"/>
                    <a:pt x="103770" y="790094"/>
                    <a:pt x="101600" y="797690"/>
                  </a:cubicBezTo>
                  <a:cubicBezTo>
                    <a:pt x="100129" y="802839"/>
                    <a:pt x="98213" y="807850"/>
                    <a:pt x="96520" y="812930"/>
                  </a:cubicBezTo>
                  <a:cubicBezTo>
                    <a:pt x="98213" y="828170"/>
                    <a:pt x="97091" y="843994"/>
                    <a:pt x="101600" y="858650"/>
                  </a:cubicBezTo>
                  <a:cubicBezTo>
                    <a:pt x="104090" y="866742"/>
                    <a:pt x="115790" y="870569"/>
                    <a:pt x="116840" y="878970"/>
                  </a:cubicBezTo>
                  <a:cubicBezTo>
                    <a:pt x="117779" y="886484"/>
                    <a:pt x="109663" y="892329"/>
                    <a:pt x="106680" y="899290"/>
                  </a:cubicBezTo>
                  <a:cubicBezTo>
                    <a:pt x="104571" y="904212"/>
                    <a:pt x="103293" y="909450"/>
                    <a:pt x="101600" y="914530"/>
                  </a:cubicBezTo>
                  <a:cubicBezTo>
                    <a:pt x="99907" y="928077"/>
                    <a:pt x="90415" y="942959"/>
                    <a:pt x="96520" y="955170"/>
                  </a:cubicBezTo>
                  <a:cubicBezTo>
                    <a:pt x="101309" y="964749"/>
                    <a:pt x="127000" y="965330"/>
                    <a:pt x="127000" y="965330"/>
                  </a:cubicBezTo>
                  <a:cubicBezTo>
                    <a:pt x="151521" y="1002111"/>
                    <a:pt x="141859" y="984888"/>
                    <a:pt x="157480" y="1016130"/>
                  </a:cubicBezTo>
                  <a:cubicBezTo>
                    <a:pt x="149012" y="1058471"/>
                    <a:pt x="151012" y="1035963"/>
                    <a:pt x="157480" y="1097410"/>
                  </a:cubicBezTo>
                  <a:cubicBezTo>
                    <a:pt x="158909" y="1110987"/>
                    <a:pt x="155930" y="1126116"/>
                    <a:pt x="162560" y="1138050"/>
                  </a:cubicBezTo>
                  <a:cubicBezTo>
                    <a:pt x="165951" y="1144153"/>
                    <a:pt x="176107" y="1141437"/>
                    <a:pt x="182880" y="1143130"/>
                  </a:cubicBezTo>
                  <a:cubicBezTo>
                    <a:pt x="187960" y="1146517"/>
                    <a:pt x="192659" y="1150560"/>
                    <a:pt x="198120" y="1153290"/>
                  </a:cubicBezTo>
                  <a:cubicBezTo>
                    <a:pt x="202909" y="1155685"/>
                    <a:pt x="208905" y="1155400"/>
                    <a:pt x="213360" y="1158370"/>
                  </a:cubicBezTo>
                  <a:cubicBezTo>
                    <a:pt x="219338" y="1162355"/>
                    <a:pt x="223520" y="1168530"/>
                    <a:pt x="228600" y="1173610"/>
                  </a:cubicBezTo>
                  <a:cubicBezTo>
                    <a:pt x="233600" y="1171110"/>
                    <a:pt x="259373" y="1159274"/>
                    <a:pt x="264160" y="1153290"/>
                  </a:cubicBezTo>
                  <a:cubicBezTo>
                    <a:pt x="267505" y="1149109"/>
                    <a:pt x="266270" y="1142505"/>
                    <a:pt x="269240" y="1138050"/>
                  </a:cubicBezTo>
                  <a:cubicBezTo>
                    <a:pt x="273225" y="1132072"/>
                    <a:pt x="279400" y="1127890"/>
                    <a:pt x="284480" y="1122810"/>
                  </a:cubicBezTo>
                  <a:cubicBezTo>
                    <a:pt x="288294" y="1123287"/>
                    <a:pt x="334252" y="1127376"/>
                    <a:pt x="345440" y="1132970"/>
                  </a:cubicBezTo>
                  <a:cubicBezTo>
                    <a:pt x="356362" y="1138431"/>
                    <a:pt x="375920" y="1153290"/>
                    <a:pt x="375920" y="1153290"/>
                  </a:cubicBezTo>
                  <a:cubicBezTo>
                    <a:pt x="386080" y="1151597"/>
                    <a:pt x="396628" y="1151467"/>
                    <a:pt x="406400" y="1148210"/>
                  </a:cubicBezTo>
                  <a:cubicBezTo>
                    <a:pt x="432526" y="1139501"/>
                    <a:pt x="412448" y="1138292"/>
                    <a:pt x="431800" y="1122810"/>
                  </a:cubicBezTo>
                  <a:cubicBezTo>
                    <a:pt x="435981" y="1119465"/>
                    <a:pt x="441960" y="1119423"/>
                    <a:pt x="447040" y="1117730"/>
                  </a:cubicBezTo>
                  <a:cubicBezTo>
                    <a:pt x="452120" y="1112650"/>
                    <a:pt x="457681" y="1108009"/>
                    <a:pt x="462280" y="1102490"/>
                  </a:cubicBezTo>
                  <a:cubicBezTo>
                    <a:pt x="466189" y="1097800"/>
                    <a:pt x="468123" y="1091567"/>
                    <a:pt x="472440" y="1087250"/>
                  </a:cubicBezTo>
                  <a:cubicBezTo>
                    <a:pt x="476757" y="1082933"/>
                    <a:pt x="482600" y="1080477"/>
                    <a:pt x="487680" y="1077090"/>
                  </a:cubicBezTo>
                  <a:cubicBezTo>
                    <a:pt x="502920" y="1078783"/>
                    <a:pt x="519163" y="1076475"/>
                    <a:pt x="533400" y="1082170"/>
                  </a:cubicBezTo>
                  <a:cubicBezTo>
                    <a:pt x="538372" y="1084159"/>
                    <a:pt x="536085" y="1092621"/>
                    <a:pt x="538480" y="1097410"/>
                  </a:cubicBezTo>
                  <a:cubicBezTo>
                    <a:pt x="547671" y="1115792"/>
                    <a:pt x="546303" y="1111871"/>
                    <a:pt x="563880" y="1117730"/>
                  </a:cubicBezTo>
                  <a:cubicBezTo>
                    <a:pt x="567267" y="1122810"/>
                    <a:pt x="569272" y="1129156"/>
                    <a:pt x="574040" y="1132970"/>
                  </a:cubicBezTo>
                  <a:cubicBezTo>
                    <a:pt x="578221" y="1136315"/>
                    <a:pt x="584358" y="1135941"/>
                    <a:pt x="589280" y="1138050"/>
                  </a:cubicBezTo>
                  <a:cubicBezTo>
                    <a:pt x="596241" y="1141033"/>
                    <a:pt x="602569" y="1145398"/>
                    <a:pt x="609600" y="1148210"/>
                  </a:cubicBezTo>
                  <a:cubicBezTo>
                    <a:pt x="619544" y="1152187"/>
                    <a:pt x="640080" y="1158370"/>
                    <a:pt x="640080" y="1158370"/>
                  </a:cubicBezTo>
                  <a:cubicBezTo>
                    <a:pt x="641366" y="1164802"/>
                    <a:pt x="645434" y="1190599"/>
                    <a:pt x="650240" y="1199010"/>
                  </a:cubicBezTo>
                  <a:cubicBezTo>
                    <a:pt x="654441" y="1206361"/>
                    <a:pt x="660400" y="1212557"/>
                    <a:pt x="665480" y="1219330"/>
                  </a:cubicBezTo>
                  <a:cubicBezTo>
                    <a:pt x="667173" y="1224410"/>
                    <a:pt x="669510" y="1229319"/>
                    <a:pt x="670560" y="1234570"/>
                  </a:cubicBezTo>
                  <a:cubicBezTo>
                    <a:pt x="672908" y="1246311"/>
                    <a:pt x="670777" y="1259188"/>
                    <a:pt x="675640" y="1270130"/>
                  </a:cubicBezTo>
                  <a:cubicBezTo>
                    <a:pt x="678120" y="1275709"/>
                    <a:pt x="685800" y="1276903"/>
                    <a:pt x="690880" y="1280290"/>
                  </a:cubicBezTo>
                  <a:cubicBezTo>
                    <a:pt x="692573" y="1295530"/>
                    <a:pt x="691111" y="1311463"/>
                    <a:pt x="695960" y="1326010"/>
                  </a:cubicBezTo>
                  <a:cubicBezTo>
                    <a:pt x="698232" y="1332826"/>
                    <a:pt x="705681" y="1336651"/>
                    <a:pt x="711200" y="1341250"/>
                  </a:cubicBezTo>
                  <a:cubicBezTo>
                    <a:pt x="726235" y="1353779"/>
                    <a:pt x="727394" y="1351649"/>
                    <a:pt x="746760" y="1356490"/>
                  </a:cubicBezTo>
                  <a:lnTo>
                    <a:pt x="777240" y="1376810"/>
                  </a:lnTo>
                  <a:lnTo>
                    <a:pt x="792480" y="1386970"/>
                  </a:lnTo>
                  <a:cubicBezTo>
                    <a:pt x="822240" y="1431610"/>
                    <a:pt x="800650" y="1418665"/>
                    <a:pt x="863600" y="1412370"/>
                  </a:cubicBezTo>
                  <a:cubicBezTo>
                    <a:pt x="876032" y="1375074"/>
                    <a:pt x="866187" y="1389463"/>
                    <a:pt x="889000" y="1366650"/>
                  </a:cubicBezTo>
                  <a:cubicBezTo>
                    <a:pt x="890693" y="1359877"/>
                    <a:pt x="889482" y="1351584"/>
                    <a:pt x="894080" y="1346330"/>
                  </a:cubicBezTo>
                  <a:cubicBezTo>
                    <a:pt x="906483" y="1332155"/>
                    <a:pt x="926371" y="1323244"/>
                    <a:pt x="944880" y="1320930"/>
                  </a:cubicBezTo>
                  <a:cubicBezTo>
                    <a:pt x="965113" y="1318401"/>
                    <a:pt x="985520" y="1317543"/>
                    <a:pt x="1005840" y="1315850"/>
                  </a:cubicBezTo>
                  <a:cubicBezTo>
                    <a:pt x="1054457" y="1267233"/>
                    <a:pt x="996753" y="1329481"/>
                    <a:pt x="1026160" y="1285370"/>
                  </a:cubicBezTo>
                  <a:cubicBezTo>
                    <a:pt x="1030145" y="1279392"/>
                    <a:pt x="1036320" y="1275210"/>
                    <a:pt x="1041400" y="1270130"/>
                  </a:cubicBezTo>
                  <a:cubicBezTo>
                    <a:pt x="1043093" y="1265050"/>
                    <a:pt x="1045318" y="1260117"/>
                    <a:pt x="1046480" y="1254890"/>
                  </a:cubicBezTo>
                  <a:cubicBezTo>
                    <a:pt x="1052753" y="1226662"/>
                    <a:pt x="1054045" y="1197079"/>
                    <a:pt x="1056640" y="1168530"/>
                  </a:cubicBezTo>
                  <a:cubicBezTo>
                    <a:pt x="1080347" y="1170223"/>
                    <a:pt x="1104156" y="1170833"/>
                    <a:pt x="1127760" y="1173610"/>
                  </a:cubicBezTo>
                  <a:cubicBezTo>
                    <a:pt x="1133078" y="1174236"/>
                    <a:pt x="1138319" y="1176089"/>
                    <a:pt x="1143000" y="1178690"/>
                  </a:cubicBezTo>
                  <a:cubicBezTo>
                    <a:pt x="1153674" y="1184620"/>
                    <a:pt x="1173480" y="1199010"/>
                    <a:pt x="1173480" y="1199010"/>
                  </a:cubicBezTo>
                  <a:cubicBezTo>
                    <a:pt x="1181281" y="1210712"/>
                    <a:pt x="1182522" y="1219330"/>
                    <a:pt x="1198880" y="1219330"/>
                  </a:cubicBezTo>
                  <a:cubicBezTo>
                    <a:pt x="1204235" y="1219330"/>
                    <a:pt x="1209040" y="1215943"/>
                    <a:pt x="1214120" y="1214250"/>
                  </a:cubicBezTo>
                  <a:cubicBezTo>
                    <a:pt x="1231053" y="1215943"/>
                    <a:pt x="1248776" y="1213949"/>
                    <a:pt x="1264920" y="1219330"/>
                  </a:cubicBezTo>
                  <a:cubicBezTo>
                    <a:pt x="1327513" y="1240194"/>
                    <a:pt x="1213755" y="1230669"/>
                    <a:pt x="1290320" y="1249810"/>
                  </a:cubicBezTo>
                  <a:cubicBezTo>
                    <a:pt x="1311739" y="1255165"/>
                    <a:pt x="1334347" y="1253197"/>
                    <a:pt x="1356360" y="1254890"/>
                  </a:cubicBezTo>
                  <a:cubicBezTo>
                    <a:pt x="1358053" y="1259970"/>
                    <a:pt x="1358470" y="1265675"/>
                    <a:pt x="1361440" y="1270130"/>
                  </a:cubicBezTo>
                  <a:cubicBezTo>
                    <a:pt x="1365425" y="1276108"/>
                    <a:pt x="1370702" y="1281385"/>
                    <a:pt x="1376680" y="1285370"/>
                  </a:cubicBezTo>
                  <a:cubicBezTo>
                    <a:pt x="1383375" y="1289833"/>
                    <a:pt x="1413656" y="1294797"/>
                    <a:pt x="1417320" y="1295530"/>
                  </a:cubicBezTo>
                  <a:cubicBezTo>
                    <a:pt x="1434253" y="1293837"/>
                    <a:pt x="1451300" y="1293038"/>
                    <a:pt x="1468120" y="1290450"/>
                  </a:cubicBezTo>
                  <a:cubicBezTo>
                    <a:pt x="1473413" y="1289636"/>
                    <a:pt x="1478211" y="1286841"/>
                    <a:pt x="1483360" y="1285370"/>
                  </a:cubicBezTo>
                  <a:cubicBezTo>
                    <a:pt x="1490073" y="1283452"/>
                    <a:pt x="1496907" y="1281983"/>
                    <a:pt x="1503680" y="1280290"/>
                  </a:cubicBezTo>
                  <a:cubicBezTo>
                    <a:pt x="1509800" y="1268049"/>
                    <a:pt x="1511206" y="1253265"/>
                    <a:pt x="1529080" y="1254890"/>
                  </a:cubicBezTo>
                  <a:cubicBezTo>
                    <a:pt x="1542986" y="1256154"/>
                    <a:pt x="1569720" y="1265050"/>
                    <a:pt x="1569720" y="1265050"/>
                  </a:cubicBezTo>
                  <a:cubicBezTo>
                    <a:pt x="1573107" y="1270130"/>
                    <a:pt x="1575563" y="1275973"/>
                    <a:pt x="1579880" y="1280290"/>
                  </a:cubicBezTo>
                  <a:cubicBezTo>
                    <a:pt x="1602176" y="1302586"/>
                    <a:pt x="1622131" y="1288199"/>
                    <a:pt x="1656080" y="1285370"/>
                  </a:cubicBezTo>
                  <a:cubicBezTo>
                    <a:pt x="1661160" y="1280290"/>
                    <a:pt x="1666721" y="1275649"/>
                    <a:pt x="1671320" y="1270130"/>
                  </a:cubicBezTo>
                  <a:cubicBezTo>
                    <a:pt x="1675229" y="1265440"/>
                    <a:pt x="1676400" y="1258277"/>
                    <a:pt x="1681480" y="1254890"/>
                  </a:cubicBezTo>
                  <a:cubicBezTo>
                    <a:pt x="1686532" y="1251522"/>
                    <a:pt x="1732180" y="1244747"/>
                    <a:pt x="1732280" y="1244730"/>
                  </a:cubicBezTo>
                  <a:cubicBezTo>
                    <a:pt x="1733973" y="1234570"/>
                    <a:pt x="1731373" y="1222632"/>
                    <a:pt x="1737360" y="1214250"/>
                  </a:cubicBezTo>
                  <a:cubicBezTo>
                    <a:pt x="1741418" y="1208569"/>
                    <a:pt x="1755087" y="1215652"/>
                    <a:pt x="1757680" y="1209170"/>
                  </a:cubicBezTo>
                  <a:cubicBezTo>
                    <a:pt x="1760492" y="1202139"/>
                    <a:pt x="1750503" y="1195811"/>
                    <a:pt x="1747520" y="1188850"/>
                  </a:cubicBezTo>
                  <a:cubicBezTo>
                    <a:pt x="1745411" y="1183928"/>
                    <a:pt x="1745410" y="1178065"/>
                    <a:pt x="1742440" y="1173610"/>
                  </a:cubicBezTo>
                  <a:cubicBezTo>
                    <a:pt x="1732476" y="1158664"/>
                    <a:pt x="1712584" y="1148418"/>
                    <a:pt x="1696720" y="1143130"/>
                  </a:cubicBezTo>
                  <a:cubicBezTo>
                    <a:pt x="1686948" y="1139873"/>
                    <a:pt x="1676400" y="1139743"/>
                    <a:pt x="1666240" y="1138050"/>
                  </a:cubicBezTo>
                  <a:cubicBezTo>
                    <a:pt x="1621759" y="1093569"/>
                    <a:pt x="1691309" y="1169810"/>
                    <a:pt x="1645920" y="1046610"/>
                  </a:cubicBezTo>
                  <a:cubicBezTo>
                    <a:pt x="1641639" y="1034991"/>
                    <a:pt x="1613581" y="1025033"/>
                    <a:pt x="1600200" y="1021210"/>
                  </a:cubicBezTo>
                  <a:cubicBezTo>
                    <a:pt x="1593487" y="1019292"/>
                    <a:pt x="1586653" y="1017823"/>
                    <a:pt x="1579880" y="1016130"/>
                  </a:cubicBezTo>
                  <a:cubicBezTo>
                    <a:pt x="1574800" y="1011050"/>
                    <a:pt x="1568625" y="1006868"/>
                    <a:pt x="1564640" y="1000890"/>
                  </a:cubicBezTo>
                  <a:cubicBezTo>
                    <a:pt x="1561670" y="996435"/>
                    <a:pt x="1561031" y="990799"/>
                    <a:pt x="1559560" y="985650"/>
                  </a:cubicBezTo>
                  <a:cubicBezTo>
                    <a:pt x="1557642" y="978937"/>
                    <a:pt x="1558841" y="970782"/>
                    <a:pt x="1554480" y="965330"/>
                  </a:cubicBezTo>
                  <a:cubicBezTo>
                    <a:pt x="1551135" y="961149"/>
                    <a:pt x="1544522" y="961130"/>
                    <a:pt x="1539240" y="960250"/>
                  </a:cubicBezTo>
                  <a:cubicBezTo>
                    <a:pt x="1524115" y="957729"/>
                    <a:pt x="1508760" y="956863"/>
                    <a:pt x="1493520" y="955170"/>
                  </a:cubicBezTo>
                  <a:cubicBezTo>
                    <a:pt x="1491827" y="946703"/>
                    <a:pt x="1491472" y="937855"/>
                    <a:pt x="1488440" y="929770"/>
                  </a:cubicBezTo>
                  <a:cubicBezTo>
                    <a:pt x="1486296" y="924053"/>
                    <a:pt x="1481010" y="919991"/>
                    <a:pt x="1478280" y="914530"/>
                  </a:cubicBezTo>
                  <a:cubicBezTo>
                    <a:pt x="1457248" y="872466"/>
                    <a:pt x="1492157" y="927726"/>
                    <a:pt x="1463040" y="884050"/>
                  </a:cubicBezTo>
                  <a:lnTo>
                    <a:pt x="1422400" y="889130"/>
                  </a:lnTo>
                  <a:cubicBezTo>
                    <a:pt x="1413451" y="897085"/>
                    <a:pt x="1427885" y="919055"/>
                    <a:pt x="1417320" y="924690"/>
                  </a:cubicBezTo>
                  <a:cubicBezTo>
                    <a:pt x="1396349" y="935875"/>
                    <a:pt x="1369907" y="928077"/>
                    <a:pt x="1346200" y="929770"/>
                  </a:cubicBezTo>
                  <a:cubicBezTo>
                    <a:pt x="1315720" y="928077"/>
                    <a:pt x="1284694" y="930677"/>
                    <a:pt x="1254760" y="924690"/>
                  </a:cubicBezTo>
                  <a:cubicBezTo>
                    <a:pt x="1248773" y="923493"/>
                    <a:pt x="1249368" y="913264"/>
                    <a:pt x="1244600" y="909450"/>
                  </a:cubicBezTo>
                  <a:cubicBezTo>
                    <a:pt x="1240419" y="906105"/>
                    <a:pt x="1234440" y="906063"/>
                    <a:pt x="1229360" y="904370"/>
                  </a:cubicBezTo>
                  <a:cubicBezTo>
                    <a:pt x="1216016" y="884355"/>
                    <a:pt x="1216294" y="887668"/>
                    <a:pt x="1209040" y="858650"/>
                  </a:cubicBezTo>
                  <a:cubicBezTo>
                    <a:pt x="1207347" y="851877"/>
                    <a:pt x="1208558" y="843584"/>
                    <a:pt x="1203960" y="838330"/>
                  </a:cubicBezTo>
                  <a:cubicBezTo>
                    <a:pt x="1195919" y="829140"/>
                    <a:pt x="1183640" y="824783"/>
                    <a:pt x="1173480" y="818010"/>
                  </a:cubicBezTo>
                  <a:cubicBezTo>
                    <a:pt x="1153785" y="804880"/>
                    <a:pt x="1164032" y="809781"/>
                    <a:pt x="1143000" y="802770"/>
                  </a:cubicBezTo>
                  <a:cubicBezTo>
                    <a:pt x="1137920" y="797690"/>
                    <a:pt x="1133738" y="791515"/>
                    <a:pt x="1127760" y="787530"/>
                  </a:cubicBezTo>
                  <a:cubicBezTo>
                    <a:pt x="1123305" y="784560"/>
                    <a:pt x="1117309" y="784845"/>
                    <a:pt x="1112520" y="782450"/>
                  </a:cubicBezTo>
                  <a:cubicBezTo>
                    <a:pt x="1107059" y="779720"/>
                    <a:pt x="1102360" y="775677"/>
                    <a:pt x="1097280" y="772290"/>
                  </a:cubicBezTo>
                  <a:cubicBezTo>
                    <a:pt x="1093893" y="767210"/>
                    <a:pt x="1091888" y="760864"/>
                    <a:pt x="1087120" y="757050"/>
                  </a:cubicBezTo>
                  <a:cubicBezTo>
                    <a:pt x="1082939" y="753705"/>
                    <a:pt x="1077173" y="752784"/>
                    <a:pt x="1071880" y="751970"/>
                  </a:cubicBezTo>
                  <a:cubicBezTo>
                    <a:pt x="1055060" y="749382"/>
                    <a:pt x="1038013" y="748583"/>
                    <a:pt x="1021080" y="746890"/>
                  </a:cubicBezTo>
                  <a:cubicBezTo>
                    <a:pt x="1014307" y="736730"/>
                    <a:pt x="1006221" y="727332"/>
                    <a:pt x="1000760" y="716410"/>
                  </a:cubicBezTo>
                  <a:cubicBezTo>
                    <a:pt x="997373" y="709637"/>
                    <a:pt x="995331" y="702003"/>
                    <a:pt x="990600" y="696090"/>
                  </a:cubicBezTo>
                  <a:cubicBezTo>
                    <a:pt x="981624" y="684870"/>
                    <a:pt x="974377" y="667392"/>
                    <a:pt x="960120" y="665610"/>
                  </a:cubicBezTo>
                  <a:cubicBezTo>
                    <a:pt x="904265" y="658628"/>
                    <a:pt x="933049" y="662038"/>
                    <a:pt x="873760" y="655450"/>
                  </a:cubicBezTo>
                  <a:cubicBezTo>
                    <a:pt x="872067" y="650370"/>
                    <a:pt x="871281" y="644891"/>
                    <a:pt x="868680" y="640210"/>
                  </a:cubicBezTo>
                  <a:cubicBezTo>
                    <a:pt x="862750" y="629536"/>
                    <a:pt x="855133" y="619890"/>
                    <a:pt x="848360" y="609730"/>
                  </a:cubicBezTo>
                  <a:cubicBezTo>
                    <a:pt x="833504" y="587445"/>
                    <a:pt x="841863" y="599374"/>
                    <a:pt x="822960" y="574170"/>
                  </a:cubicBezTo>
                  <a:cubicBezTo>
                    <a:pt x="821267" y="569090"/>
                    <a:pt x="819179" y="564125"/>
                    <a:pt x="817880" y="558930"/>
                  </a:cubicBezTo>
                  <a:cubicBezTo>
                    <a:pt x="809582" y="525737"/>
                    <a:pt x="810239" y="513320"/>
                    <a:pt x="817880" y="472570"/>
                  </a:cubicBezTo>
                  <a:cubicBezTo>
                    <a:pt x="819276" y="465127"/>
                    <a:pt x="824653" y="459023"/>
                    <a:pt x="828040" y="452250"/>
                  </a:cubicBezTo>
                  <a:cubicBezTo>
                    <a:pt x="824653" y="447170"/>
                    <a:pt x="823057" y="440246"/>
                    <a:pt x="817880" y="437010"/>
                  </a:cubicBezTo>
                  <a:cubicBezTo>
                    <a:pt x="799946" y="425801"/>
                    <a:pt x="771275" y="425304"/>
                    <a:pt x="751840" y="421770"/>
                  </a:cubicBezTo>
                  <a:cubicBezTo>
                    <a:pt x="744971" y="420521"/>
                    <a:pt x="738480" y="417247"/>
                    <a:pt x="731520" y="416690"/>
                  </a:cubicBezTo>
                  <a:cubicBezTo>
                    <a:pt x="696033" y="413851"/>
                    <a:pt x="660400" y="413303"/>
                    <a:pt x="624840" y="411610"/>
                  </a:cubicBezTo>
                  <a:cubicBezTo>
                    <a:pt x="605348" y="382372"/>
                    <a:pt x="603670" y="386645"/>
                    <a:pt x="619760" y="330330"/>
                  </a:cubicBezTo>
                  <a:cubicBezTo>
                    <a:pt x="621231" y="325181"/>
                    <a:pt x="629920" y="326943"/>
                    <a:pt x="635000" y="325250"/>
                  </a:cubicBezTo>
                  <a:cubicBezTo>
                    <a:pt x="636693" y="320170"/>
                    <a:pt x="642475" y="314799"/>
                    <a:pt x="640080" y="310010"/>
                  </a:cubicBezTo>
                  <a:cubicBezTo>
                    <a:pt x="637685" y="305221"/>
                    <a:pt x="630035" y="306229"/>
                    <a:pt x="624840" y="304930"/>
                  </a:cubicBezTo>
                  <a:cubicBezTo>
                    <a:pt x="616463" y="302836"/>
                    <a:pt x="607907" y="301543"/>
                    <a:pt x="599440" y="299850"/>
                  </a:cubicBezTo>
                  <a:cubicBezTo>
                    <a:pt x="594360" y="296463"/>
                    <a:pt x="589812" y="292095"/>
                    <a:pt x="584200" y="289690"/>
                  </a:cubicBezTo>
                  <a:cubicBezTo>
                    <a:pt x="577783" y="286940"/>
                    <a:pt x="570593" y="286528"/>
                    <a:pt x="563880" y="284610"/>
                  </a:cubicBezTo>
                  <a:cubicBezTo>
                    <a:pt x="524448" y="273344"/>
                    <a:pt x="579543" y="282620"/>
                    <a:pt x="497840" y="274450"/>
                  </a:cubicBezTo>
                  <a:cubicBezTo>
                    <a:pt x="462112" y="262541"/>
                    <a:pt x="504936" y="275633"/>
                    <a:pt x="436880" y="264290"/>
                  </a:cubicBezTo>
                  <a:cubicBezTo>
                    <a:pt x="422859" y="261953"/>
                    <a:pt x="418102" y="256851"/>
                    <a:pt x="406400" y="249050"/>
                  </a:cubicBezTo>
                  <a:cubicBezTo>
                    <a:pt x="404528" y="235945"/>
                    <a:pt x="403333" y="212436"/>
                    <a:pt x="396240" y="198250"/>
                  </a:cubicBezTo>
                  <a:cubicBezTo>
                    <a:pt x="393510" y="192789"/>
                    <a:pt x="389467" y="188090"/>
                    <a:pt x="386080" y="183010"/>
                  </a:cubicBezTo>
                  <a:cubicBezTo>
                    <a:pt x="387773" y="177930"/>
                    <a:pt x="388190" y="172225"/>
                    <a:pt x="391160" y="167770"/>
                  </a:cubicBezTo>
                  <a:cubicBezTo>
                    <a:pt x="396777" y="159344"/>
                    <a:pt x="412269" y="147056"/>
                    <a:pt x="421640" y="142370"/>
                  </a:cubicBezTo>
                  <a:cubicBezTo>
                    <a:pt x="429796" y="138292"/>
                    <a:pt x="438573" y="135597"/>
                    <a:pt x="447040" y="132210"/>
                  </a:cubicBezTo>
                  <a:cubicBezTo>
                    <a:pt x="450427" y="127130"/>
                    <a:pt x="458204" y="122992"/>
                    <a:pt x="457200" y="116970"/>
                  </a:cubicBezTo>
                  <a:cubicBezTo>
                    <a:pt x="456019" y="109884"/>
                    <a:pt x="445945" y="107708"/>
                    <a:pt x="441960" y="101730"/>
                  </a:cubicBezTo>
                  <a:cubicBezTo>
                    <a:pt x="438990" y="97275"/>
                    <a:pt x="439275" y="91279"/>
                    <a:pt x="436880" y="86490"/>
                  </a:cubicBezTo>
                  <a:cubicBezTo>
                    <a:pt x="434150" y="81029"/>
                    <a:pt x="430107" y="76330"/>
                    <a:pt x="426720" y="71250"/>
                  </a:cubicBezTo>
                  <a:cubicBezTo>
                    <a:pt x="425027" y="52623"/>
                    <a:pt x="425559" y="33658"/>
                    <a:pt x="421640" y="15370"/>
                  </a:cubicBezTo>
                  <a:cubicBezTo>
                    <a:pt x="420361" y="9400"/>
                    <a:pt x="417502" y="1134"/>
                    <a:pt x="411480" y="130"/>
                  </a:cubicBezTo>
                  <a:cubicBezTo>
                    <a:pt x="404010" y="-1115"/>
                    <a:pt x="397933" y="6903"/>
                    <a:pt x="391160" y="10290"/>
                  </a:cubicBezTo>
                  <a:cubicBezTo>
                    <a:pt x="389467" y="15370"/>
                    <a:pt x="388475" y="20741"/>
                    <a:pt x="386080" y="25530"/>
                  </a:cubicBezTo>
                  <a:cubicBezTo>
                    <a:pt x="383350" y="30991"/>
                    <a:pt x="380237" y="36453"/>
                    <a:pt x="375920" y="40770"/>
                  </a:cubicBezTo>
                  <a:cubicBezTo>
                    <a:pt x="371603" y="45087"/>
                    <a:pt x="366759" y="50360"/>
                    <a:pt x="360680" y="50930"/>
                  </a:cubicBezTo>
                  <a:cubicBezTo>
                    <a:pt x="311759" y="55516"/>
                    <a:pt x="262467" y="54317"/>
                    <a:pt x="213360" y="56010"/>
                  </a:cubicBezTo>
                  <a:lnTo>
                    <a:pt x="203200" y="86490"/>
                  </a:lnTo>
                  <a:cubicBezTo>
                    <a:pt x="201507" y="91570"/>
                    <a:pt x="199419" y="96535"/>
                    <a:pt x="198120" y="101730"/>
                  </a:cubicBezTo>
                  <a:cubicBezTo>
                    <a:pt x="196427" y="108503"/>
                    <a:pt x="195046" y="115363"/>
                    <a:pt x="193040" y="122050"/>
                  </a:cubicBezTo>
                  <a:cubicBezTo>
                    <a:pt x="189963" y="132308"/>
                    <a:pt x="180340" y="155070"/>
                    <a:pt x="172720" y="1626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3" name="Рисунок 42" descr="Школа">
              <a:extLst>
                <a:ext uri="{FF2B5EF4-FFF2-40B4-BE49-F238E27FC236}">
                  <a16:creationId xmlns:a16="http://schemas.microsoft.com/office/drawing/2014/main" id="{F853CC23-940F-4B80-A125-A76BB5A09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712062" y="2650345"/>
              <a:ext cx="252278" cy="252278"/>
            </a:xfrm>
            <a:prstGeom prst="rect">
              <a:avLst/>
            </a:prstGeom>
          </p:spPr>
        </p:pic>
        <p:pic>
          <p:nvPicPr>
            <p:cNvPr id="44" name="Рисунок 43" descr="Дом">
              <a:extLst>
                <a:ext uri="{FF2B5EF4-FFF2-40B4-BE49-F238E27FC236}">
                  <a16:creationId xmlns:a16="http://schemas.microsoft.com/office/drawing/2014/main" id="{AAFF7DC6-31A2-47A2-A2A2-7A74356B5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357958" y="3373657"/>
              <a:ext cx="182549" cy="182549"/>
            </a:xfrm>
            <a:prstGeom prst="rect">
              <a:avLst/>
            </a:prstGeom>
          </p:spPr>
        </p:pic>
        <p:pic>
          <p:nvPicPr>
            <p:cNvPr id="49" name="Рисунок 48" descr="Скорая помощь">
              <a:extLst>
                <a:ext uri="{FF2B5EF4-FFF2-40B4-BE49-F238E27FC236}">
                  <a16:creationId xmlns:a16="http://schemas.microsoft.com/office/drawing/2014/main" id="{B0DB3665-EC31-4A93-A5E8-2D3524F77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266823" y="3830000"/>
              <a:ext cx="252000" cy="252000"/>
            </a:xfrm>
            <a:prstGeom prst="rect">
              <a:avLst/>
            </a:prstGeom>
          </p:spPr>
        </p:pic>
        <p:pic>
          <p:nvPicPr>
            <p:cNvPr id="66" name="Рисунок 65" descr="Дом">
              <a:extLst>
                <a:ext uri="{FF2B5EF4-FFF2-40B4-BE49-F238E27FC236}">
                  <a16:creationId xmlns:a16="http://schemas.microsoft.com/office/drawing/2014/main" id="{CFDAC838-7AD2-4D80-AB2D-DC1A82367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129618" y="3342366"/>
              <a:ext cx="182549" cy="182549"/>
            </a:xfrm>
            <a:prstGeom prst="rect">
              <a:avLst/>
            </a:prstGeom>
          </p:spPr>
        </p:pic>
        <p:pic>
          <p:nvPicPr>
            <p:cNvPr id="70" name="Рисунок 69" descr="Скорая помощь">
              <a:extLst>
                <a:ext uri="{FF2B5EF4-FFF2-40B4-BE49-F238E27FC236}">
                  <a16:creationId xmlns:a16="http://schemas.microsoft.com/office/drawing/2014/main" id="{EA5B03C7-AE91-4A6A-96DD-4853764BB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378267" y="2938537"/>
              <a:ext cx="188408" cy="188408"/>
            </a:xfrm>
            <a:prstGeom prst="rect">
              <a:avLst/>
            </a:prstGeom>
          </p:spPr>
        </p:pic>
        <p:pic>
          <p:nvPicPr>
            <p:cNvPr id="71" name="Рисунок 70" descr="Скорая помощь">
              <a:extLst>
                <a:ext uri="{FF2B5EF4-FFF2-40B4-BE49-F238E27FC236}">
                  <a16:creationId xmlns:a16="http://schemas.microsoft.com/office/drawing/2014/main" id="{88494035-F8DD-41EA-BC8E-13D97FEB9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031815" y="2968023"/>
              <a:ext cx="182549" cy="182549"/>
            </a:xfrm>
            <a:prstGeom prst="rect">
              <a:avLst/>
            </a:prstGeom>
          </p:spPr>
        </p:pic>
      </p:grpSp>
      <p:pic>
        <p:nvPicPr>
          <p:cNvPr id="45" name="Рисунок 58">
            <a:extLst>
              <a:ext uri="{FF2B5EF4-FFF2-40B4-BE49-F238E27FC236}">
                <a16:creationId xmlns:a16="http://schemas.microsoft.com/office/drawing/2014/main" id="{C9D06D0F-8C4B-4CC0-A4EF-EE9F29815F1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>
            <a:fillRect/>
          </a:stretch>
        </p:blipFill>
        <p:spPr bwMode="auto">
          <a:xfrm>
            <a:off x="0" y="0"/>
            <a:ext cx="1873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олилиния 230">
            <a:extLst>
              <a:ext uri="{FF2B5EF4-FFF2-40B4-BE49-F238E27FC236}">
                <a16:creationId xmlns:a16="http://schemas.microsoft.com/office/drawing/2014/main" id="{A821C397-3CD3-4670-B532-63D6E3D45881}"/>
              </a:ext>
            </a:extLst>
          </p:cNvPr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48" name="Google Shape;7;p17">
            <a:extLst>
              <a:ext uri="{FF2B5EF4-FFF2-40B4-BE49-F238E27FC236}">
                <a16:creationId xmlns:a16="http://schemas.microsoft.com/office/drawing/2014/main" id="{645C3B45-2BDA-46E5-B4AA-8799B01BE371}"/>
              </a:ext>
            </a:extLst>
          </p:cNvPr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86709" y="4742127"/>
            <a:ext cx="4141807" cy="1025923"/>
          </a:xfrm>
          <a:prstGeom prst="roundRect">
            <a:avLst>
              <a:gd name="adj" fmla="val 17937"/>
            </a:avLst>
          </a:prstGeom>
          <a:solidFill>
            <a:srgbClr val="FFFFFF"/>
          </a:solidFill>
          <a:ln w="12700" algn="ctr">
            <a:solidFill>
              <a:schemeClr val="bg1"/>
            </a:solidFill>
          </a:ln>
        </p:spPr>
        <p:txBody>
          <a:bodyPr spcFirstLastPara="1" wrap="square" lIns="0" tIns="0" rIns="14288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4138"/>
            <a:r>
              <a:rPr lang="ru-RU" b="1" dirty="0">
                <a:solidFill>
                  <a:srgbClr val="00AFB2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Times New Roman" panose="02020603050405020304" pitchFamily="18" charset="0"/>
              </a:rPr>
              <a:t>Качественное оказание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медицинской помощи, </a:t>
            </a:r>
            <a:r>
              <a:rPr lang="ru-RU" b="1" dirty="0">
                <a:solidFill>
                  <a:srgbClr val="00AFB2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Times New Roman" panose="02020603050405020304" pitchFamily="18" charset="0"/>
              </a:rPr>
              <a:t>эффективное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использование площадей 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(высокий уровень квалификации медицинского персонала, внедрение лучших мировых практик, «умные» решения, в т.ч. цифровых)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1B1FE4AC-FA2C-4A10-8337-41AACC4D5835}"/>
              </a:ext>
            </a:extLst>
          </p:cNvPr>
          <p:cNvSpPr/>
          <p:nvPr/>
        </p:nvSpPr>
        <p:spPr>
          <a:xfrm>
            <a:off x="11325244" y="6495029"/>
            <a:ext cx="27456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3878"/>
            <a:r>
              <a:rPr lang="ru-RU" sz="12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pic>
        <p:nvPicPr>
          <p:cNvPr id="60" name="Рисунок 59" descr="Дом">
            <a:extLst>
              <a:ext uri="{FF2B5EF4-FFF2-40B4-BE49-F238E27FC236}">
                <a16:creationId xmlns:a16="http://schemas.microsoft.com/office/drawing/2014/main" id="{D2709DC0-A61C-4696-A5DC-1DB04150B82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45536" y="2972618"/>
            <a:ext cx="252000" cy="252000"/>
          </a:xfrm>
          <a:prstGeom prst="rect">
            <a:avLst/>
          </a:prstGeom>
        </p:spPr>
      </p:pic>
      <p:pic>
        <p:nvPicPr>
          <p:cNvPr id="61" name="Рисунок 60" descr="Школа">
            <a:extLst>
              <a:ext uri="{FF2B5EF4-FFF2-40B4-BE49-F238E27FC236}">
                <a16:creationId xmlns:a16="http://schemas.microsoft.com/office/drawing/2014/main" id="{4CF253AF-5C6A-4C84-AAC4-F7DF1834149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33041" y="2397462"/>
            <a:ext cx="360000" cy="3600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DB92A3B1-7025-46DE-B775-665ECE63223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44" y="127038"/>
            <a:ext cx="737583" cy="576000"/>
          </a:xfrm>
          <a:prstGeom prst="rect">
            <a:avLst/>
          </a:prstGeom>
        </p:spPr>
      </p:pic>
      <p:pic>
        <p:nvPicPr>
          <p:cNvPr id="35851" name="Picture 11" descr="https://cdn3.iconfinder.com/data/icons/people-network-and-connection-4/512/11-512.png">
            <a:extLst>
              <a:ext uri="{FF2B5EF4-FFF2-40B4-BE49-F238E27FC236}">
                <a16:creationId xmlns:a16="http://schemas.microsoft.com/office/drawing/2014/main" id="{265841F6-6048-4D79-BC38-6E9DD17C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39" y="2528013"/>
            <a:ext cx="719269" cy="7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1" descr="https://cdn3.iconfinder.com/data/icons/people-network-and-connection-4/512/11-512.png">
            <a:extLst>
              <a:ext uri="{FF2B5EF4-FFF2-40B4-BE49-F238E27FC236}">
                <a16:creationId xmlns:a16="http://schemas.microsoft.com/office/drawing/2014/main" id="{9426BBFD-33AE-475F-B59B-89218AD3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430" y="3780639"/>
            <a:ext cx="465022" cy="46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13">
            <a:extLst>
              <a:ext uri="{FF2B5EF4-FFF2-40B4-BE49-F238E27FC236}">
                <a16:creationId xmlns:a16="http://schemas.microsoft.com/office/drawing/2014/main" id="{4863C849-12D4-4793-ACF5-6AA579DC30AD}"/>
              </a:ext>
            </a:extLst>
          </p:cNvPr>
          <p:cNvSpPr/>
          <p:nvPr/>
        </p:nvSpPr>
        <p:spPr>
          <a:xfrm>
            <a:off x="592187" y="6219324"/>
            <a:ext cx="10277096" cy="577975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object 13">
            <a:extLst>
              <a:ext uri="{FF2B5EF4-FFF2-40B4-BE49-F238E27FC236}">
                <a16:creationId xmlns:a16="http://schemas.microsoft.com/office/drawing/2014/main" id="{D99638EC-CDED-487C-9469-1ED231BF262E}"/>
              </a:ext>
            </a:extLst>
          </p:cNvPr>
          <p:cNvSpPr/>
          <p:nvPr/>
        </p:nvSpPr>
        <p:spPr>
          <a:xfrm>
            <a:off x="8196230" y="5451014"/>
            <a:ext cx="3866596" cy="577975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object 13">
            <a:extLst>
              <a:ext uri="{FF2B5EF4-FFF2-40B4-BE49-F238E27FC236}">
                <a16:creationId xmlns:a16="http://schemas.microsoft.com/office/drawing/2014/main" id="{638E15CC-C76A-4332-94D5-7FE7F2251AED}"/>
              </a:ext>
            </a:extLst>
          </p:cNvPr>
          <p:cNvSpPr/>
          <p:nvPr/>
        </p:nvSpPr>
        <p:spPr>
          <a:xfrm>
            <a:off x="614712" y="4663111"/>
            <a:ext cx="4102479" cy="1202852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object 13">
            <a:extLst>
              <a:ext uri="{FF2B5EF4-FFF2-40B4-BE49-F238E27FC236}">
                <a16:creationId xmlns:a16="http://schemas.microsoft.com/office/drawing/2014/main" id="{7B2F57F6-CA9E-4E32-8C74-338119364BE4}"/>
              </a:ext>
            </a:extLst>
          </p:cNvPr>
          <p:cNvSpPr/>
          <p:nvPr/>
        </p:nvSpPr>
        <p:spPr>
          <a:xfrm>
            <a:off x="614712" y="1517594"/>
            <a:ext cx="4118736" cy="949057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object 13">
            <a:extLst>
              <a:ext uri="{FF2B5EF4-FFF2-40B4-BE49-F238E27FC236}">
                <a16:creationId xmlns:a16="http://schemas.microsoft.com/office/drawing/2014/main" id="{1CDFD306-FD2E-43ED-A3A0-C33A5EA72E0C}"/>
              </a:ext>
            </a:extLst>
          </p:cNvPr>
          <p:cNvSpPr/>
          <p:nvPr/>
        </p:nvSpPr>
        <p:spPr>
          <a:xfrm>
            <a:off x="8682881" y="1517599"/>
            <a:ext cx="3379945" cy="3128991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2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4B4C9105-8799-4FCB-B570-C5856A2AF7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4B4C9105-8799-4FCB-B570-C5856A2AF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Соединительная линия уступом 108"/>
          <p:cNvCxnSpPr/>
          <p:nvPr/>
        </p:nvCxnSpPr>
        <p:spPr>
          <a:xfrm rot="16200000" flipV="1">
            <a:off x="4250675" y="2372112"/>
            <a:ext cx="986498" cy="646661"/>
          </a:xfrm>
          <a:prstGeom prst="bentConnector2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lgDash"/>
            <a:headEnd type="none"/>
            <a:tailEnd type="triangle"/>
          </a:ln>
          <a:effectLst/>
        </p:spPr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6F950314-B17F-4D4B-AFC4-30B2EBEDDB18}"/>
              </a:ext>
            </a:extLst>
          </p:cNvPr>
          <p:cNvCxnSpPr>
            <a:cxnSpLocks/>
          </p:cNvCxnSpPr>
          <p:nvPr/>
        </p:nvCxnSpPr>
        <p:spPr>
          <a:xfrm>
            <a:off x="6298764" y="3740958"/>
            <a:ext cx="0" cy="1188000"/>
          </a:xfrm>
          <a:prstGeom prst="straightConnector1">
            <a:avLst/>
          </a:prstGeom>
          <a:ln w="127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Google Shape;249;p11">
            <a:extLst>
              <a:ext uri="{FF2B5EF4-FFF2-40B4-BE49-F238E27FC236}">
                <a16:creationId xmlns:a16="http://schemas.microsoft.com/office/drawing/2014/main" id="{F70DF5E1-0537-40EF-9DBC-12C54FF598F3}"/>
              </a:ext>
            </a:extLst>
          </p:cNvPr>
          <p:cNvSpPr/>
          <p:nvPr/>
        </p:nvSpPr>
        <p:spPr>
          <a:xfrm>
            <a:off x="1088445" y="3073468"/>
            <a:ext cx="2563457" cy="75941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0" name="Google Shape;35;p2">
            <a:extLst>
              <a:ext uri="{FF2B5EF4-FFF2-40B4-BE49-F238E27FC236}">
                <a16:creationId xmlns:a16="http://schemas.microsoft.com/office/drawing/2014/main" id="{12F10081-DEC7-4E6C-AB6A-5D769D100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1313" y="164700"/>
            <a:ext cx="5587218" cy="3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70" dirty="0">
                <a:solidFill>
                  <a:srgbClr val="00AFB2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Как выглядит типовой проект</a:t>
            </a:r>
            <a:endParaRPr sz="2670" dirty="0">
              <a:solidFill>
                <a:srgbClr val="00AFB2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AutoShape 2" descr="Критерии размещения медицинской организ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D1D1F80-3E95-46B3-B2BC-87BBDDD9B9EC}"/>
              </a:ext>
            </a:extLst>
          </p:cNvPr>
          <p:cNvSpPr/>
          <p:nvPr/>
        </p:nvSpPr>
        <p:spPr>
          <a:xfrm>
            <a:off x="4861841" y="3785904"/>
            <a:ext cx="2920522" cy="78483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медицинских услуг по ОМС</a:t>
            </a:r>
          </a:p>
          <a:p>
            <a:pPr marL="171450" indent="-171450">
              <a:spcAft>
                <a:spcPts val="300"/>
              </a:spcAft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медицинских услуг за счет регионального и федерального бюджетов</a:t>
            </a:r>
          </a:p>
          <a:p>
            <a:pPr marL="171450" indent="-171450">
              <a:spcAft>
                <a:spcPts val="300"/>
              </a:spcAft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платных медицинских услуг</a:t>
            </a:r>
          </a:p>
        </p:txBody>
      </p:sp>
      <p:pic>
        <p:nvPicPr>
          <p:cNvPr id="69" name="Google Shape;36;p2" descr="Изображение выглядит как рисунок, тарел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2DA29EE-425F-441D-8E7C-D1D4C34997F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4776" y="3208038"/>
            <a:ext cx="582184" cy="50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1BB5792A-679D-46BD-BEB6-1E211E7B6114}"/>
              </a:ext>
            </a:extLst>
          </p:cNvPr>
          <p:cNvCxnSpPr>
            <a:cxnSpLocks/>
          </p:cNvCxnSpPr>
          <p:nvPr/>
        </p:nvCxnSpPr>
        <p:spPr>
          <a:xfrm flipV="1">
            <a:off x="3442797" y="1064123"/>
            <a:ext cx="1476000" cy="0"/>
          </a:xfrm>
          <a:prstGeom prst="straightConnector1">
            <a:avLst/>
          </a:prstGeom>
          <a:ln w="127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96FC61EC-51DE-4109-BAEC-0EED29233F09}"/>
              </a:ext>
            </a:extLst>
          </p:cNvPr>
          <p:cNvCxnSpPr>
            <a:cxnSpLocks/>
          </p:cNvCxnSpPr>
          <p:nvPr/>
        </p:nvCxnSpPr>
        <p:spPr>
          <a:xfrm flipH="1">
            <a:off x="6339769" y="1451474"/>
            <a:ext cx="0" cy="1728000"/>
          </a:xfrm>
          <a:prstGeom prst="straightConnector1">
            <a:avLst/>
          </a:prstGeom>
          <a:ln w="127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1744488-1076-48D3-ADCD-5BD27FD6F4EB}"/>
              </a:ext>
            </a:extLst>
          </p:cNvPr>
          <p:cNvSpPr/>
          <p:nvPr/>
        </p:nvSpPr>
        <p:spPr>
          <a:xfrm>
            <a:off x="5210097" y="1722642"/>
            <a:ext cx="2319866" cy="120802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Подбор земельных участков</a:t>
            </a:r>
          </a:p>
          <a:p>
            <a:pPr marL="171450" indent="-171450">
              <a:spcAft>
                <a:spcPts val="300"/>
              </a:spcAft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Подтверждение объемов по ОМС</a:t>
            </a:r>
          </a:p>
          <a:p>
            <a:pPr marL="171450" indent="-171450">
              <a:spcAft>
                <a:spcPts val="300"/>
              </a:spcAft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Конкурсные процедуры</a:t>
            </a:r>
          </a:p>
          <a:p>
            <a:pPr marL="171450" indent="-171450">
              <a:spcAft>
                <a:spcPts val="300"/>
              </a:spcAft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Капитальный грант (30%-45%)</a:t>
            </a:r>
          </a:p>
          <a:p>
            <a:pPr marL="171450" indent="-171450">
              <a:spcAft>
                <a:spcPts val="300"/>
              </a:spcAft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концедента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171450" indent="-171450">
              <a:spcAft>
                <a:spcPts val="300"/>
              </a:spcAft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 за ВМП (РБ+ФБ)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3A40F71E-8DF4-494F-A210-C026B30E3CAC}"/>
              </a:ext>
            </a:extLst>
          </p:cNvPr>
          <p:cNvSpPr/>
          <p:nvPr/>
        </p:nvSpPr>
        <p:spPr>
          <a:xfrm>
            <a:off x="605830" y="5452089"/>
            <a:ext cx="4125212" cy="9771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975">
              <a:spcAft>
                <a:spcPts val="300"/>
              </a:spcAft>
            </a:pP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концепции организации амбулаторно-поликлинической помощи</a:t>
            </a:r>
          </a:p>
          <a:p>
            <a:pPr marL="180975">
              <a:spcAft>
                <a:spcPts val="300"/>
              </a:spcAft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Вложение в УК / предоставление займа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>
              <a:spcAft>
                <a:spcPts val="300"/>
              </a:spcAft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проекта / Заключение концессионного соглашения</a:t>
            </a:r>
          </a:p>
          <a:p>
            <a:pPr marL="180975">
              <a:spcAft>
                <a:spcPts val="300"/>
              </a:spcAft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прямого соглашения</a:t>
            </a:r>
          </a:p>
        </p:txBody>
      </p:sp>
      <p:pic>
        <p:nvPicPr>
          <p:cNvPr id="87" name="Рисунок 86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DB92A3B1-7025-46DE-B775-665ECE6322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44" y="127038"/>
            <a:ext cx="737583" cy="576000"/>
          </a:xfrm>
          <a:prstGeom prst="rect">
            <a:avLst/>
          </a:prstGeom>
        </p:spPr>
      </p:pic>
      <p:pic>
        <p:nvPicPr>
          <p:cNvPr id="90" name="Рисунок 58">
            <a:extLst>
              <a:ext uri="{FF2B5EF4-FFF2-40B4-BE49-F238E27FC236}">
                <a16:creationId xmlns:a16="http://schemas.microsoft.com/office/drawing/2014/main" id="{C9D06D0F-8C4B-4CC0-A4EF-EE9F29815F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>
            <a:fillRect/>
          </a:stretch>
        </p:blipFill>
        <p:spPr bwMode="auto">
          <a:xfrm>
            <a:off x="0" y="0"/>
            <a:ext cx="1873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Полилиния 230">
            <a:extLst>
              <a:ext uri="{FF2B5EF4-FFF2-40B4-BE49-F238E27FC236}">
                <a16:creationId xmlns:a16="http://schemas.microsoft.com/office/drawing/2014/main" id="{A821C397-3CD3-4670-B532-63D6E3D45881}"/>
              </a:ext>
            </a:extLst>
          </p:cNvPr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1B1FE4AC-FA2C-4A10-8337-41AACC4D5835}"/>
              </a:ext>
            </a:extLst>
          </p:cNvPr>
          <p:cNvSpPr/>
          <p:nvPr/>
        </p:nvSpPr>
        <p:spPr>
          <a:xfrm>
            <a:off x="11325244" y="6495029"/>
            <a:ext cx="27456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3878"/>
            <a:r>
              <a:rPr lang="ru-RU" sz="12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12" name="Google Shape;249;p11">
            <a:extLst>
              <a:ext uri="{FF2B5EF4-FFF2-40B4-BE49-F238E27FC236}">
                <a16:creationId xmlns:a16="http://schemas.microsoft.com/office/drawing/2014/main" id="{21CCCA29-AA4E-4871-AB4A-224E245CED33}"/>
              </a:ext>
            </a:extLst>
          </p:cNvPr>
          <p:cNvSpPr/>
          <p:nvPr/>
        </p:nvSpPr>
        <p:spPr>
          <a:xfrm>
            <a:off x="4731042" y="2991625"/>
            <a:ext cx="5652311" cy="1837680"/>
          </a:xfrm>
          <a:prstGeom prst="homePlate">
            <a:avLst>
              <a:gd name="adj" fmla="val 0"/>
            </a:avLst>
          </a:prstGeom>
          <a:noFill/>
          <a:ln w="12700" cap="flat" cmpd="sng">
            <a:solidFill>
              <a:srgbClr val="00AFB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4079674" y="986525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1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660293" y="5499824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1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6249769" y="1484622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3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6214414" y="4620728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6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786060" y="3278301"/>
            <a:ext cx="828000" cy="1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4897176" y="3167158"/>
            <a:ext cx="2885186" cy="581748"/>
          </a:xfrm>
          <a:prstGeom prst="roundRect">
            <a:avLst/>
          </a:prstGeom>
          <a:solidFill>
            <a:srgbClr val="FF6C0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8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КОНЦЕССИОНЕР (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SPV)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3928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944446" y="863282"/>
            <a:ext cx="2885186" cy="581748"/>
          </a:xfrm>
          <a:prstGeom prst="roundRect">
            <a:avLst/>
          </a:prstGeom>
          <a:solidFill>
            <a:srgbClr val="00AFB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3928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 РФ/КОНЦЕДЕНТ</a:t>
            </a:r>
          </a:p>
        </p:txBody>
      </p:sp>
      <p:pic>
        <p:nvPicPr>
          <p:cNvPr id="68" name="Рисунок 67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DB92A3B1-7025-46DE-B775-665ECE6322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9" y="880185"/>
            <a:ext cx="737583" cy="5760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1861552" y="3146993"/>
            <a:ext cx="1660677" cy="612437"/>
          </a:xfrm>
          <a:prstGeom prst="roundRect">
            <a:avLst/>
          </a:prstGeom>
          <a:solidFill>
            <a:srgbClr val="004E5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8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Коммерческие банки </a:t>
            </a: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1BB5792A-679D-46BD-BEB6-1E211E7B6114}"/>
              </a:ext>
            </a:extLst>
          </p:cNvPr>
          <p:cNvCxnSpPr>
            <a:cxnSpLocks/>
          </p:cNvCxnSpPr>
          <p:nvPr/>
        </p:nvCxnSpPr>
        <p:spPr>
          <a:xfrm flipV="1">
            <a:off x="3673840" y="3302252"/>
            <a:ext cx="1188000" cy="0"/>
          </a:xfrm>
          <a:prstGeom prst="straightConnector1">
            <a:avLst/>
          </a:prstGeom>
          <a:ln w="127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4116251" y="3208339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8642410" y="3146993"/>
            <a:ext cx="1660677" cy="612437"/>
          </a:xfrm>
          <a:prstGeom prst="roundRect">
            <a:avLst/>
          </a:prstGeom>
          <a:solidFill>
            <a:srgbClr val="004E5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8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ИНВЕСТОР</a:t>
            </a: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8085666" y="3207549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520965" y="4948285"/>
            <a:ext cx="1551859" cy="351316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81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 концессии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8642410" y="4303481"/>
            <a:ext cx="1165508" cy="345482"/>
          </a:xfrm>
          <a:prstGeom prst="roundRect">
            <a:avLst/>
          </a:prstGeom>
          <a:solidFill>
            <a:srgbClr val="004E5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8"/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Пациенты</a:t>
            </a: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660293" y="5815646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2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660293" y="6015546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660293" y="6215446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517195" y="1971851"/>
            <a:ext cx="903398" cy="46068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kern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Прямое соглашение</a:t>
            </a:r>
          </a:p>
        </p:txBody>
      </p:sp>
      <p:cxnSp>
        <p:nvCxnSpPr>
          <p:cNvPr id="108" name="Соединительная линия уступом 107"/>
          <p:cNvCxnSpPr>
            <a:stCxn id="70" idx="0"/>
            <a:endCxn id="106" idx="1"/>
          </p:cNvCxnSpPr>
          <p:nvPr/>
        </p:nvCxnSpPr>
        <p:spPr>
          <a:xfrm rot="5400000" flipH="1" flipV="1">
            <a:off x="2508047" y="2064321"/>
            <a:ext cx="871274" cy="1147021"/>
          </a:xfrm>
          <a:prstGeom prst="bentConnector2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lgDash"/>
            <a:headEnd type="none"/>
            <a:tailEnd type="triangle"/>
          </a:ln>
          <a:effectLst/>
        </p:spPr>
      </p:cxnSp>
      <p:cxnSp>
        <p:nvCxnSpPr>
          <p:cNvPr id="110" name="Соединительная линия уступом 109"/>
          <p:cNvCxnSpPr/>
          <p:nvPr/>
        </p:nvCxnSpPr>
        <p:spPr>
          <a:xfrm rot="10800000" flipV="1">
            <a:off x="3970348" y="1245747"/>
            <a:ext cx="936000" cy="726103"/>
          </a:xfrm>
          <a:prstGeom prst="bentConnector2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lgDash"/>
            <a:headEnd type="none"/>
            <a:tailEnd type="triangle"/>
          </a:ln>
          <a:effectLst/>
        </p:spPr>
      </p:cxnSp>
      <p:sp>
        <p:nvSpPr>
          <p:cNvPr id="111" name="Овал 110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4274942" y="1899221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3A40F71E-8DF4-494F-A210-C026B30E3CAC}"/>
              </a:ext>
            </a:extLst>
          </p:cNvPr>
          <p:cNvSpPr/>
          <p:nvPr/>
        </p:nvSpPr>
        <p:spPr>
          <a:xfrm>
            <a:off x="4776081" y="5465170"/>
            <a:ext cx="4278398" cy="9771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975">
              <a:spcAft>
                <a:spcPts val="300"/>
              </a:spcAft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концессионера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>
              <a:spcAft>
                <a:spcPts val="300"/>
              </a:spcAft>
            </a:pP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строительства объекта концессии</a:t>
            </a:r>
          </a:p>
          <a:p>
            <a:pPr marL="180975">
              <a:spcAft>
                <a:spcPts val="300"/>
              </a:spcAft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прикрепленному населению качественной доступной медицинской помощи</a:t>
            </a:r>
          </a:p>
          <a:p>
            <a:pPr marL="180975">
              <a:spcAft>
                <a:spcPts val="300"/>
              </a:spcAft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Оплата за оказание медицинской помощи</a:t>
            </a:r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4810261" y="5499824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4810261" y="5719901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4810261" y="5961184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121" name="Google Shape;49;p2">
            <a:extLst>
              <a:ext uri="{FF2B5EF4-FFF2-40B4-BE49-F238E27FC236}">
                <a16:creationId xmlns:a16="http://schemas.microsoft.com/office/drawing/2014/main" id="{0B39FF3F-1921-4992-87DD-23686E7C686D}"/>
              </a:ext>
            </a:extLst>
          </p:cNvPr>
          <p:cNvCxnSpPr>
            <a:cxnSpLocks/>
          </p:cNvCxnSpPr>
          <p:nvPr/>
        </p:nvCxnSpPr>
        <p:spPr>
          <a:xfrm>
            <a:off x="276178" y="6907300"/>
            <a:ext cx="108389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96FC61EC-51DE-4109-BAEC-0EED29233F09}"/>
              </a:ext>
            </a:extLst>
          </p:cNvPr>
          <p:cNvCxnSpPr>
            <a:cxnSpLocks/>
          </p:cNvCxnSpPr>
          <p:nvPr/>
        </p:nvCxnSpPr>
        <p:spPr>
          <a:xfrm flipH="1">
            <a:off x="3673840" y="3574077"/>
            <a:ext cx="1223336" cy="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96FC61EC-51DE-4109-BAEC-0EED29233F09}"/>
              </a:ext>
            </a:extLst>
          </p:cNvPr>
          <p:cNvCxnSpPr>
            <a:cxnSpLocks/>
          </p:cNvCxnSpPr>
          <p:nvPr/>
        </p:nvCxnSpPr>
        <p:spPr>
          <a:xfrm>
            <a:off x="7766321" y="3574077"/>
            <a:ext cx="860048" cy="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8659635" y="1841233"/>
            <a:ext cx="1375615" cy="540000"/>
          </a:xfrm>
          <a:prstGeom prst="roundRect">
            <a:avLst/>
          </a:prstGeom>
          <a:solidFill>
            <a:srgbClr val="004E5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8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ТФОМС</a:t>
            </a:r>
          </a:p>
        </p:txBody>
      </p:sp>
      <p:cxnSp>
        <p:nvCxnSpPr>
          <p:cNvPr id="79" name="Прямая со стрелкой 78"/>
          <p:cNvCxnSpPr>
            <a:cxnSpLocks/>
            <a:stCxn id="76" idx="2"/>
          </p:cNvCxnSpPr>
          <p:nvPr/>
        </p:nvCxnSpPr>
        <p:spPr>
          <a:xfrm flipH="1">
            <a:off x="7750488" y="2381233"/>
            <a:ext cx="1596955" cy="752875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Овал 93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8368965" y="2699125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4116497" y="3473288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8106345" y="3509614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7549" y="3442204"/>
            <a:ext cx="394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994513" y="3478972"/>
            <a:ext cx="394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4810261" y="6225689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3A40F71E-8DF4-494F-A210-C026B30E3CAC}"/>
              </a:ext>
            </a:extLst>
          </p:cNvPr>
          <p:cNvSpPr/>
          <p:nvPr/>
        </p:nvSpPr>
        <p:spPr>
          <a:xfrm>
            <a:off x="8871675" y="5473964"/>
            <a:ext cx="2899220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>
              <a:spcAft>
                <a:spcPts val="300"/>
              </a:spcAft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Возврат финансирования</a:t>
            </a:r>
          </a:p>
          <a:p>
            <a:pPr marL="266700">
              <a:spcAft>
                <a:spcPts val="300"/>
              </a:spcAft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Дивиденды / возврат вложенных средств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8954968" y="5496482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8954968" y="5710694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48227" y="5682116"/>
            <a:ext cx="394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10</a:t>
            </a:r>
          </a:p>
        </p:txBody>
      </p:sp>
      <p:cxnSp>
        <p:nvCxnSpPr>
          <p:cNvPr id="4" name="Соединитель: уступ 3">
            <a:extLst>
              <a:ext uri="{FF2B5EF4-FFF2-40B4-BE49-F238E27FC236}">
                <a16:creationId xmlns:a16="http://schemas.microsoft.com/office/drawing/2014/main" id="{3ECADE5B-796F-4476-A03D-35E6CAD69E1A}"/>
              </a:ext>
            </a:extLst>
          </p:cNvPr>
          <p:cNvCxnSpPr>
            <a:cxnSpLocks/>
            <a:stCxn id="24" idx="3"/>
            <a:endCxn id="77" idx="1"/>
          </p:cNvCxnSpPr>
          <p:nvPr/>
        </p:nvCxnSpPr>
        <p:spPr>
          <a:xfrm>
            <a:off x="7782363" y="4178319"/>
            <a:ext cx="860047" cy="297903"/>
          </a:xfrm>
          <a:prstGeom prst="bentConnector3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Овал 103">
            <a:extLst>
              <a:ext uri="{FF2B5EF4-FFF2-40B4-BE49-F238E27FC236}">
                <a16:creationId xmlns:a16="http://schemas.microsoft.com/office/drawing/2014/main" id="{11C9698D-F6AF-4B34-B14B-411CE7A83B48}"/>
              </a:ext>
            </a:extLst>
          </p:cNvPr>
          <p:cNvSpPr>
            <a:spLocks noChangeAspect="1"/>
          </p:cNvSpPr>
          <p:nvPr/>
        </p:nvSpPr>
        <p:spPr>
          <a:xfrm>
            <a:off x="8191886" y="4376472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9627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1" name="Picture 29" descr="https://img03.rl0.ru/220ff4a0271acd11f2cc1a6d1a5fb375/c600x315i/news.rambler.ru/img/2018/11/27183105.267014.52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64" y="614838"/>
            <a:ext cx="1222042" cy="9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www.av13.ru/wp-content/uploads/2012/09/1345734634_2267_1-ofis-ot-rosnan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06" y="787371"/>
            <a:ext cx="1114836" cy="7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ru.joblum.com/uploads/96/9586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01" y="1009539"/>
            <a:ext cx="1826058" cy="6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ject 13">
            <a:extLst>
              <a:ext uri="{FF2B5EF4-FFF2-40B4-BE49-F238E27FC236}">
                <a16:creationId xmlns:a16="http://schemas.microsoft.com/office/drawing/2014/main" id="{B18AC1CE-8356-4C6B-B990-EE7DD084AC5F}"/>
              </a:ext>
            </a:extLst>
          </p:cNvPr>
          <p:cNvSpPr/>
          <p:nvPr/>
        </p:nvSpPr>
        <p:spPr>
          <a:xfrm>
            <a:off x="5836884" y="2417192"/>
            <a:ext cx="5998558" cy="795007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Google Shape;50;p2"/>
          <p:cNvSpPr/>
          <p:nvPr/>
        </p:nvSpPr>
        <p:spPr>
          <a:xfrm rot="16200000">
            <a:off x="-2979175" y="3054600"/>
            <a:ext cx="6039600" cy="107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B5BA6492-5F26-422E-83C1-A591B03B41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Слайд think-cell" r:id="rId8" imgW="473" imgH="476" progId="TCLayout.ActiveDocument.1">
                  <p:embed/>
                </p:oleObj>
              </mc:Choice>
              <mc:Fallback>
                <p:oleObj name="Слайд think-cell" r:id="rId8" imgW="473" imgH="47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B5BA6492-5F26-422E-83C1-A591B03B4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Заголовок 1"/>
          <p:cNvSpPr txBox="1">
            <a:spLocks/>
          </p:cNvSpPr>
          <p:nvPr/>
        </p:nvSpPr>
        <p:spPr>
          <a:xfrm>
            <a:off x="1291456" y="118830"/>
            <a:ext cx="9205047" cy="553755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000" b="0" dirty="0">
                <a:solidFill>
                  <a:srgbClr val="00AF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ВЭБ.РФ: цели деятельности, основные функции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pic>
        <p:nvPicPr>
          <p:cNvPr id="2" name="Рисунок 1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DB92A3B1-7025-46DE-B775-665ECE6322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44" y="85845"/>
            <a:ext cx="737583" cy="576000"/>
          </a:xfrm>
          <a:prstGeom prst="rect">
            <a:avLst/>
          </a:prstGeom>
        </p:spPr>
      </p:pic>
      <p:cxnSp>
        <p:nvCxnSpPr>
          <p:cNvPr id="27" name="btfpColumnHeaderBoxLine525090">
            <a:extLst>
              <a:ext uri="{FF2B5EF4-FFF2-40B4-BE49-F238E27FC236}">
                <a16:creationId xmlns:a16="http://schemas.microsoft.com/office/drawing/2014/main" id="{B30052C4-D717-4945-8732-219272D317EA}"/>
              </a:ext>
            </a:extLst>
          </p:cNvPr>
          <p:cNvCxnSpPr>
            <a:cxnSpLocks/>
          </p:cNvCxnSpPr>
          <p:nvPr/>
        </p:nvCxnSpPr>
        <p:spPr bwMode="gray">
          <a:xfrm>
            <a:off x="558621" y="661845"/>
            <a:ext cx="10556526" cy="0"/>
          </a:xfrm>
          <a:prstGeom prst="line">
            <a:avLst/>
          </a:prstGeom>
          <a:ln w="9525" cap="flat">
            <a:solidFill>
              <a:srgbClr val="00AFB2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8F71B926-2F6E-498C-8C67-3A391F38DAFD}"/>
              </a:ext>
            </a:extLst>
          </p:cNvPr>
          <p:cNvSpPr txBox="1">
            <a:spLocks/>
          </p:cNvSpPr>
          <p:nvPr/>
        </p:nvSpPr>
        <p:spPr>
          <a:xfrm>
            <a:off x="1" y="6528619"/>
            <a:ext cx="12192000" cy="318328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1000" b="0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ВЭБ.РФ регламентирована Федеральным законом № 82-ФЗ "О государственной корпорации развития "ВЭБ.РФ"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E7196-9DCE-4ED3-ADA4-E40370586311}"/>
              </a:ext>
            </a:extLst>
          </p:cNvPr>
          <p:cNvSpPr/>
          <p:nvPr/>
        </p:nvSpPr>
        <p:spPr>
          <a:xfrm>
            <a:off x="897936" y="5177972"/>
            <a:ext cx="1081173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algn="just"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ФОИВ, РОИВ, органами местного самоуправления, инвесторами и финансово-кредитными организациями с целью развития и модернизации инфраструктуры, используя механизмы ГЧП</a:t>
            </a:r>
          </a:p>
          <a:p>
            <a:pPr marL="342900" lvl="3" indent="-342900" algn="just"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100 крупнейших городов Российской Федерации (реализация инфраструктурных проектов во всех сферах городской экономики)</a:t>
            </a:r>
          </a:p>
          <a:p>
            <a:pPr marL="342900" lvl="3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проектов, содействующих достижению национальных целей (в т.ч. </a:t>
            </a:r>
            <a:r>
              <a:rPr lang="ru-RU" sz="1200" dirty="0" err="1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низкомаржинальных</a:t>
            </a: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социальнозначимых</a:t>
            </a: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A090A0-CB0F-4028-8511-D3C77EA2E3EF}"/>
              </a:ext>
            </a:extLst>
          </p:cNvPr>
          <p:cNvSpPr/>
          <p:nvPr/>
        </p:nvSpPr>
        <p:spPr>
          <a:xfrm>
            <a:off x="773160" y="164532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AF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650100C-CB27-4A42-A66B-2E681B69FB11}"/>
              </a:ext>
            </a:extLst>
          </p:cNvPr>
          <p:cNvSpPr/>
          <p:nvPr/>
        </p:nvSpPr>
        <p:spPr>
          <a:xfrm>
            <a:off x="837592" y="4728743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AF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1260648" y="267494"/>
            <a:ext cx="648072" cy="648072"/>
          </a:xfrm>
          <a:prstGeom prst="rect">
            <a:avLst/>
          </a:prstGeom>
          <a:solidFill>
            <a:srgbClr val="75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117 150 167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1260648" y="1131590"/>
            <a:ext cx="648072" cy="648072"/>
          </a:xfrm>
          <a:prstGeom prst="rect">
            <a:avLst/>
          </a:prstGeom>
          <a:solidFill>
            <a:srgbClr val="00A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1260648" y="1950172"/>
            <a:ext cx="648072" cy="648072"/>
          </a:xfrm>
          <a:prstGeom prst="rect">
            <a:avLst/>
          </a:prstGeom>
          <a:solidFill>
            <a:srgbClr val="304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48</a:t>
            </a:r>
          </a:p>
          <a:p>
            <a:pPr algn="ctr"/>
            <a:r>
              <a:rPr lang="ru-RU" sz="1200" dirty="0"/>
              <a:t>69</a:t>
            </a:r>
          </a:p>
          <a:p>
            <a:pPr algn="ctr"/>
            <a:r>
              <a:rPr lang="ru-RU" sz="1200" dirty="0"/>
              <a:t>79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1260648" y="3421059"/>
            <a:ext cx="648072" cy="648072"/>
          </a:xfrm>
          <a:prstGeom prst="rect">
            <a:avLst/>
          </a:prstGeom>
          <a:solidFill>
            <a:srgbClr val="00A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1260648" y="4247913"/>
            <a:ext cx="648072" cy="648072"/>
          </a:xfrm>
          <a:prstGeom prst="rect">
            <a:avLst/>
          </a:prstGeom>
          <a:solidFill>
            <a:srgbClr val="32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50</a:t>
            </a:r>
          </a:p>
          <a:p>
            <a:pPr algn="ctr"/>
            <a:r>
              <a:rPr lang="ru-RU" sz="1200" dirty="0"/>
              <a:t>62</a:t>
            </a:r>
          </a:p>
          <a:p>
            <a:pPr algn="ctr"/>
            <a:r>
              <a:rPr lang="ru-RU" sz="1200" dirty="0"/>
              <a:t>72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-1260648" y="5391965"/>
            <a:ext cx="648072" cy="648072"/>
          </a:xfrm>
          <a:prstGeom prst="rect">
            <a:avLst/>
          </a:prstGeom>
          <a:solidFill>
            <a:srgbClr val="FF6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255</a:t>
            </a:r>
          </a:p>
          <a:p>
            <a:pPr algn="ctr"/>
            <a:r>
              <a:rPr lang="ru-RU" sz="1200" dirty="0"/>
              <a:t>108</a:t>
            </a:r>
          </a:p>
          <a:p>
            <a:pPr algn="ctr"/>
            <a:r>
              <a:rPr lang="ru-RU" sz="1200" dirty="0"/>
              <a:t>4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8D3937FC-59DB-2A49-8B68-681B18E370E0}"/>
              </a:ext>
            </a:extLst>
          </p:cNvPr>
          <p:cNvSpPr/>
          <p:nvPr/>
        </p:nvSpPr>
        <p:spPr>
          <a:xfrm>
            <a:off x="11325244" y="6495029"/>
            <a:ext cx="27456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3878"/>
            <a:r>
              <a:rPr lang="ru-RU" sz="12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30" name="Google Shape;49;p2"/>
          <p:cNvCxnSpPr>
            <a:cxnSpLocks/>
          </p:cNvCxnSpPr>
          <p:nvPr/>
        </p:nvCxnSpPr>
        <p:spPr>
          <a:xfrm>
            <a:off x="276178" y="6498926"/>
            <a:ext cx="108389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object 13">
            <a:extLst>
              <a:ext uri="{FF2B5EF4-FFF2-40B4-BE49-F238E27FC236}">
                <a16:creationId xmlns:a16="http://schemas.microsoft.com/office/drawing/2014/main" id="{B18AC1CE-8356-4C6B-B990-EE7DD084AC5F}"/>
              </a:ext>
            </a:extLst>
          </p:cNvPr>
          <p:cNvSpPr/>
          <p:nvPr/>
        </p:nvSpPr>
        <p:spPr>
          <a:xfrm>
            <a:off x="802718" y="5166526"/>
            <a:ext cx="11032724" cy="1049432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00AF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C0E7196-9DCE-4ED3-ADA4-E40370586311}"/>
              </a:ext>
            </a:extLst>
          </p:cNvPr>
          <p:cNvSpPr/>
          <p:nvPr/>
        </p:nvSpPr>
        <p:spPr>
          <a:xfrm>
            <a:off x="5877608" y="2055084"/>
            <a:ext cx="5957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2.  Государственная корпорация развития</a:t>
            </a:r>
          </a:p>
          <a:p>
            <a:pPr lvl="0"/>
            <a:endParaRPr lang="ru-RU" sz="1200" dirty="0">
              <a:solidFill>
                <a:srgbClr val="00AF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171450" indent="-171450">
              <a:buClr>
                <a:srgbClr val="00AFB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консолидация и координация деятельности институтов развития</a:t>
            </a:r>
          </a:p>
          <a:p>
            <a:pPr marL="171450" indent="-171450">
              <a:buClr>
                <a:srgbClr val="00AFB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возможность брать на себя повышенные риски и долгосрочные обязательства</a:t>
            </a:r>
          </a:p>
          <a:p>
            <a:pPr marL="171450" indent="-171450">
              <a:buClr>
                <a:srgbClr val="00AFB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реализация сложных, масштабных проектов с мультипликативным эффектом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3160" y="2060160"/>
            <a:ext cx="468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16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Финансово-кредитная организация</a:t>
            </a:r>
          </a:p>
          <a:p>
            <a:pPr marL="342900" lvl="0" indent="-342900">
              <a:buAutoNum type="arabicPeriod"/>
            </a:pPr>
            <a:endParaRPr lang="ru-RU" sz="1200" dirty="0">
              <a:solidFill>
                <a:srgbClr val="00AF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buClr>
                <a:srgbClr val="00AFB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классические функции финансово-кредитной организации</a:t>
            </a:r>
          </a:p>
          <a:p>
            <a:pPr marL="171450" lvl="0" indent="-171450">
              <a:buClr>
                <a:srgbClr val="00AFB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имеет цели извлечения прибыли</a:t>
            </a:r>
          </a:p>
          <a:p>
            <a:pPr marL="171450" lvl="0" indent="-171450">
              <a:buClr>
                <a:srgbClr val="00AFB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уникальные механизмы финансирования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63782" y="3652591"/>
            <a:ext cx="6126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 startAt="3"/>
            </a:pPr>
            <a:r>
              <a:rPr lang="ru-RU" sz="16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достижению национальных целей развития</a:t>
            </a:r>
          </a:p>
          <a:p>
            <a:pPr marL="342900" lvl="0" indent="-342900">
              <a:buAutoNum type="arabicPeriod" startAt="3"/>
            </a:pPr>
            <a:endParaRPr lang="ru-RU" sz="1200" dirty="0">
              <a:solidFill>
                <a:srgbClr val="00AF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buClr>
                <a:srgbClr val="00AFB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внебюджетных источников финансирования в инфраструктурное развитие способствует достижению показателей государственных программ, федеральных и региональных проектов</a:t>
            </a:r>
          </a:p>
        </p:txBody>
      </p:sp>
      <p:cxnSp>
        <p:nvCxnSpPr>
          <p:cNvPr id="34" name="Google Shape;49;p2">
            <a:extLst>
              <a:ext uri="{FF2B5EF4-FFF2-40B4-BE49-F238E27FC236}">
                <a16:creationId xmlns:a16="http://schemas.microsoft.com/office/drawing/2014/main" id="{65536B41-32DC-40EA-A052-4211AD558EED}"/>
              </a:ext>
            </a:extLst>
          </p:cNvPr>
          <p:cNvCxnSpPr>
            <a:cxnSpLocks/>
          </p:cNvCxnSpPr>
          <p:nvPr/>
        </p:nvCxnSpPr>
        <p:spPr>
          <a:xfrm>
            <a:off x="773160" y="1986083"/>
            <a:ext cx="11062282" cy="28575"/>
          </a:xfrm>
          <a:prstGeom prst="straightConnector1">
            <a:avLst/>
          </a:prstGeom>
          <a:noFill/>
          <a:ln w="1270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object 13">
            <a:extLst>
              <a:ext uri="{FF2B5EF4-FFF2-40B4-BE49-F238E27FC236}">
                <a16:creationId xmlns:a16="http://schemas.microsoft.com/office/drawing/2014/main" id="{B18AC1CE-8356-4C6B-B990-EE7DD084AC5F}"/>
              </a:ext>
            </a:extLst>
          </p:cNvPr>
          <p:cNvSpPr/>
          <p:nvPr/>
        </p:nvSpPr>
        <p:spPr>
          <a:xfrm>
            <a:off x="3200400" y="4016881"/>
            <a:ext cx="6126352" cy="778887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B18AC1CE-8356-4C6B-B990-EE7DD084AC5F}"/>
              </a:ext>
            </a:extLst>
          </p:cNvPr>
          <p:cNvSpPr/>
          <p:nvPr/>
        </p:nvSpPr>
        <p:spPr>
          <a:xfrm>
            <a:off x="773160" y="2415809"/>
            <a:ext cx="4727615" cy="801466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Google Shape;49;p2">
            <a:extLst>
              <a:ext uri="{FF2B5EF4-FFF2-40B4-BE49-F238E27FC236}">
                <a16:creationId xmlns:a16="http://schemas.microsoft.com/office/drawing/2014/main" id="{65536B41-32DC-40EA-A052-4211AD558EED}"/>
              </a:ext>
            </a:extLst>
          </p:cNvPr>
          <p:cNvCxnSpPr>
            <a:cxnSpLocks/>
          </p:cNvCxnSpPr>
          <p:nvPr/>
        </p:nvCxnSpPr>
        <p:spPr>
          <a:xfrm>
            <a:off x="773160" y="5087257"/>
            <a:ext cx="11062282" cy="0"/>
          </a:xfrm>
          <a:prstGeom prst="straightConnector1">
            <a:avLst/>
          </a:prstGeom>
          <a:noFill/>
          <a:ln w="1270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04" name="Picture 12" descr="https://xn--32-9kcqjffxnf3b.xn--p1ai/upload/iblock/7d0/7d0c0f1e2dede941aabedf37e79b3e6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2" y="685243"/>
            <a:ext cx="1013699" cy="8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www.choiseul-russia.com/wp-content/uploads/2019/04/SELEZNEV-Pavel-Centre-national-pour-les-ppp-RUSS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53" y="901069"/>
            <a:ext cx="2057319" cy="4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https://justclick.ru/constructor/users/rusto/721884-1200220647-0/sections/1-pustaia-siektsiia-1228-1-2-1-1-1-1-1-1-1-1-1-1-1-2-1-1/widgets/image-607582e79fe18619e8000010/preset_desktop_5ca86ef8-498a-4fc5-ac0a-c48a17abfed9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9" y="218464"/>
            <a:ext cx="1762275" cy="153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Picture 31" descr="https://static.wixstatic.com/media/4a0538_341332d2cdf84b1bb3633f0fbe117b30~mv2.png/v1/fill/w_1001,h_1001,al_c/4a0538_341332d2cdf84b1bb3633f0fbe117b30~mv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35" y="756174"/>
            <a:ext cx="699718" cy="69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9" name="Picture 37" descr="https://www.fondvostok.ru/local/templates/main/images/s1/logo_new_202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595" y="722954"/>
            <a:ext cx="1221161" cy="3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Google Shape;49;p2">
            <a:extLst>
              <a:ext uri="{FF2B5EF4-FFF2-40B4-BE49-F238E27FC236}">
                <a16:creationId xmlns:a16="http://schemas.microsoft.com/office/drawing/2014/main" id="{65536B41-32DC-40EA-A052-4211AD558EED}"/>
              </a:ext>
            </a:extLst>
          </p:cNvPr>
          <p:cNvCxnSpPr>
            <a:cxnSpLocks/>
          </p:cNvCxnSpPr>
          <p:nvPr/>
        </p:nvCxnSpPr>
        <p:spPr>
          <a:xfrm>
            <a:off x="558621" y="1581949"/>
            <a:ext cx="10936516" cy="13346"/>
          </a:xfrm>
          <a:prstGeom prst="straightConnector1">
            <a:avLst/>
          </a:prstGeom>
          <a:noFill/>
          <a:ln w="1270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44" name="Picture 52" descr="https://app.glueup.ru/resources/public/images/fixed-width/1920/bae7f177-cdf2-493c-b66f-fbc8c9af1a12.png">
            <a:extLst>
              <a:ext uri="{FF2B5EF4-FFF2-40B4-BE49-F238E27FC236}">
                <a16:creationId xmlns:a16="http://schemas.microsoft.com/office/drawing/2014/main" id="{01F6506A-7E5A-407B-8E3E-4B96A58C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88" y="855670"/>
            <a:ext cx="1586650" cy="49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3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0;p2"/>
          <p:cNvSpPr/>
          <p:nvPr/>
        </p:nvSpPr>
        <p:spPr>
          <a:xfrm rot="16200000">
            <a:off x="-2979175" y="3054600"/>
            <a:ext cx="6039600" cy="107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8D3937FC-59DB-2A49-8B68-681B18E370E0}"/>
              </a:ext>
            </a:extLst>
          </p:cNvPr>
          <p:cNvSpPr/>
          <p:nvPr/>
        </p:nvSpPr>
        <p:spPr>
          <a:xfrm>
            <a:off x="11325244" y="6495029"/>
            <a:ext cx="27456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3878"/>
            <a:r>
              <a:rPr lang="ru-RU" sz="12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1295468" y="1"/>
            <a:ext cx="10896533" cy="579289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>
                <a:solidFill>
                  <a:srgbClr val="00AF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Национальная цель развития и вклад в ее достижение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pic>
        <p:nvPicPr>
          <p:cNvPr id="2" name="Рисунок 1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DB92A3B1-7025-46DE-B775-665ECE6322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44" y="145320"/>
            <a:ext cx="737583" cy="576000"/>
          </a:xfrm>
          <a:prstGeom prst="rect">
            <a:avLst/>
          </a:prstGeom>
        </p:spPr>
      </p:pic>
      <p:sp>
        <p:nvSpPr>
          <p:cNvPr id="55" name="_btfpBulletedList4682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8374" y="1990492"/>
            <a:ext cx="4205982" cy="27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24000" rIns="48000" bIns="24000"/>
          <a:lstStyle>
            <a:lvl1pPr marL="236538" indent="-236538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200" dirty="0">
                <a:solidFill>
                  <a:srgbClr val="323E4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1200" dirty="0">
                <a:solidFill>
                  <a:srgbClr val="323E4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охранение населения, здоровье и благополучие людей</a:t>
            </a:r>
          </a:p>
        </p:txBody>
      </p:sp>
      <p:sp>
        <p:nvSpPr>
          <p:cNvPr id="37" name="_btfpBulletedList4682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377399" y="2290078"/>
            <a:ext cx="4567932" cy="2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24000" rIns="48000" bIns="24000"/>
          <a:lstStyle>
            <a:lvl1pPr marL="236538" indent="-236538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sz="1200" dirty="0">
                <a:solidFill>
                  <a:srgbClr val="323E4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Повышение ожидаемой продолжительности жизни до 78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461" y="2614038"/>
            <a:ext cx="2332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направления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07078" y="2630689"/>
            <a:ext cx="4773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Повышение качества и доступности медицинской помощи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4266" y="2963415"/>
            <a:ext cx="234030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первичной медико-санитарной помощи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Кадровое обеспечение здравоохранения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здравоохранения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скорой медицинской помощи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доступности паллиативной медицинской помощи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8623" y="2963415"/>
            <a:ext cx="2574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устойчивости системы здравоохранения к распространению инфекционных заболеваний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58374" y="4148016"/>
            <a:ext cx="26281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и реконструкция медицинских организаций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и переоснащение современным медицинским оборудованием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315495" y="3148081"/>
            <a:ext cx="2262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старшего поколения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192989" y="4094562"/>
            <a:ext cx="2507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системы предоставление социальных услуг и медицинской помощи, в том числе в рамках системы долговременного ухода.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78062" y="3055748"/>
            <a:ext cx="2147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лиц с ограниченными возможностями здоровья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646815" y="3751776"/>
            <a:ext cx="243850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техническими средствами реабилитации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200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безбарьерной</a:t>
            </a: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среды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условий для профессионального развития и повышения занятости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адаптивной физической культуры и спорта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661931" y="2630689"/>
            <a:ext cx="2066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Снижение смертности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318410" y="2270550"/>
            <a:ext cx="11625807" cy="682926"/>
            <a:chOff x="1721318" y="1251833"/>
            <a:chExt cx="10088998" cy="682926"/>
          </a:xfrm>
        </p:grpSpPr>
        <p:cxnSp>
          <p:nvCxnSpPr>
            <p:cNvPr id="51" name="Google Shape;49;p2">
              <a:extLst>
                <a:ext uri="{FF2B5EF4-FFF2-40B4-BE49-F238E27FC236}">
                  <a16:creationId xmlns:a16="http://schemas.microsoft.com/office/drawing/2014/main" id="{65536B41-32DC-40EA-A052-4211AD558EED}"/>
                </a:ext>
              </a:extLst>
            </p:cNvPr>
            <p:cNvCxnSpPr>
              <a:cxnSpLocks/>
            </p:cNvCxnSpPr>
            <p:nvPr/>
          </p:nvCxnSpPr>
          <p:spPr>
            <a:xfrm>
              <a:off x="1721318" y="1251833"/>
              <a:ext cx="10088998" cy="0"/>
            </a:xfrm>
            <a:prstGeom prst="straightConnector1">
              <a:avLst/>
            </a:prstGeom>
            <a:noFill/>
            <a:ln w="6350" cap="flat" cmpd="sng">
              <a:solidFill>
                <a:srgbClr val="16968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49;p2">
              <a:extLst>
                <a:ext uri="{FF2B5EF4-FFF2-40B4-BE49-F238E27FC236}">
                  <a16:creationId xmlns:a16="http://schemas.microsoft.com/office/drawing/2014/main" id="{65536B41-32DC-40EA-A052-4211AD558EED}"/>
                </a:ext>
              </a:extLst>
            </p:cNvPr>
            <p:cNvCxnSpPr>
              <a:cxnSpLocks/>
            </p:cNvCxnSpPr>
            <p:nvPr/>
          </p:nvCxnSpPr>
          <p:spPr>
            <a:xfrm>
              <a:off x="1721318" y="1546184"/>
              <a:ext cx="10088998" cy="0"/>
            </a:xfrm>
            <a:prstGeom prst="straightConnector1">
              <a:avLst/>
            </a:prstGeom>
            <a:noFill/>
            <a:ln w="6350" cap="flat" cmpd="sng">
              <a:solidFill>
                <a:srgbClr val="16968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49;p2">
              <a:extLst>
                <a:ext uri="{FF2B5EF4-FFF2-40B4-BE49-F238E27FC236}">
                  <a16:creationId xmlns:a16="http://schemas.microsoft.com/office/drawing/2014/main" id="{65536B41-32DC-40EA-A052-4211AD558EED}"/>
                </a:ext>
              </a:extLst>
            </p:cNvPr>
            <p:cNvCxnSpPr>
              <a:cxnSpLocks/>
            </p:cNvCxnSpPr>
            <p:nvPr/>
          </p:nvCxnSpPr>
          <p:spPr>
            <a:xfrm>
              <a:off x="1721318" y="1934759"/>
              <a:ext cx="10088998" cy="0"/>
            </a:xfrm>
            <a:prstGeom prst="straightConnector1">
              <a:avLst/>
            </a:prstGeom>
            <a:noFill/>
            <a:ln w="6350" cap="flat" cmpd="sng">
              <a:solidFill>
                <a:srgbClr val="16968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" name="Группа 29"/>
          <p:cNvGrpSpPr/>
          <p:nvPr/>
        </p:nvGrpSpPr>
        <p:grpSpPr>
          <a:xfrm>
            <a:off x="4577466" y="2563213"/>
            <a:ext cx="5070753" cy="3441631"/>
            <a:chOff x="4577466" y="1544496"/>
            <a:chExt cx="5070753" cy="3268459"/>
          </a:xfrm>
        </p:grpSpPr>
        <p:cxnSp>
          <p:nvCxnSpPr>
            <p:cNvPr id="61" name="Google Shape;49;p2">
              <a:extLst>
                <a:ext uri="{FF2B5EF4-FFF2-40B4-BE49-F238E27FC236}">
                  <a16:creationId xmlns:a16="http://schemas.microsoft.com/office/drawing/2014/main" id="{65536B41-32DC-40EA-A052-4211AD558E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7466" y="1544496"/>
              <a:ext cx="1" cy="3268459"/>
            </a:xfrm>
            <a:prstGeom prst="straightConnector1">
              <a:avLst/>
            </a:prstGeom>
            <a:noFill/>
            <a:ln w="6350" cap="flat" cmpd="sng">
              <a:solidFill>
                <a:srgbClr val="16968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49;p2">
              <a:extLst>
                <a:ext uri="{FF2B5EF4-FFF2-40B4-BE49-F238E27FC236}">
                  <a16:creationId xmlns:a16="http://schemas.microsoft.com/office/drawing/2014/main" id="{65536B41-32DC-40EA-A052-4211AD558EED}"/>
                </a:ext>
              </a:extLst>
            </p:cNvPr>
            <p:cNvCxnSpPr>
              <a:cxnSpLocks/>
            </p:cNvCxnSpPr>
            <p:nvPr/>
          </p:nvCxnSpPr>
          <p:spPr>
            <a:xfrm>
              <a:off x="7234144" y="1934759"/>
              <a:ext cx="12633" cy="2878196"/>
            </a:xfrm>
            <a:prstGeom prst="straightConnector1">
              <a:avLst/>
            </a:prstGeom>
            <a:noFill/>
            <a:ln w="6350" cap="flat" cmpd="sng">
              <a:solidFill>
                <a:srgbClr val="16968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49;p2">
              <a:extLst>
                <a:ext uri="{FF2B5EF4-FFF2-40B4-BE49-F238E27FC236}">
                  <a16:creationId xmlns:a16="http://schemas.microsoft.com/office/drawing/2014/main" id="{65536B41-32DC-40EA-A052-4211AD558EED}"/>
                </a:ext>
              </a:extLst>
            </p:cNvPr>
            <p:cNvCxnSpPr>
              <a:cxnSpLocks/>
            </p:cNvCxnSpPr>
            <p:nvPr/>
          </p:nvCxnSpPr>
          <p:spPr>
            <a:xfrm>
              <a:off x="9646815" y="1934759"/>
              <a:ext cx="1404" cy="2878196"/>
            </a:xfrm>
            <a:prstGeom prst="straightConnector1">
              <a:avLst/>
            </a:prstGeom>
            <a:noFill/>
            <a:ln w="6350" cap="flat" cmpd="sng">
              <a:solidFill>
                <a:srgbClr val="16968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" name="Прямоугольник 65"/>
          <p:cNvSpPr/>
          <p:nvPr/>
        </p:nvSpPr>
        <p:spPr>
          <a:xfrm>
            <a:off x="241462" y="1980764"/>
            <a:ext cx="1774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Национальная цель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41462" y="2265074"/>
            <a:ext cx="2224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Показатель достижения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41461" y="4116366"/>
            <a:ext cx="1511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</a:t>
            </a:r>
          </a:p>
        </p:txBody>
      </p:sp>
      <p:cxnSp>
        <p:nvCxnSpPr>
          <p:cNvPr id="74" name="Google Shape;49;p2">
            <a:extLst>
              <a:ext uri="{FF2B5EF4-FFF2-40B4-BE49-F238E27FC236}">
                <a16:creationId xmlns:a16="http://schemas.microsoft.com/office/drawing/2014/main" id="{65536B41-32DC-40EA-A052-4211AD558EED}"/>
              </a:ext>
            </a:extLst>
          </p:cNvPr>
          <p:cNvCxnSpPr>
            <a:cxnSpLocks/>
          </p:cNvCxnSpPr>
          <p:nvPr/>
        </p:nvCxnSpPr>
        <p:spPr>
          <a:xfrm flipV="1">
            <a:off x="4574569" y="3751776"/>
            <a:ext cx="7393594" cy="1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49;p2">
            <a:extLst>
              <a:ext uri="{FF2B5EF4-FFF2-40B4-BE49-F238E27FC236}">
                <a16:creationId xmlns:a16="http://schemas.microsoft.com/office/drawing/2014/main" id="{65536B41-32DC-40EA-A052-4211AD558EED}"/>
              </a:ext>
            </a:extLst>
          </p:cNvPr>
          <p:cNvCxnSpPr>
            <a:cxnSpLocks/>
          </p:cNvCxnSpPr>
          <p:nvPr/>
        </p:nvCxnSpPr>
        <p:spPr>
          <a:xfrm>
            <a:off x="318410" y="6004844"/>
            <a:ext cx="11625807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49;p2">
            <a:extLst>
              <a:ext uri="{FF2B5EF4-FFF2-40B4-BE49-F238E27FC236}">
                <a16:creationId xmlns:a16="http://schemas.microsoft.com/office/drawing/2014/main" id="{65536B41-32DC-40EA-A052-4211AD558EED}"/>
              </a:ext>
            </a:extLst>
          </p:cNvPr>
          <p:cNvCxnSpPr>
            <a:cxnSpLocks/>
          </p:cNvCxnSpPr>
          <p:nvPr/>
        </p:nvCxnSpPr>
        <p:spPr>
          <a:xfrm>
            <a:off x="2232660" y="1990492"/>
            <a:ext cx="5715" cy="4014352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Скругленный прямоугольник 77"/>
          <p:cNvSpPr/>
          <p:nvPr/>
        </p:nvSpPr>
        <p:spPr>
          <a:xfrm>
            <a:off x="2280285" y="2993203"/>
            <a:ext cx="2268000" cy="635593"/>
          </a:xfrm>
          <a:prstGeom prst="roundRect">
            <a:avLst/>
          </a:prstGeom>
          <a:solidFill>
            <a:srgbClr val="00AFB2">
              <a:alpha val="14118"/>
            </a:srgbClr>
          </a:solidFill>
          <a:ln w="6350">
            <a:solidFill>
              <a:srgbClr val="304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66401" y="6051038"/>
            <a:ext cx="6910994" cy="280095"/>
          </a:xfrm>
          <a:prstGeom prst="roundRect">
            <a:avLst/>
          </a:prstGeom>
          <a:solidFill>
            <a:srgbClr val="00AFB2">
              <a:alpha val="14118"/>
            </a:srgbClr>
          </a:solidFill>
          <a:ln w="6350">
            <a:solidFill>
              <a:srgbClr val="304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620094" y="4132660"/>
            <a:ext cx="2556000" cy="476136"/>
          </a:xfrm>
          <a:prstGeom prst="roundRect">
            <a:avLst/>
          </a:prstGeom>
          <a:solidFill>
            <a:srgbClr val="00AFB2">
              <a:alpha val="14118"/>
            </a:srgbClr>
          </a:solidFill>
          <a:ln w="6350">
            <a:solidFill>
              <a:srgbClr val="304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286962" y="4924615"/>
            <a:ext cx="2268000" cy="710704"/>
          </a:xfrm>
          <a:prstGeom prst="roundRect">
            <a:avLst/>
          </a:prstGeom>
          <a:solidFill>
            <a:srgbClr val="00AFB2">
              <a:alpha val="14118"/>
            </a:srgbClr>
          </a:solidFill>
          <a:ln w="6350">
            <a:solidFill>
              <a:srgbClr val="304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_btfpBulletedList4682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4774" y="6051900"/>
            <a:ext cx="6711270" cy="27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24000" rIns="48000" bIns="24000"/>
          <a:lstStyle>
            <a:lvl1pPr marL="236538" indent="-236538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sz="1200" dirty="0">
                <a:solidFill>
                  <a:srgbClr val="30454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Направления, в которых ВЭБ.РФ в настоящее время ведет работу по реализации проектов 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286961" y="4064339"/>
            <a:ext cx="2268000" cy="438903"/>
          </a:xfrm>
          <a:prstGeom prst="roundRect">
            <a:avLst/>
          </a:prstGeom>
          <a:solidFill>
            <a:srgbClr val="00AFB2">
              <a:alpha val="14118"/>
            </a:srgbClr>
          </a:solidFill>
          <a:ln w="6350">
            <a:solidFill>
              <a:srgbClr val="304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7257960" y="4094560"/>
            <a:ext cx="2336469" cy="1134000"/>
          </a:xfrm>
          <a:prstGeom prst="roundRect">
            <a:avLst/>
          </a:prstGeom>
          <a:solidFill>
            <a:srgbClr val="00AFB2">
              <a:alpha val="14118"/>
            </a:srgbClr>
          </a:solidFill>
          <a:ln w="6350">
            <a:solidFill>
              <a:srgbClr val="304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4501" y="1221612"/>
            <a:ext cx="1163575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Президента РФ от 21.07.2020 N 474 «О национальных целях развития Российской Федерации на период до 2030 года»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план по достижению национальных целей развития российской федерации на период до 2024 года и на плановый период до 2030 года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51444" y="927777"/>
            <a:ext cx="7159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Регулирующие нормативно-правовые акты и документы: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-1260648" y="267494"/>
            <a:ext cx="648072" cy="648072"/>
          </a:xfrm>
          <a:prstGeom prst="rect">
            <a:avLst/>
          </a:prstGeom>
          <a:solidFill>
            <a:srgbClr val="75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117 150 167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-1260648" y="1131590"/>
            <a:ext cx="648072" cy="648072"/>
          </a:xfrm>
          <a:prstGeom prst="rect">
            <a:avLst/>
          </a:prstGeom>
          <a:solidFill>
            <a:srgbClr val="00A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175 178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1260648" y="1950172"/>
            <a:ext cx="648072" cy="648072"/>
          </a:xfrm>
          <a:prstGeom prst="rect">
            <a:avLst/>
          </a:prstGeom>
          <a:solidFill>
            <a:srgbClr val="304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-1260648" y="3421059"/>
            <a:ext cx="648072" cy="648072"/>
          </a:xfrm>
          <a:prstGeom prst="rect">
            <a:avLst/>
          </a:prstGeom>
          <a:solidFill>
            <a:srgbClr val="00A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175 170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-1260648" y="4247913"/>
            <a:ext cx="648072" cy="648072"/>
          </a:xfrm>
          <a:prstGeom prst="rect">
            <a:avLst/>
          </a:prstGeom>
          <a:solidFill>
            <a:srgbClr val="32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-1260648" y="5391965"/>
            <a:ext cx="648072" cy="648072"/>
          </a:xfrm>
          <a:prstGeom prst="rect">
            <a:avLst/>
          </a:prstGeom>
          <a:solidFill>
            <a:srgbClr val="FF6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108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620094" y="4658099"/>
            <a:ext cx="2556000" cy="582524"/>
          </a:xfrm>
          <a:prstGeom prst="roundRect">
            <a:avLst/>
          </a:prstGeom>
          <a:solidFill>
            <a:srgbClr val="00AFB2">
              <a:alpha val="14118"/>
            </a:srgbClr>
          </a:solidFill>
          <a:ln w="6350">
            <a:solidFill>
              <a:srgbClr val="304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0" name="Google Shape;49;p2"/>
          <p:cNvCxnSpPr>
            <a:cxnSpLocks/>
          </p:cNvCxnSpPr>
          <p:nvPr/>
        </p:nvCxnSpPr>
        <p:spPr>
          <a:xfrm>
            <a:off x="276178" y="6498926"/>
            <a:ext cx="108389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object 13">
            <a:extLst>
              <a:ext uri="{FF2B5EF4-FFF2-40B4-BE49-F238E27FC236}">
                <a16:creationId xmlns:a16="http://schemas.microsoft.com/office/drawing/2014/main" id="{B18AC1CE-8356-4C6B-B990-EE7DD084AC5F}"/>
              </a:ext>
            </a:extLst>
          </p:cNvPr>
          <p:cNvSpPr/>
          <p:nvPr/>
        </p:nvSpPr>
        <p:spPr>
          <a:xfrm>
            <a:off x="412657" y="1243890"/>
            <a:ext cx="10579916" cy="550195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6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8D3937FC-59DB-2A49-8B68-681B18E370E0}"/>
              </a:ext>
            </a:extLst>
          </p:cNvPr>
          <p:cNvSpPr/>
          <p:nvPr/>
        </p:nvSpPr>
        <p:spPr>
          <a:xfrm>
            <a:off x="11325244" y="6495029"/>
            <a:ext cx="27456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3878"/>
            <a:r>
              <a:rPr lang="ru-RU" sz="12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03" name="Прямоугольник 202"/>
          <p:cNvSpPr/>
          <p:nvPr/>
        </p:nvSpPr>
        <p:spPr>
          <a:xfrm>
            <a:off x="10760233" y="4731"/>
            <a:ext cx="959555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7" tIns="60933" rIns="121867" bIns="60933" spcCol="0" rtlCol="0" anchor="ctr"/>
          <a:lstStyle/>
          <a:p>
            <a:pPr algn="ctr"/>
            <a:endParaRPr lang="ru-RU" sz="3733" b="1" dirty="0">
              <a:solidFill>
                <a:srgbClr val="00AFA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804124" y="6454065"/>
            <a:ext cx="275208" cy="20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19" rIns="91403" bIns="45719" rtlCol="0" anchor="ctr"/>
          <a:lstStyle/>
          <a:p>
            <a:pPr algn="ctr" defTabSz="913946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1295468" y="108154"/>
            <a:ext cx="10896533" cy="544008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>
                <a:solidFill>
                  <a:srgbClr val="00AF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ВЭБ.РФ в «Здравоохранение»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pic>
        <p:nvPicPr>
          <p:cNvPr id="2" name="Рисунок 1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DB92A3B1-7025-46DE-B775-665ECE6322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93" y="356659"/>
            <a:ext cx="737583" cy="576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2881331" y="873348"/>
          <a:ext cx="6248400" cy="475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_btfpBulletedList4682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153400" y="1558489"/>
            <a:ext cx="4038600" cy="9103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48000" tIns="24000" rIns="48000" bIns="24000"/>
          <a:lstStyle>
            <a:lvl1pPr marL="236538" indent="-236538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Цель:</a:t>
            </a:r>
            <a:r>
              <a:rPr lang="ru-RU" sz="1100" dirty="0">
                <a:solidFill>
                  <a:srgbClr val="767171"/>
                </a:solidFill>
              </a:rPr>
              <a:t> </a:t>
            </a:r>
            <a:r>
              <a:rPr lang="ru-RU" sz="1100" dirty="0">
                <a:solidFill>
                  <a:srgbClr val="323E48"/>
                </a:solidFill>
              </a:rPr>
              <a:t>Содействие в реализации НП «Здравоохранение» и Программы модернизации первичного звена здравоохранения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Регионы реализации: </a:t>
            </a:r>
            <a:r>
              <a:rPr lang="ru-RU" sz="1100" dirty="0">
                <a:solidFill>
                  <a:srgbClr val="323E48"/>
                </a:solidFill>
              </a:rPr>
              <a:t>31 субъект РФ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767171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767171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Wingdings" panose="05000000000000000000" pitchFamily="2" charset="2"/>
              <a:buChar char="§"/>
            </a:pPr>
            <a:endParaRPr lang="ru-RU" altLang="ru-RU" sz="1100" dirty="0">
              <a:solidFill>
                <a:srgbClr val="767171"/>
              </a:solidFill>
            </a:endParaRPr>
          </a:p>
        </p:txBody>
      </p:sp>
      <p:cxnSp>
        <p:nvCxnSpPr>
          <p:cNvPr id="12" name="Straight Arrow Connector 174"/>
          <p:cNvCxnSpPr>
            <a:cxnSpLocks/>
          </p:cNvCxnSpPr>
          <p:nvPr/>
        </p:nvCxnSpPr>
        <p:spPr bwMode="gray">
          <a:xfrm>
            <a:off x="8153400" y="1608766"/>
            <a:ext cx="0" cy="860076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44"/>
          <p:cNvCxnSpPr/>
          <p:nvPr/>
        </p:nvCxnSpPr>
        <p:spPr bwMode="gray">
          <a:xfrm>
            <a:off x="7251580" y="1723999"/>
            <a:ext cx="886608" cy="8978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_btfpBulletedList4682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153400" y="3095108"/>
            <a:ext cx="4038600" cy="6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24000" rIns="48000" bIns="24000"/>
          <a:lstStyle>
            <a:lvl1pPr marL="236538" indent="-236538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Цель: </a:t>
            </a:r>
            <a:r>
              <a:rPr lang="ru-RU" sz="1100" dirty="0">
                <a:solidFill>
                  <a:srgbClr val="323E48"/>
                </a:solidFill>
              </a:rPr>
              <a:t>Содействие в реализации ФП «Борьба с онкологическими заболеваниями»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Регионы реализации: </a:t>
            </a:r>
            <a:r>
              <a:rPr lang="ru-RU" sz="1100" dirty="0">
                <a:solidFill>
                  <a:srgbClr val="323E48"/>
                </a:solidFill>
              </a:rPr>
              <a:t>14 субъектов РФ</a:t>
            </a:r>
          </a:p>
        </p:txBody>
      </p:sp>
      <p:cxnSp>
        <p:nvCxnSpPr>
          <p:cNvPr id="21" name="Straight Arrow Connector 174"/>
          <p:cNvCxnSpPr>
            <a:cxnSpLocks/>
          </p:cNvCxnSpPr>
          <p:nvPr/>
        </p:nvCxnSpPr>
        <p:spPr bwMode="gray">
          <a:xfrm>
            <a:off x="8153400" y="3096598"/>
            <a:ext cx="0" cy="688481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44"/>
          <p:cNvCxnSpPr/>
          <p:nvPr/>
        </p:nvCxnSpPr>
        <p:spPr bwMode="gray">
          <a:xfrm flipH="1">
            <a:off x="8008546" y="3683980"/>
            <a:ext cx="139474" cy="0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_btfpBulletedList4682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153400" y="4792189"/>
            <a:ext cx="4350049" cy="4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24000" rIns="48000" bIns="24000"/>
          <a:lstStyle>
            <a:lvl1pPr marL="236538" indent="-236538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Цель: </a:t>
            </a:r>
            <a:r>
              <a:rPr lang="ru-RU" sz="1100" dirty="0">
                <a:solidFill>
                  <a:srgbClr val="323E48"/>
                </a:solidFill>
              </a:rPr>
              <a:t>Модернизация инфекционной службы РФ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Регионы реализации: </a:t>
            </a:r>
            <a:r>
              <a:rPr lang="ru-RU" sz="1100" dirty="0">
                <a:solidFill>
                  <a:srgbClr val="323E48"/>
                </a:solidFill>
              </a:rPr>
              <a:t>4 субъекта РФ</a:t>
            </a:r>
          </a:p>
        </p:txBody>
      </p:sp>
      <p:cxnSp>
        <p:nvCxnSpPr>
          <p:cNvPr id="35" name="Straight Arrow Connector 174"/>
          <p:cNvCxnSpPr>
            <a:cxnSpLocks/>
          </p:cNvCxnSpPr>
          <p:nvPr/>
        </p:nvCxnSpPr>
        <p:spPr bwMode="gray">
          <a:xfrm>
            <a:off x="8153400" y="4827590"/>
            <a:ext cx="0" cy="501494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44"/>
          <p:cNvCxnSpPr/>
          <p:nvPr/>
        </p:nvCxnSpPr>
        <p:spPr bwMode="gray">
          <a:xfrm flipV="1">
            <a:off x="7134225" y="5009334"/>
            <a:ext cx="1013795" cy="12628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_btfpBulletedList4682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30368" y="4666340"/>
            <a:ext cx="3405773" cy="80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24000" rIns="48000" bIns="24000"/>
          <a:lstStyle>
            <a:lvl1pPr marL="236538" indent="-236538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Цель:</a:t>
            </a:r>
            <a:r>
              <a:rPr lang="ru-RU" sz="1100" dirty="0">
                <a:solidFill>
                  <a:srgbClr val="767171"/>
                </a:solidFill>
              </a:rPr>
              <a:t> </a:t>
            </a:r>
            <a:r>
              <a:rPr lang="ru-RU" sz="1100" dirty="0">
                <a:solidFill>
                  <a:srgbClr val="323E48"/>
                </a:solidFill>
              </a:rPr>
              <a:t>Содействие в реализации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</a:pPr>
            <a:r>
              <a:rPr lang="ru-RU" sz="1100" dirty="0">
                <a:solidFill>
                  <a:srgbClr val="323E48"/>
                </a:solidFill>
              </a:rPr>
              <a:t>ФП «Цифровая образовательная среда»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</a:pPr>
            <a:r>
              <a:rPr lang="ru-RU" sz="1100" dirty="0">
                <a:solidFill>
                  <a:srgbClr val="323E48"/>
                </a:solidFill>
              </a:rPr>
              <a:t>ФП «Создание единого цифрового контура в здравоохранении»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323E48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Регионы реализации: </a:t>
            </a:r>
            <a:r>
              <a:rPr lang="ru-RU" sz="1100" dirty="0">
                <a:solidFill>
                  <a:srgbClr val="323E48"/>
                </a:solidFill>
              </a:rPr>
              <a:t>3 субъекта РФ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323E48"/>
              </a:solidFill>
            </a:endParaRPr>
          </a:p>
        </p:txBody>
      </p:sp>
      <p:cxnSp>
        <p:nvCxnSpPr>
          <p:cNvPr id="43" name="Straight Arrow Connector 174"/>
          <p:cNvCxnSpPr>
            <a:cxnSpLocks/>
          </p:cNvCxnSpPr>
          <p:nvPr/>
        </p:nvCxnSpPr>
        <p:spPr bwMode="gray">
          <a:xfrm>
            <a:off x="3541522" y="4655467"/>
            <a:ext cx="0" cy="825543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244"/>
          <p:cNvCxnSpPr/>
          <p:nvPr/>
        </p:nvCxnSpPr>
        <p:spPr bwMode="gray">
          <a:xfrm flipH="1" flipV="1">
            <a:off x="3541522" y="5119165"/>
            <a:ext cx="1462278" cy="10820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_btfpBulletedList4682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1711" y="2880185"/>
            <a:ext cx="3535897" cy="80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24000" rIns="48000" bIns="24000"/>
          <a:lstStyle>
            <a:lvl1pPr marL="236538" indent="-236538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Цель:</a:t>
            </a:r>
            <a:r>
              <a:rPr lang="ru-RU" sz="1100" dirty="0">
                <a:solidFill>
                  <a:srgbClr val="767171"/>
                </a:solidFill>
              </a:rPr>
              <a:t> </a:t>
            </a:r>
            <a:r>
              <a:rPr lang="ru-RU" sz="1100" dirty="0">
                <a:solidFill>
                  <a:srgbClr val="323E48"/>
                </a:solidFill>
              </a:rPr>
              <a:t>Создание новой инфраструктуры социального обслуживания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Регионы реализации: </a:t>
            </a:r>
            <a:r>
              <a:rPr lang="ru-RU" sz="1100" dirty="0">
                <a:solidFill>
                  <a:srgbClr val="323E48"/>
                </a:solidFill>
              </a:rPr>
              <a:t>11 субъектов РФ</a:t>
            </a:r>
          </a:p>
        </p:txBody>
      </p:sp>
      <p:cxnSp>
        <p:nvCxnSpPr>
          <p:cNvPr id="49" name="Straight Arrow Connector 174"/>
          <p:cNvCxnSpPr>
            <a:cxnSpLocks/>
          </p:cNvCxnSpPr>
          <p:nvPr/>
        </p:nvCxnSpPr>
        <p:spPr bwMode="gray">
          <a:xfrm>
            <a:off x="3541522" y="2915587"/>
            <a:ext cx="0" cy="869492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_btfpBulletedList4682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30368" y="1608464"/>
            <a:ext cx="3360077" cy="80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24000" rIns="48000" bIns="24000"/>
          <a:lstStyle>
            <a:lvl1pPr marL="236538" indent="-236538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Цель: </a:t>
            </a:r>
            <a:r>
              <a:rPr lang="ru-RU" sz="1100" dirty="0">
                <a:solidFill>
                  <a:srgbClr val="323E48"/>
                </a:solidFill>
              </a:rPr>
              <a:t>Повышение продолжительности здоровой жизни, снижение инвалидизации населения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Регионы реализации: </a:t>
            </a:r>
            <a:r>
              <a:rPr lang="ru-RU" sz="1100" dirty="0">
                <a:solidFill>
                  <a:srgbClr val="323E48"/>
                </a:solidFill>
              </a:rPr>
              <a:t>16 субъектов РФ</a:t>
            </a:r>
          </a:p>
          <a:p>
            <a:pPr marL="677862" lvl="1" indent="-171450">
              <a:buClr>
                <a:srgbClr val="00AFAA"/>
              </a:buClr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323E48"/>
              </a:solidFill>
            </a:endParaRPr>
          </a:p>
        </p:txBody>
      </p:sp>
      <p:cxnSp>
        <p:nvCxnSpPr>
          <p:cNvPr id="56" name="Straight Arrow Connector 174"/>
          <p:cNvCxnSpPr>
            <a:cxnSpLocks/>
          </p:cNvCxnSpPr>
          <p:nvPr/>
        </p:nvCxnSpPr>
        <p:spPr bwMode="gray">
          <a:xfrm>
            <a:off x="3541522" y="1624202"/>
            <a:ext cx="0" cy="923300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244"/>
          <p:cNvCxnSpPr/>
          <p:nvPr/>
        </p:nvCxnSpPr>
        <p:spPr bwMode="gray">
          <a:xfrm flipH="1">
            <a:off x="3541522" y="1723013"/>
            <a:ext cx="1189228" cy="0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295468" y="630920"/>
            <a:ext cx="764465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00AFB2"/>
                </a:solidFill>
              </a:rPr>
              <a:t>Суммарный объем финансирования: </a:t>
            </a:r>
            <a:r>
              <a:rPr lang="ru-RU" sz="2000" dirty="0">
                <a:solidFill>
                  <a:srgbClr val="323E48"/>
                </a:solidFill>
              </a:rPr>
              <a:t>2021-2030 около 400 млрд руб.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97317" y="1935265"/>
            <a:ext cx="155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Реабилитация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83623" y="1939828"/>
            <a:ext cx="1559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Поликлиника 2.0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17641" y="3000537"/>
            <a:ext cx="159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Онкологические центры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17641" y="3785079"/>
            <a:ext cx="158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Инфекционные стационары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201714" y="3830550"/>
            <a:ext cx="1514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28562" y="3015115"/>
            <a:ext cx="191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Геронтологические центры</a:t>
            </a:r>
          </a:p>
        </p:txBody>
      </p:sp>
      <p:sp>
        <p:nvSpPr>
          <p:cNvPr id="63" name="Овал 62"/>
          <p:cNvSpPr/>
          <p:nvPr/>
        </p:nvSpPr>
        <p:spPr>
          <a:xfrm>
            <a:off x="5661977" y="2977436"/>
            <a:ext cx="662825" cy="662825"/>
          </a:xfrm>
          <a:prstGeom prst="ellipse">
            <a:avLst/>
          </a:prstGeom>
          <a:solidFill>
            <a:schemeClr val="bg1"/>
          </a:solidFill>
          <a:ln>
            <a:solidFill>
              <a:srgbClr val="E3E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Straight Arrow Connector 244"/>
          <p:cNvCxnSpPr/>
          <p:nvPr/>
        </p:nvCxnSpPr>
        <p:spPr bwMode="gray">
          <a:xfrm flipH="1">
            <a:off x="3541522" y="3507730"/>
            <a:ext cx="389424" cy="0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3ACC88F-ED96-4318-8065-D810B199AD8E}"/>
              </a:ext>
            </a:extLst>
          </p:cNvPr>
          <p:cNvSpPr txBox="1"/>
          <p:nvPr/>
        </p:nvSpPr>
        <p:spPr>
          <a:xfrm>
            <a:off x="5318208" y="4649661"/>
            <a:ext cx="1504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</a:t>
            </a:r>
          </a:p>
          <a:p>
            <a:r>
              <a:rPr lang="ru-RU" sz="1200" b="1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автопарка СМП</a:t>
            </a:r>
          </a:p>
        </p:txBody>
      </p:sp>
      <p:pic>
        <p:nvPicPr>
          <p:cNvPr id="38" name="Рисунок 37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B75F2CB6-F728-4DE9-8AE5-F365812400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63" y="3143566"/>
            <a:ext cx="457251" cy="357081"/>
          </a:xfrm>
          <a:prstGeom prst="rect">
            <a:avLst/>
          </a:prstGeom>
        </p:spPr>
      </p:pic>
      <p:cxnSp>
        <p:nvCxnSpPr>
          <p:cNvPr id="39" name="Straight Arrow Connector 244">
            <a:extLst>
              <a:ext uri="{FF2B5EF4-FFF2-40B4-BE49-F238E27FC236}">
                <a16:creationId xmlns:a16="http://schemas.microsoft.com/office/drawing/2014/main" id="{A8A93A7D-C02E-4834-B7A3-1E53D5599884}"/>
              </a:ext>
            </a:extLst>
          </p:cNvPr>
          <p:cNvCxnSpPr>
            <a:cxnSpLocks/>
          </p:cNvCxnSpPr>
          <p:nvPr/>
        </p:nvCxnSpPr>
        <p:spPr bwMode="gray">
          <a:xfrm>
            <a:off x="6005531" y="5404713"/>
            <a:ext cx="0" cy="225843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244">
            <a:extLst>
              <a:ext uri="{FF2B5EF4-FFF2-40B4-BE49-F238E27FC236}">
                <a16:creationId xmlns:a16="http://schemas.microsoft.com/office/drawing/2014/main" id="{205407F8-1305-4B70-9DD8-2A79F002B86E}"/>
              </a:ext>
            </a:extLst>
          </p:cNvPr>
          <p:cNvCxnSpPr/>
          <p:nvPr/>
        </p:nvCxnSpPr>
        <p:spPr bwMode="gray">
          <a:xfrm flipV="1">
            <a:off x="5476725" y="5643463"/>
            <a:ext cx="1013795" cy="12628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_btfpBulletedList468232">
            <a:extLst>
              <a:ext uri="{FF2B5EF4-FFF2-40B4-BE49-F238E27FC236}">
                <a16:creationId xmlns:a16="http://schemas.microsoft.com/office/drawing/2014/main" id="{6DF74681-3913-4ECD-B884-E72B03FFD11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534597" y="5722837"/>
            <a:ext cx="3855208" cy="52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24000" rIns="48000" bIns="24000"/>
          <a:lstStyle>
            <a:lvl1pPr marL="236538" indent="-236538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Цель: </a:t>
            </a:r>
            <a:r>
              <a:rPr lang="ru-RU" sz="1100" dirty="0">
                <a:solidFill>
                  <a:srgbClr val="323E48"/>
                </a:solidFill>
              </a:rPr>
              <a:t>Модернизация основных средств СМП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AFB2"/>
                </a:solidFill>
              </a:rPr>
              <a:t>Регионы реализации: </a:t>
            </a:r>
            <a:r>
              <a:rPr lang="ru-RU" sz="1100" dirty="0">
                <a:solidFill>
                  <a:srgbClr val="323E48"/>
                </a:solidFill>
              </a:rPr>
              <a:t>37 субъектов РФ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Clr>
                <a:srgbClr val="00AFAA"/>
              </a:buClr>
            </a:pPr>
            <a:endParaRPr lang="ru-RU" sz="1100" dirty="0">
              <a:solidFill>
                <a:srgbClr val="323E48"/>
              </a:solidFill>
            </a:endParaRPr>
          </a:p>
        </p:txBody>
      </p:sp>
      <p:cxnSp>
        <p:nvCxnSpPr>
          <p:cNvPr id="50" name="Straight Arrow Connector 174">
            <a:extLst>
              <a:ext uri="{FF2B5EF4-FFF2-40B4-BE49-F238E27FC236}">
                <a16:creationId xmlns:a16="http://schemas.microsoft.com/office/drawing/2014/main" id="{4D1E1F60-FEE4-4F0D-9612-0B80618BAC6C}"/>
              </a:ext>
            </a:extLst>
          </p:cNvPr>
          <p:cNvCxnSpPr>
            <a:cxnSpLocks/>
          </p:cNvCxnSpPr>
          <p:nvPr/>
        </p:nvCxnSpPr>
        <p:spPr bwMode="gray">
          <a:xfrm>
            <a:off x="5476725" y="5656091"/>
            <a:ext cx="0" cy="567728"/>
          </a:xfrm>
          <a:prstGeom prst="straightConnector1">
            <a:avLst/>
          </a:prstGeom>
          <a:ln w="9525" cap="flat">
            <a:solidFill>
              <a:schemeClr val="bg1">
                <a:lumMod val="65000"/>
              </a:schemeClr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btfpColumnHeaderBoxLine525090">
            <a:extLst>
              <a:ext uri="{FF2B5EF4-FFF2-40B4-BE49-F238E27FC236}">
                <a16:creationId xmlns:a16="http://schemas.microsoft.com/office/drawing/2014/main" id="{F8CA69FF-EE51-4563-8138-E89EA508EEFD}"/>
              </a:ext>
            </a:extLst>
          </p:cNvPr>
          <p:cNvCxnSpPr>
            <a:cxnSpLocks/>
          </p:cNvCxnSpPr>
          <p:nvPr/>
        </p:nvCxnSpPr>
        <p:spPr bwMode="gray">
          <a:xfrm>
            <a:off x="558621" y="661845"/>
            <a:ext cx="9937882" cy="0"/>
          </a:xfrm>
          <a:prstGeom prst="line">
            <a:avLst/>
          </a:prstGeom>
          <a:ln w="9525" cap="flat">
            <a:solidFill>
              <a:srgbClr val="30454F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9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50;p2"/>
          <p:cNvSpPr/>
          <p:nvPr/>
        </p:nvSpPr>
        <p:spPr>
          <a:xfrm rot="16200000">
            <a:off x="-2979175" y="3054600"/>
            <a:ext cx="6039600" cy="107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01" name="Объект 200" hidden="1">
            <a:extLst>
              <a:ext uri="{FF2B5EF4-FFF2-40B4-BE49-F238E27FC236}">
                <a16:creationId xmlns:a16="http://schemas.microsoft.com/office/drawing/2014/main" id="{71338F3E-D702-4FF1-8AA0-5A15BEE203B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Слайд think-cell" r:id="rId5" imgW="473" imgH="476" progId="TCLayout.ActiveDocument.1">
                  <p:embed/>
                </p:oleObj>
              </mc:Choice>
              <mc:Fallback>
                <p:oleObj name="Слайд think-cell" r:id="rId5" imgW="473" imgH="476" progId="TCLayout.ActiveDocument.1">
                  <p:embed/>
                  <p:pic>
                    <p:nvPicPr>
                      <p:cNvPr id="201" name="Объект 200" hidden="1">
                        <a:extLst>
                          <a:ext uri="{FF2B5EF4-FFF2-40B4-BE49-F238E27FC236}">
                            <a16:creationId xmlns:a16="http://schemas.microsoft.com/office/drawing/2014/main" id="{71338F3E-D702-4FF1-8AA0-5A15BEE203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" name="Прямоугольник 202"/>
          <p:cNvSpPr/>
          <p:nvPr/>
        </p:nvSpPr>
        <p:spPr>
          <a:xfrm>
            <a:off x="10760075" y="4763"/>
            <a:ext cx="960438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7" tIns="60933" rIns="121867" bIns="60933" anchor="ctr"/>
          <a:lstStyle/>
          <a:p>
            <a:pPr algn="ctr" defTabSz="1218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733" b="1" dirty="0">
              <a:solidFill>
                <a:srgbClr val="00AFA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1295400" y="-11294"/>
            <a:ext cx="10896600" cy="575998"/>
          </a:xfrm>
          <a:prstGeom prst="rect">
            <a:avLst/>
          </a:prstGeom>
          <a:ln>
            <a:noFill/>
          </a:ln>
        </p:spPr>
        <p:txBody>
          <a:bodyPr lIns="91400" tIns="45719" rIns="91400" bIns="45719" anchor="ctr"/>
          <a:lstStyle>
            <a:lvl1pPr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00AFB2"/>
                </a:solidFill>
                <a:cs typeface="Tahoma" panose="020B0604030504040204" pitchFamily="34" charset="0"/>
              </a:rPr>
              <a:t>Потенциальные партнеры </a:t>
            </a:r>
            <a:r>
              <a:rPr lang="ru-RU" altLang="ru-RU" sz="2000" b="1" dirty="0">
                <a:solidFill>
                  <a:srgbClr val="00AFB2"/>
                </a:solidFill>
                <a:cs typeface="Tahoma" panose="020B0604030504040204" pitchFamily="34" charset="0"/>
              </a:rPr>
              <a:t>ВЭБ.РФ</a:t>
            </a:r>
          </a:p>
        </p:txBody>
      </p:sp>
      <p:pic>
        <p:nvPicPr>
          <p:cNvPr id="36869" name="Рисунок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>
            <a:fillRect/>
          </a:stretch>
        </p:blipFill>
        <p:spPr bwMode="auto">
          <a:xfrm>
            <a:off x="0" y="0"/>
            <a:ext cx="1873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Rectangle 3">
            <a:extLst>
              <a:ext uri="{FF2B5EF4-FFF2-40B4-BE49-F238E27FC236}">
                <a16:creationId xmlns:a16="http://schemas.microsoft.com/office/drawing/2014/main" id="{9E9BA306-F9DD-4F7F-A1D3-105F8C57EB88}"/>
              </a:ext>
            </a:extLst>
          </p:cNvPr>
          <p:cNvSpPr/>
          <p:nvPr/>
        </p:nvSpPr>
        <p:spPr>
          <a:xfrm>
            <a:off x="10972819" y="6495029"/>
            <a:ext cx="27456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3878"/>
            <a:r>
              <a:rPr lang="ru-RU" sz="12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pic>
        <p:nvPicPr>
          <p:cNvPr id="105" name="Рисунок 104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DB92A3B1-7025-46DE-B775-665ECE6322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721" y="80006"/>
            <a:ext cx="737583" cy="576000"/>
          </a:xfrm>
          <a:prstGeom prst="rect">
            <a:avLst/>
          </a:prstGeom>
        </p:spPr>
      </p:pic>
      <p:pic>
        <p:nvPicPr>
          <p:cNvPr id="11" name="Picture 75" descr="МедИнвестГрупп">
            <a:extLst>
              <a:ext uri="{FF2B5EF4-FFF2-40B4-BE49-F238E27FC236}">
                <a16:creationId xmlns:a16="http://schemas.microsoft.com/office/drawing/2014/main" id="{43A34B95-383A-4D8B-9A71-EB0F65D9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353751"/>
            <a:ext cx="1042376" cy="8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1154" y="3015388"/>
            <a:ext cx="1728150" cy="1121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5486" y="1057338"/>
            <a:ext cx="1441367" cy="149404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63584" y="5521906"/>
            <a:ext cx="1900672" cy="749561"/>
          </a:xfrm>
          <a:prstGeom prst="rect">
            <a:avLst/>
          </a:prstGeom>
        </p:spPr>
      </p:pic>
      <p:pic>
        <p:nvPicPr>
          <p:cNvPr id="50" name="Picture 2" descr="Logotip region.png">
            <a:extLst>
              <a:ext uri="{FF2B5EF4-FFF2-40B4-BE49-F238E27FC236}">
                <a16:creationId xmlns:a16="http://schemas.microsoft.com/office/drawing/2014/main" id="{D28FACA8-70DC-45AE-B0F0-57763C93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38" y="4606293"/>
            <a:ext cx="1942401" cy="5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-1260648" y="267494"/>
            <a:ext cx="648072" cy="648072"/>
          </a:xfrm>
          <a:prstGeom prst="rect">
            <a:avLst/>
          </a:prstGeom>
          <a:solidFill>
            <a:srgbClr val="75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117 150 167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1260648" y="1131590"/>
            <a:ext cx="648072" cy="648072"/>
          </a:xfrm>
          <a:prstGeom prst="rect">
            <a:avLst/>
          </a:prstGeom>
          <a:solidFill>
            <a:srgbClr val="00A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175 178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-1260648" y="1950172"/>
            <a:ext cx="648072" cy="648072"/>
          </a:xfrm>
          <a:prstGeom prst="rect">
            <a:avLst/>
          </a:prstGeom>
          <a:solidFill>
            <a:srgbClr val="304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48</a:t>
            </a:r>
          </a:p>
          <a:p>
            <a:pPr algn="ctr"/>
            <a:r>
              <a:rPr lang="ru-RU" sz="1200" dirty="0"/>
              <a:t>69</a:t>
            </a:r>
          </a:p>
          <a:p>
            <a:pPr algn="ctr"/>
            <a:r>
              <a:rPr lang="ru-RU" sz="1200" dirty="0"/>
              <a:t>79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-1260648" y="3421059"/>
            <a:ext cx="648072" cy="648072"/>
          </a:xfrm>
          <a:prstGeom prst="rect">
            <a:avLst/>
          </a:prstGeom>
          <a:solidFill>
            <a:srgbClr val="00A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-1260648" y="4247913"/>
            <a:ext cx="648072" cy="648072"/>
          </a:xfrm>
          <a:prstGeom prst="rect">
            <a:avLst/>
          </a:prstGeom>
          <a:solidFill>
            <a:srgbClr val="32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50</a:t>
            </a:r>
          </a:p>
          <a:p>
            <a:pPr algn="ctr"/>
            <a:r>
              <a:rPr lang="ru-RU" sz="1200" dirty="0"/>
              <a:t>62</a:t>
            </a:r>
          </a:p>
          <a:p>
            <a:pPr algn="ctr"/>
            <a:r>
              <a:rPr lang="ru-RU" sz="1200" dirty="0"/>
              <a:t>72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-1260648" y="5391965"/>
            <a:ext cx="648072" cy="648072"/>
          </a:xfrm>
          <a:prstGeom prst="rect">
            <a:avLst/>
          </a:prstGeom>
          <a:solidFill>
            <a:srgbClr val="FF6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255</a:t>
            </a:r>
          </a:p>
          <a:p>
            <a:pPr algn="ctr"/>
            <a:r>
              <a:rPr lang="ru-RU" sz="1200" dirty="0"/>
              <a:t>108</a:t>
            </a:r>
          </a:p>
          <a:p>
            <a:pPr algn="ctr"/>
            <a:r>
              <a:rPr lang="ru-RU" sz="1200" dirty="0"/>
              <a:t>4</a:t>
            </a:r>
          </a:p>
        </p:txBody>
      </p:sp>
      <p:cxnSp>
        <p:nvCxnSpPr>
          <p:cNvPr id="52" name="Google Shape;49;p2"/>
          <p:cNvCxnSpPr>
            <a:cxnSpLocks/>
          </p:cNvCxnSpPr>
          <p:nvPr/>
        </p:nvCxnSpPr>
        <p:spPr>
          <a:xfrm>
            <a:off x="276178" y="6498926"/>
            <a:ext cx="108389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Полилиния 29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8D3937FC-59DB-2A49-8B68-681B18E370E0}"/>
              </a:ext>
            </a:extLst>
          </p:cNvPr>
          <p:cNvSpPr/>
          <p:nvPr/>
        </p:nvSpPr>
        <p:spPr>
          <a:xfrm>
            <a:off x="11325244" y="6495029"/>
            <a:ext cx="27456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3878"/>
            <a:r>
              <a:rPr lang="ru-RU" sz="12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cxnSp>
        <p:nvCxnSpPr>
          <p:cNvPr id="33" name="Google Shape;49;p2"/>
          <p:cNvCxnSpPr>
            <a:cxnSpLocks/>
          </p:cNvCxnSpPr>
          <p:nvPr/>
        </p:nvCxnSpPr>
        <p:spPr>
          <a:xfrm>
            <a:off x="936625" y="542041"/>
            <a:ext cx="103036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86" name="Picture 38" descr="https://im0-tub-ru.yandex.net/i?id=1ded86cc646b4b9e2cd15aefe8d2ac00&amp;n=13">
            <a:extLst>
              <a:ext uri="{FF2B5EF4-FFF2-40B4-BE49-F238E27FC236}">
                <a16:creationId xmlns:a16="http://schemas.microsoft.com/office/drawing/2014/main" id="{ADD9592A-AE0A-498F-91B6-65E563015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16" y="1151573"/>
            <a:ext cx="1330641" cy="14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s://bx-cert.ru/upload/iblock/52d/52dc3a8dbb104c2d77645b8c0ac90980.jpg">
            <a:extLst>
              <a:ext uri="{FF2B5EF4-FFF2-40B4-BE49-F238E27FC236}">
                <a16:creationId xmlns:a16="http://schemas.microsoft.com/office/drawing/2014/main" id="{FEB4C4FB-52A3-490F-86C8-CDF1BA25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04" y="1012515"/>
            <a:ext cx="3503858" cy="15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s://cdn4.zp.ru/job/attaches/2021/05/d3/d5/d3d59615c3ea34ead4c9483d0078bf71.png">
            <a:extLst>
              <a:ext uri="{FF2B5EF4-FFF2-40B4-BE49-F238E27FC236}">
                <a16:creationId xmlns:a16="http://schemas.microsoft.com/office/drawing/2014/main" id="{824F2AA1-829E-472D-8142-9CFF433B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90" y="2718761"/>
            <a:ext cx="1900672" cy="13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s://static.tildacdn.com/tild3837-3063-4530-a564-663563383533/noroot.png">
            <a:extLst>
              <a:ext uri="{FF2B5EF4-FFF2-40B4-BE49-F238E27FC236}">
                <a16:creationId xmlns:a16="http://schemas.microsoft.com/office/drawing/2014/main" id="{F3A2109D-A1ED-49EB-969D-D2ED979F7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74" y="4866590"/>
            <a:ext cx="1773946" cy="6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https://steemitimages.com/DQmdE8pBJeLxghpBkGfqzu9KcnW2shGP4yP171qMcv3wHcV/%D0%91%D0%B5%D0%B7%20%D0%BD%D0%B0%D0%B7%D0%B2%D0%B0%D0%BD%D0%B8%D1%8F.png">
            <a:extLst>
              <a:ext uri="{FF2B5EF4-FFF2-40B4-BE49-F238E27FC236}">
                <a16:creationId xmlns:a16="http://schemas.microsoft.com/office/drawing/2014/main" id="{8AF1E0C7-CA23-4561-B90A-0F89F820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" y="4689976"/>
            <a:ext cx="2311738" cy="52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https://korden.org/uploads/companies/moscow/p37792_OFqate.png">
            <a:extLst>
              <a:ext uri="{FF2B5EF4-FFF2-40B4-BE49-F238E27FC236}">
                <a16:creationId xmlns:a16="http://schemas.microsoft.com/office/drawing/2014/main" id="{77D166E2-B901-4362-A1B7-23B14D70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392" y="2774307"/>
            <a:ext cx="1362963" cy="13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https://static.tildacdn.com/tild6635-6230-4538-a333-626534396332/photo.jpg">
            <a:extLst>
              <a:ext uri="{FF2B5EF4-FFF2-40B4-BE49-F238E27FC236}">
                <a16:creationId xmlns:a16="http://schemas.microsoft.com/office/drawing/2014/main" id="{0E318462-ECCB-49D2-825B-17BA96D33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4" y="2315247"/>
            <a:ext cx="2242868" cy="22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7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63357" y="834971"/>
            <a:ext cx="8388000" cy="4494612"/>
            <a:chOff x="2200998" y="1008290"/>
            <a:chExt cx="8791575" cy="51054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0998" y="1008290"/>
              <a:ext cx="8791575" cy="51054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200998" y="1008290"/>
              <a:ext cx="1301262" cy="1369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C8AD2E52-416D-40EB-9478-A8B67384C3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Слайд think-cell" r:id="rId6" imgW="473" imgH="476" progId="TCLayout.ActiveDocument.1">
                  <p:embed/>
                </p:oleObj>
              </mc:Choice>
              <mc:Fallback>
                <p:oleObj name="Слайд think-cell" r:id="rId6" imgW="473" imgH="47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C8AD2E52-416D-40EB-9478-A8B67384C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/>
          <p:nvPr/>
        </p:nvSpPr>
        <p:spPr>
          <a:xfrm rot="-5400000">
            <a:off x="-2979175" y="3054600"/>
            <a:ext cx="6039600" cy="107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26460" y="2"/>
            <a:ext cx="10896533" cy="544008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altLang="ru-RU" sz="2000" b="0" dirty="0">
                <a:solidFill>
                  <a:srgbClr val="00AFB2"/>
                </a:solidFill>
                <a:cs typeface="Tahoma" panose="020B0604030504040204" pitchFamily="34" charset="0"/>
              </a:rPr>
              <a:t>Проекты ВЭБ.РФ </a:t>
            </a:r>
            <a:r>
              <a:rPr lang="ru-RU" altLang="ru-RU" sz="1400" b="0" dirty="0">
                <a:solidFill>
                  <a:srgbClr val="00AFB2"/>
                </a:solidFill>
                <a:cs typeface="Tahoma" panose="020B0604030504040204" pitchFamily="34" charset="0"/>
              </a:rPr>
              <a:t>(многопрофильные стационары (онкология, туберкулез, психиатрия и т.д.), социальные объекты)</a:t>
            </a:r>
            <a:endParaRPr lang="ru-RU" sz="2000" b="0" dirty="0">
              <a:solidFill>
                <a:srgbClr val="00AFB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8627" y="-2"/>
            <a:ext cx="1873189" cy="79142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07079" y="782072"/>
            <a:ext cx="901308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проектов планируется в </a:t>
            </a:r>
            <a:r>
              <a:rPr lang="en-US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r>
              <a:rPr lang="ru-RU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субъектах Российской Федерации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объектов строительства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334,6</a:t>
            </a:r>
            <a:r>
              <a:rPr lang="ru-RU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млрд. рублей</a:t>
            </a:r>
          </a:p>
        </p:txBody>
      </p:sp>
      <p:cxnSp>
        <p:nvCxnSpPr>
          <p:cNvPr id="56" name="Google Shape;49;p2">
            <a:extLst>
              <a:ext uri="{FF2B5EF4-FFF2-40B4-BE49-F238E27FC236}">
                <a16:creationId xmlns:a16="http://schemas.microsoft.com/office/drawing/2014/main" id="{0B39FF3F-1921-4992-87DD-23686E7C686D}"/>
              </a:ext>
            </a:extLst>
          </p:cNvPr>
          <p:cNvCxnSpPr>
            <a:cxnSpLocks/>
          </p:cNvCxnSpPr>
          <p:nvPr/>
        </p:nvCxnSpPr>
        <p:spPr>
          <a:xfrm>
            <a:off x="276178" y="6498926"/>
            <a:ext cx="108389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Прямоугольник 44"/>
          <p:cNvSpPr/>
          <p:nvPr/>
        </p:nvSpPr>
        <p:spPr>
          <a:xfrm>
            <a:off x="-1260648" y="267494"/>
            <a:ext cx="648072" cy="648072"/>
          </a:xfrm>
          <a:prstGeom prst="rect">
            <a:avLst/>
          </a:prstGeom>
          <a:solidFill>
            <a:srgbClr val="75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117 150 167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-1260648" y="1131590"/>
            <a:ext cx="648072" cy="648072"/>
          </a:xfrm>
          <a:prstGeom prst="rect">
            <a:avLst/>
          </a:prstGeom>
          <a:solidFill>
            <a:srgbClr val="00A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175 178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-1260648" y="1950172"/>
            <a:ext cx="648072" cy="648072"/>
          </a:xfrm>
          <a:prstGeom prst="rect">
            <a:avLst/>
          </a:prstGeom>
          <a:solidFill>
            <a:srgbClr val="304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48</a:t>
            </a:r>
          </a:p>
          <a:p>
            <a:pPr algn="ctr"/>
            <a:r>
              <a:rPr lang="ru-RU" sz="1200" dirty="0"/>
              <a:t>69</a:t>
            </a:r>
          </a:p>
          <a:p>
            <a:pPr algn="ctr"/>
            <a:r>
              <a:rPr lang="ru-RU" sz="1200" dirty="0"/>
              <a:t>79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-1260648" y="3421059"/>
            <a:ext cx="648072" cy="648072"/>
          </a:xfrm>
          <a:prstGeom prst="rect">
            <a:avLst/>
          </a:prstGeom>
          <a:solidFill>
            <a:srgbClr val="00A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-1260648" y="4247913"/>
            <a:ext cx="648072" cy="648072"/>
          </a:xfrm>
          <a:prstGeom prst="rect">
            <a:avLst/>
          </a:prstGeom>
          <a:solidFill>
            <a:srgbClr val="32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50</a:t>
            </a:r>
          </a:p>
          <a:p>
            <a:pPr algn="ctr"/>
            <a:r>
              <a:rPr lang="ru-RU" sz="1200" dirty="0"/>
              <a:t>62</a:t>
            </a:r>
          </a:p>
          <a:p>
            <a:pPr algn="ctr"/>
            <a:r>
              <a:rPr lang="ru-RU" sz="1200" dirty="0"/>
              <a:t>72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-1260648" y="5391965"/>
            <a:ext cx="648072" cy="648072"/>
          </a:xfrm>
          <a:prstGeom prst="rect">
            <a:avLst/>
          </a:prstGeom>
          <a:solidFill>
            <a:srgbClr val="FF6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255</a:t>
            </a:r>
          </a:p>
          <a:p>
            <a:pPr algn="ctr"/>
            <a:r>
              <a:rPr lang="ru-RU" sz="1200" dirty="0"/>
              <a:t>108</a:t>
            </a:r>
          </a:p>
          <a:p>
            <a:pPr algn="ctr"/>
            <a:r>
              <a:rPr lang="ru-RU" sz="1200" dirty="0"/>
              <a:t>4</a:t>
            </a:r>
          </a:p>
        </p:txBody>
      </p:sp>
      <p:sp>
        <p:nvSpPr>
          <p:cNvPr id="67" name="Полилиния 66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8D3937FC-59DB-2A49-8B68-681B18E370E0}"/>
              </a:ext>
            </a:extLst>
          </p:cNvPr>
          <p:cNvSpPr/>
          <p:nvPr/>
        </p:nvSpPr>
        <p:spPr>
          <a:xfrm>
            <a:off x="11325244" y="6495029"/>
            <a:ext cx="27456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3878"/>
            <a:r>
              <a:rPr lang="ru-RU" sz="12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cxnSp>
        <p:nvCxnSpPr>
          <p:cNvPr id="73" name="Google Shape;49;p2"/>
          <p:cNvCxnSpPr>
            <a:cxnSpLocks/>
          </p:cNvCxnSpPr>
          <p:nvPr/>
        </p:nvCxnSpPr>
        <p:spPr>
          <a:xfrm>
            <a:off x="936625" y="542041"/>
            <a:ext cx="103036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4" name="Рисунок 73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DB92A3B1-7025-46DE-B775-665ECE6322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721" y="80006"/>
            <a:ext cx="737583" cy="576000"/>
          </a:xfrm>
          <a:prstGeom prst="rect">
            <a:avLst/>
          </a:prstGeom>
        </p:spPr>
      </p:pic>
      <p:sp>
        <p:nvSpPr>
          <p:cNvPr id="22" name="Выноска 1 (с границей) 21"/>
          <p:cNvSpPr/>
          <p:nvPr/>
        </p:nvSpPr>
        <p:spPr>
          <a:xfrm>
            <a:off x="9830841" y="3396862"/>
            <a:ext cx="1243012" cy="262809"/>
          </a:xfrm>
          <a:prstGeom prst="accentCallout1">
            <a:avLst>
              <a:gd name="adj1" fmla="val 57965"/>
              <a:gd name="adj2" fmla="val -2203"/>
              <a:gd name="adj3" fmla="val 59025"/>
              <a:gd name="adj4" fmla="val -27391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ru-RU" sz="900" u="sng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Хабаровский край</a:t>
            </a:r>
          </a:p>
        </p:txBody>
      </p:sp>
      <p:sp>
        <p:nvSpPr>
          <p:cNvPr id="23" name="Выноска 1 (с границей) 22"/>
          <p:cNvSpPr/>
          <p:nvPr/>
        </p:nvSpPr>
        <p:spPr>
          <a:xfrm>
            <a:off x="10489760" y="2091306"/>
            <a:ext cx="1168156" cy="400996"/>
          </a:xfrm>
          <a:prstGeom prst="accentCallout1">
            <a:avLst>
              <a:gd name="adj1" fmla="val 43036"/>
              <a:gd name="adj2" fmla="val 1244"/>
              <a:gd name="adj3" fmla="val 43017"/>
              <a:gd name="adj4" fmla="val -52931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u="sng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Магаданская обл.</a:t>
            </a:r>
          </a:p>
        </p:txBody>
      </p:sp>
      <p:sp>
        <p:nvSpPr>
          <p:cNvPr id="25" name="Выноска 1 (с границей) 24"/>
          <p:cNvSpPr/>
          <p:nvPr/>
        </p:nvSpPr>
        <p:spPr>
          <a:xfrm rot="5400000">
            <a:off x="8063763" y="4999481"/>
            <a:ext cx="171687" cy="936938"/>
          </a:xfrm>
          <a:prstGeom prst="accentCallout1">
            <a:avLst>
              <a:gd name="adj1" fmla="val 89470"/>
              <a:gd name="adj2" fmla="val -23592"/>
              <a:gd name="adj3" fmla="val 90773"/>
              <a:gd name="adj4" fmla="val -234851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u="sng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Иркутская обл.</a:t>
            </a:r>
          </a:p>
        </p:txBody>
      </p:sp>
      <p:sp>
        <p:nvSpPr>
          <p:cNvPr id="26" name="Выноска 1 (с границей) 25"/>
          <p:cNvSpPr/>
          <p:nvPr/>
        </p:nvSpPr>
        <p:spPr>
          <a:xfrm rot="16200000">
            <a:off x="7538120" y="1432454"/>
            <a:ext cx="407526" cy="1142795"/>
          </a:xfrm>
          <a:prstGeom prst="accentCallout1">
            <a:avLst>
              <a:gd name="adj1" fmla="val 9314"/>
              <a:gd name="adj2" fmla="val 12412"/>
              <a:gd name="adj3" fmla="val 10897"/>
              <a:gd name="adj4" fmla="val -23649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u="sng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Красноярский край</a:t>
            </a:r>
          </a:p>
        </p:txBody>
      </p:sp>
      <p:sp>
        <p:nvSpPr>
          <p:cNvPr id="27" name="Выноска 1 (с границей) 26"/>
          <p:cNvSpPr/>
          <p:nvPr/>
        </p:nvSpPr>
        <p:spPr>
          <a:xfrm rot="5400000">
            <a:off x="6783915" y="4943966"/>
            <a:ext cx="443007" cy="1060729"/>
          </a:xfrm>
          <a:prstGeom prst="accentCallout1">
            <a:avLst>
              <a:gd name="adj1" fmla="val 91472"/>
              <a:gd name="adj2" fmla="val 19902"/>
              <a:gd name="adj3" fmla="val 91674"/>
              <a:gd name="adj4" fmla="val -100331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Кемеровская обл.</a:t>
            </a:r>
          </a:p>
        </p:txBody>
      </p:sp>
      <p:sp>
        <p:nvSpPr>
          <p:cNvPr id="28" name="Выноска 1 (с границей) 27"/>
          <p:cNvSpPr/>
          <p:nvPr/>
        </p:nvSpPr>
        <p:spPr>
          <a:xfrm rot="5400000">
            <a:off x="6413190" y="5215535"/>
            <a:ext cx="457539" cy="1060729"/>
          </a:xfrm>
          <a:prstGeom prst="accentCallout1">
            <a:avLst>
              <a:gd name="adj1" fmla="val 83390"/>
              <a:gd name="adj2" fmla="val 17820"/>
              <a:gd name="adj3" fmla="val 83592"/>
              <a:gd name="adj4" fmla="val -116439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Алтайский край</a:t>
            </a:r>
          </a:p>
        </p:txBody>
      </p:sp>
      <p:sp>
        <p:nvSpPr>
          <p:cNvPr id="29" name="Выноска 1 (с границей) 28"/>
          <p:cNvSpPr/>
          <p:nvPr/>
        </p:nvSpPr>
        <p:spPr>
          <a:xfrm rot="5400000">
            <a:off x="6108104" y="5392297"/>
            <a:ext cx="183908" cy="1166077"/>
          </a:xfrm>
          <a:prstGeom prst="accentCallout1">
            <a:avLst>
              <a:gd name="adj1" fmla="val 73591"/>
              <a:gd name="adj2" fmla="val -17101"/>
              <a:gd name="adj3" fmla="val 71659"/>
              <a:gd name="adj4" fmla="val -632371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u="sng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Новосибирская обл.</a:t>
            </a:r>
          </a:p>
        </p:txBody>
      </p:sp>
      <p:sp>
        <p:nvSpPr>
          <p:cNvPr id="30" name="Выноска 1 (с границей) 29"/>
          <p:cNvSpPr/>
          <p:nvPr/>
        </p:nvSpPr>
        <p:spPr>
          <a:xfrm rot="16200000">
            <a:off x="6274939" y="1805364"/>
            <a:ext cx="407526" cy="858033"/>
          </a:xfrm>
          <a:prstGeom prst="accentCallout1">
            <a:avLst>
              <a:gd name="adj1" fmla="val 28542"/>
              <a:gd name="adj2" fmla="val 19424"/>
              <a:gd name="adj3" fmla="val 30122"/>
              <a:gd name="adj4" fmla="val -390601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u="sng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Томская обл.</a:t>
            </a:r>
          </a:p>
        </p:txBody>
      </p:sp>
      <p:sp>
        <p:nvSpPr>
          <p:cNvPr id="31" name="Выноска 1 (с границей) 30"/>
          <p:cNvSpPr/>
          <p:nvPr/>
        </p:nvSpPr>
        <p:spPr>
          <a:xfrm rot="5400000">
            <a:off x="5226511" y="4559453"/>
            <a:ext cx="420430" cy="819150"/>
          </a:xfrm>
          <a:prstGeom prst="accentCallout1">
            <a:avLst>
              <a:gd name="adj1" fmla="val 60994"/>
              <a:gd name="adj2" fmla="val 22352"/>
              <a:gd name="adj3" fmla="val 35339"/>
              <a:gd name="adj4" fmla="val -55269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Омская обл.</a:t>
            </a:r>
          </a:p>
        </p:txBody>
      </p:sp>
      <p:sp>
        <p:nvSpPr>
          <p:cNvPr id="32" name="Выноска 1 (с границей) 31"/>
          <p:cNvSpPr/>
          <p:nvPr/>
        </p:nvSpPr>
        <p:spPr>
          <a:xfrm rot="16200000">
            <a:off x="5512403" y="1984920"/>
            <a:ext cx="407526" cy="984176"/>
          </a:xfrm>
          <a:prstGeom prst="accentCallout1">
            <a:avLst>
              <a:gd name="adj1" fmla="val 28542"/>
              <a:gd name="adj2" fmla="val 19424"/>
              <a:gd name="adj3" fmla="val 30122"/>
              <a:gd name="adj4" fmla="val -332169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u="sng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Тюменская обл.</a:t>
            </a:r>
          </a:p>
        </p:txBody>
      </p:sp>
      <p:sp>
        <p:nvSpPr>
          <p:cNvPr id="33" name="Выноска 1 (с границей) 32"/>
          <p:cNvSpPr/>
          <p:nvPr/>
        </p:nvSpPr>
        <p:spPr>
          <a:xfrm rot="16200000">
            <a:off x="5272769" y="1756176"/>
            <a:ext cx="267448" cy="1095890"/>
          </a:xfrm>
          <a:prstGeom prst="accentCallout1">
            <a:avLst>
              <a:gd name="adj1" fmla="val 21630"/>
              <a:gd name="adj2" fmla="val -2526"/>
              <a:gd name="adj3" fmla="val 23484"/>
              <a:gd name="adj4" fmla="val -493548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Свердловская обл.</a:t>
            </a:r>
          </a:p>
        </p:txBody>
      </p:sp>
      <p:sp>
        <p:nvSpPr>
          <p:cNvPr id="34" name="Выноска 1 (с границей) 33"/>
          <p:cNvSpPr/>
          <p:nvPr/>
        </p:nvSpPr>
        <p:spPr>
          <a:xfrm rot="5400000">
            <a:off x="3993568" y="4489917"/>
            <a:ext cx="392975" cy="1117457"/>
          </a:xfrm>
          <a:prstGeom prst="accentCallout1">
            <a:avLst>
              <a:gd name="adj1" fmla="val 85710"/>
              <a:gd name="adj2" fmla="val 17478"/>
              <a:gd name="adj3" fmla="val 100403"/>
              <a:gd name="adj4" fmla="val -45798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Астраханская обл.</a:t>
            </a:r>
          </a:p>
        </p:txBody>
      </p:sp>
      <p:sp>
        <p:nvSpPr>
          <p:cNvPr id="35" name="Выноска 1 (с границей) 34"/>
          <p:cNvSpPr/>
          <p:nvPr/>
        </p:nvSpPr>
        <p:spPr>
          <a:xfrm rot="5400000">
            <a:off x="5037326" y="4745277"/>
            <a:ext cx="426248" cy="1117457"/>
          </a:xfrm>
          <a:prstGeom prst="accentCallout1">
            <a:avLst>
              <a:gd name="adj1" fmla="val 85710"/>
              <a:gd name="adj2" fmla="val 17478"/>
              <a:gd name="adj3" fmla="val 87617"/>
              <a:gd name="adj4" fmla="val -145174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Челябинская обл.</a:t>
            </a:r>
          </a:p>
        </p:txBody>
      </p:sp>
      <p:sp>
        <p:nvSpPr>
          <p:cNvPr id="36" name="Выноска 1 (с границей) 35"/>
          <p:cNvSpPr/>
          <p:nvPr/>
        </p:nvSpPr>
        <p:spPr>
          <a:xfrm rot="16200000">
            <a:off x="4780238" y="1359173"/>
            <a:ext cx="267448" cy="1185600"/>
          </a:xfrm>
          <a:prstGeom prst="accentCallout1">
            <a:avLst>
              <a:gd name="adj1" fmla="val 21630"/>
              <a:gd name="adj2" fmla="val -2526"/>
              <a:gd name="adj3" fmla="val 21746"/>
              <a:gd name="adj4" fmla="val -749972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 err="1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</a:t>
            </a:r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Башкортостан.</a:t>
            </a:r>
          </a:p>
        </p:txBody>
      </p:sp>
      <p:sp>
        <p:nvSpPr>
          <p:cNvPr id="37" name="Выноска 1 (с границей) 36"/>
          <p:cNvSpPr/>
          <p:nvPr/>
        </p:nvSpPr>
        <p:spPr>
          <a:xfrm rot="16200000">
            <a:off x="3247233" y="1897926"/>
            <a:ext cx="267448" cy="1152342"/>
          </a:xfrm>
          <a:prstGeom prst="accentCallout1">
            <a:avLst>
              <a:gd name="adj1" fmla="val 83657"/>
              <a:gd name="adj2" fmla="val -6088"/>
              <a:gd name="adj3" fmla="val 83269"/>
              <a:gd name="adj4" fmla="val -66175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Ленинградская обл.</a:t>
            </a:r>
          </a:p>
        </p:txBody>
      </p:sp>
      <p:sp>
        <p:nvSpPr>
          <p:cNvPr id="38" name="Выноска 1 (с границей) 37"/>
          <p:cNvSpPr/>
          <p:nvPr/>
        </p:nvSpPr>
        <p:spPr>
          <a:xfrm rot="16200000">
            <a:off x="2613913" y="2443928"/>
            <a:ext cx="267448" cy="872969"/>
          </a:xfrm>
          <a:prstGeom prst="accentCallout1">
            <a:avLst>
              <a:gd name="adj1" fmla="val 83657"/>
              <a:gd name="adj2" fmla="val -6088"/>
              <a:gd name="adj3" fmla="val 133103"/>
              <a:gd name="adj4" fmla="val -76859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Тверская обл.</a:t>
            </a:r>
          </a:p>
        </p:txBody>
      </p:sp>
      <p:sp>
        <p:nvSpPr>
          <p:cNvPr id="39" name="Выноска 1 (с границей) 38"/>
          <p:cNvSpPr/>
          <p:nvPr/>
        </p:nvSpPr>
        <p:spPr>
          <a:xfrm rot="16200000">
            <a:off x="2518961" y="2580196"/>
            <a:ext cx="267448" cy="1004161"/>
          </a:xfrm>
          <a:prstGeom prst="accentCallout1">
            <a:avLst>
              <a:gd name="adj1" fmla="val 83657"/>
              <a:gd name="adj2" fmla="val -6088"/>
              <a:gd name="adj3" fmla="val 149470"/>
              <a:gd name="adj4" fmla="val -76859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Московская обл.</a:t>
            </a:r>
          </a:p>
        </p:txBody>
      </p:sp>
      <p:sp>
        <p:nvSpPr>
          <p:cNvPr id="40" name="Выноска 1 (с границей) 39"/>
          <p:cNvSpPr/>
          <p:nvPr/>
        </p:nvSpPr>
        <p:spPr>
          <a:xfrm rot="16200000">
            <a:off x="2223256" y="2799521"/>
            <a:ext cx="267448" cy="1004161"/>
          </a:xfrm>
          <a:prstGeom prst="accentCallout1">
            <a:avLst>
              <a:gd name="adj1" fmla="val 83657"/>
              <a:gd name="adj2" fmla="val -6088"/>
              <a:gd name="adj3" fmla="val 156110"/>
              <a:gd name="adj4" fmla="val -26999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Калужская обл.</a:t>
            </a:r>
          </a:p>
        </p:txBody>
      </p:sp>
      <p:sp>
        <p:nvSpPr>
          <p:cNvPr id="41" name="Выноска 1 (с границей) 40"/>
          <p:cNvSpPr/>
          <p:nvPr/>
        </p:nvSpPr>
        <p:spPr>
          <a:xfrm rot="16200000">
            <a:off x="2000697" y="3459462"/>
            <a:ext cx="267448" cy="1091763"/>
          </a:xfrm>
          <a:prstGeom prst="accentCallout1">
            <a:avLst>
              <a:gd name="adj1" fmla="val 83657"/>
              <a:gd name="adj2" fmla="val -6088"/>
              <a:gd name="adj3" fmla="val 142963"/>
              <a:gd name="adj4" fmla="val -44806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Ростовская обл.</a:t>
            </a:r>
          </a:p>
        </p:txBody>
      </p:sp>
      <p:sp>
        <p:nvSpPr>
          <p:cNvPr id="42" name="Выноска 1 (с границей) 41"/>
          <p:cNvSpPr/>
          <p:nvPr/>
        </p:nvSpPr>
        <p:spPr>
          <a:xfrm rot="16200000">
            <a:off x="2146930" y="2945757"/>
            <a:ext cx="267448" cy="1150340"/>
          </a:xfrm>
          <a:prstGeom prst="accentCallout1">
            <a:avLst>
              <a:gd name="adj1" fmla="val 83657"/>
              <a:gd name="adj2" fmla="val -6088"/>
              <a:gd name="adj3" fmla="val 134764"/>
              <a:gd name="adj4" fmla="val -30560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Белгородская обл.</a:t>
            </a:r>
          </a:p>
        </p:txBody>
      </p:sp>
      <p:sp>
        <p:nvSpPr>
          <p:cNvPr id="43" name="Выноска 1 (с границей) 42"/>
          <p:cNvSpPr/>
          <p:nvPr/>
        </p:nvSpPr>
        <p:spPr>
          <a:xfrm rot="16200000">
            <a:off x="2190234" y="3173256"/>
            <a:ext cx="267448" cy="1150340"/>
          </a:xfrm>
          <a:prstGeom prst="accentCallout1">
            <a:avLst>
              <a:gd name="adj1" fmla="val 83657"/>
              <a:gd name="adj2" fmla="val -6088"/>
              <a:gd name="adj3" fmla="val 134764"/>
              <a:gd name="adj4" fmla="val -30560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Воронежская обл.</a:t>
            </a:r>
          </a:p>
        </p:txBody>
      </p:sp>
      <p:sp>
        <p:nvSpPr>
          <p:cNvPr id="48" name="Выноска 1 (с границей) 47"/>
          <p:cNvSpPr/>
          <p:nvPr/>
        </p:nvSpPr>
        <p:spPr>
          <a:xfrm rot="16200000">
            <a:off x="1942224" y="3706390"/>
            <a:ext cx="267448" cy="1228728"/>
          </a:xfrm>
          <a:prstGeom prst="accentCallout1">
            <a:avLst>
              <a:gd name="adj1" fmla="val 83657"/>
              <a:gd name="adj2" fmla="val -6088"/>
              <a:gd name="adj3" fmla="val 116692"/>
              <a:gd name="adj4" fmla="val -30560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Краснодарский край.</a:t>
            </a:r>
          </a:p>
        </p:txBody>
      </p:sp>
      <p:sp>
        <p:nvSpPr>
          <p:cNvPr id="51" name="Выноска 1 (с границей) 50"/>
          <p:cNvSpPr/>
          <p:nvPr/>
        </p:nvSpPr>
        <p:spPr>
          <a:xfrm rot="5400000">
            <a:off x="2173581" y="4281339"/>
            <a:ext cx="366798" cy="1253119"/>
          </a:xfrm>
          <a:prstGeom prst="accentCallout1">
            <a:avLst>
              <a:gd name="adj1" fmla="val 7928"/>
              <a:gd name="adj2" fmla="val 17753"/>
              <a:gd name="adj3" fmla="val -10951"/>
              <a:gd name="adj4" fmla="val -37448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Ставропольский край</a:t>
            </a:r>
          </a:p>
        </p:txBody>
      </p:sp>
      <p:sp>
        <p:nvSpPr>
          <p:cNvPr id="52" name="Выноска 1 (с границей) 51"/>
          <p:cNvSpPr/>
          <p:nvPr/>
        </p:nvSpPr>
        <p:spPr>
          <a:xfrm rot="5400000">
            <a:off x="3708200" y="4767512"/>
            <a:ext cx="392975" cy="1117457"/>
          </a:xfrm>
          <a:prstGeom prst="accentCallout1">
            <a:avLst>
              <a:gd name="adj1" fmla="val 85710"/>
              <a:gd name="adj2" fmla="val 17478"/>
              <a:gd name="adj3" fmla="val 100403"/>
              <a:gd name="adj4" fmla="val -45798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 err="1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</a:t>
            </a:r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Дагестан</a:t>
            </a:r>
          </a:p>
        </p:txBody>
      </p:sp>
      <p:sp>
        <p:nvSpPr>
          <p:cNvPr id="53" name="Выноска 1 (с границей) 52"/>
          <p:cNvSpPr/>
          <p:nvPr/>
        </p:nvSpPr>
        <p:spPr>
          <a:xfrm rot="16200000">
            <a:off x="3485065" y="1551383"/>
            <a:ext cx="267448" cy="1270497"/>
          </a:xfrm>
          <a:prstGeom prst="accentCallout1">
            <a:avLst>
              <a:gd name="adj1" fmla="val 83657"/>
              <a:gd name="adj2" fmla="val -6088"/>
              <a:gd name="adj3" fmla="val 87402"/>
              <a:gd name="adj4" fmla="val -489986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Нижегородская обл.</a:t>
            </a:r>
          </a:p>
        </p:txBody>
      </p:sp>
    </p:spTree>
    <p:extLst>
      <p:ext uri="{BB962C8B-B14F-4D97-AF65-F5344CB8AC3E}">
        <p14:creationId xmlns:p14="http://schemas.microsoft.com/office/powerpoint/2010/main" val="315765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17776" y="595118"/>
            <a:ext cx="8388000" cy="5048250"/>
            <a:chOff x="3106677" y="1158661"/>
            <a:chExt cx="8820150" cy="504825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6677" y="1158661"/>
              <a:ext cx="8820150" cy="5048250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>
              <a:off x="3106677" y="1158661"/>
              <a:ext cx="1150735" cy="1349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C8AD2E52-416D-40EB-9478-A8B67384C3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Слайд think-cell" r:id="rId6" imgW="473" imgH="476" progId="TCLayout.ActiveDocument.1">
                  <p:embed/>
                </p:oleObj>
              </mc:Choice>
              <mc:Fallback>
                <p:oleObj name="Слайд think-cell" r:id="rId6" imgW="473" imgH="47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C8AD2E52-416D-40EB-9478-A8B67384C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/>
          <p:nvPr/>
        </p:nvSpPr>
        <p:spPr>
          <a:xfrm rot="-5400000">
            <a:off x="-2979175" y="3054600"/>
            <a:ext cx="6039600" cy="107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95468" y="2"/>
            <a:ext cx="10896533" cy="544008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altLang="ru-RU" sz="2000" b="0" dirty="0">
                <a:solidFill>
                  <a:srgbClr val="00AFB2"/>
                </a:solidFill>
                <a:cs typeface="Tahoma" panose="020B0604030504040204" pitchFamily="34" charset="0"/>
              </a:rPr>
              <a:t>Проекты ВЭБ.РФ. Поликлиника 2.0</a:t>
            </a:r>
            <a:endParaRPr lang="ru-RU" sz="2000" b="0" dirty="0">
              <a:solidFill>
                <a:srgbClr val="00AFB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38914" y="686790"/>
            <a:ext cx="814460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проектов планируется в 31 субъекте Российской Федерации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ru-RU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объектов строительства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</a:t>
            </a:r>
            <a:r>
              <a:rPr lang="ru-RU" sz="1800" dirty="0">
                <a:solidFill>
                  <a:srgbClr val="00A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млрд. рублей инвестиций</a:t>
            </a:r>
          </a:p>
        </p:txBody>
      </p:sp>
      <p:cxnSp>
        <p:nvCxnSpPr>
          <p:cNvPr id="41" name="Google Shape;49;p2">
            <a:extLst>
              <a:ext uri="{FF2B5EF4-FFF2-40B4-BE49-F238E27FC236}">
                <a16:creationId xmlns:a16="http://schemas.microsoft.com/office/drawing/2014/main" id="{0B39FF3F-1921-4992-87DD-23686E7C686D}"/>
              </a:ext>
            </a:extLst>
          </p:cNvPr>
          <p:cNvCxnSpPr>
            <a:cxnSpLocks/>
          </p:cNvCxnSpPr>
          <p:nvPr/>
        </p:nvCxnSpPr>
        <p:spPr>
          <a:xfrm>
            <a:off x="276178" y="6498926"/>
            <a:ext cx="108389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Полилиния 36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8D3937FC-59DB-2A49-8B68-681B18E370E0}"/>
              </a:ext>
            </a:extLst>
          </p:cNvPr>
          <p:cNvSpPr/>
          <p:nvPr/>
        </p:nvSpPr>
        <p:spPr>
          <a:xfrm>
            <a:off x="11325244" y="6495029"/>
            <a:ext cx="27456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3878"/>
            <a:r>
              <a:rPr lang="ru-RU" sz="12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cxnSp>
        <p:nvCxnSpPr>
          <p:cNvPr id="42" name="Google Shape;49;p2"/>
          <p:cNvCxnSpPr>
            <a:cxnSpLocks/>
          </p:cNvCxnSpPr>
          <p:nvPr/>
        </p:nvCxnSpPr>
        <p:spPr>
          <a:xfrm>
            <a:off x="936625" y="542041"/>
            <a:ext cx="103036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" name="Рисунок 42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DB92A3B1-7025-46DE-B775-665ECE6322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721" y="80006"/>
            <a:ext cx="737583" cy="5760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-1260648" y="267494"/>
            <a:ext cx="648072" cy="648072"/>
          </a:xfrm>
          <a:prstGeom prst="rect">
            <a:avLst/>
          </a:prstGeom>
          <a:solidFill>
            <a:srgbClr val="75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117 150 167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-1260648" y="1131590"/>
            <a:ext cx="648072" cy="648072"/>
          </a:xfrm>
          <a:prstGeom prst="rect">
            <a:avLst/>
          </a:prstGeom>
          <a:solidFill>
            <a:srgbClr val="00A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175 178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-1260648" y="1950172"/>
            <a:ext cx="648072" cy="648072"/>
          </a:xfrm>
          <a:prstGeom prst="rect">
            <a:avLst/>
          </a:prstGeom>
          <a:solidFill>
            <a:srgbClr val="304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48</a:t>
            </a:r>
          </a:p>
          <a:p>
            <a:pPr algn="ctr"/>
            <a:r>
              <a:rPr lang="ru-RU" sz="1200" dirty="0"/>
              <a:t>69</a:t>
            </a:r>
          </a:p>
          <a:p>
            <a:pPr algn="ctr"/>
            <a:r>
              <a:rPr lang="ru-RU" sz="1200" dirty="0"/>
              <a:t>79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-1260648" y="3421059"/>
            <a:ext cx="648072" cy="648072"/>
          </a:xfrm>
          <a:prstGeom prst="rect">
            <a:avLst/>
          </a:prstGeom>
          <a:solidFill>
            <a:srgbClr val="00A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-1260648" y="4247913"/>
            <a:ext cx="648072" cy="648072"/>
          </a:xfrm>
          <a:prstGeom prst="rect">
            <a:avLst/>
          </a:prstGeom>
          <a:solidFill>
            <a:srgbClr val="32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50</a:t>
            </a:r>
          </a:p>
          <a:p>
            <a:pPr algn="ctr"/>
            <a:r>
              <a:rPr lang="ru-RU" sz="1200" dirty="0"/>
              <a:t>62</a:t>
            </a:r>
          </a:p>
          <a:p>
            <a:pPr algn="ctr"/>
            <a:r>
              <a:rPr lang="ru-RU" sz="1200" dirty="0"/>
              <a:t>72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-1260648" y="5391965"/>
            <a:ext cx="648072" cy="648072"/>
          </a:xfrm>
          <a:prstGeom prst="rect">
            <a:avLst/>
          </a:prstGeom>
          <a:solidFill>
            <a:srgbClr val="FF6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255</a:t>
            </a:r>
          </a:p>
          <a:p>
            <a:pPr algn="ctr"/>
            <a:r>
              <a:rPr lang="ru-RU" sz="1200" dirty="0"/>
              <a:t>108</a:t>
            </a:r>
          </a:p>
          <a:p>
            <a:pPr algn="ctr"/>
            <a:r>
              <a:rPr lang="ru-RU" sz="1200" dirty="0"/>
              <a:t>4</a:t>
            </a:r>
          </a:p>
        </p:txBody>
      </p:sp>
      <p:sp>
        <p:nvSpPr>
          <p:cNvPr id="31" name="Выноска 1 (с границей) 30"/>
          <p:cNvSpPr/>
          <p:nvPr/>
        </p:nvSpPr>
        <p:spPr>
          <a:xfrm>
            <a:off x="10139384" y="3668939"/>
            <a:ext cx="1100910" cy="262809"/>
          </a:xfrm>
          <a:prstGeom prst="accentCallout1">
            <a:avLst>
              <a:gd name="adj1" fmla="val 57965"/>
              <a:gd name="adj2" fmla="val -2203"/>
              <a:gd name="adj3" fmla="val 59315"/>
              <a:gd name="adj4" fmla="val -25385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Сахалинская обл.</a:t>
            </a:r>
          </a:p>
        </p:txBody>
      </p:sp>
      <p:sp>
        <p:nvSpPr>
          <p:cNvPr id="32" name="Выноска 1 (с границей) 31"/>
          <p:cNvSpPr/>
          <p:nvPr/>
        </p:nvSpPr>
        <p:spPr>
          <a:xfrm rot="5400000">
            <a:off x="9156078" y="4670658"/>
            <a:ext cx="443007" cy="923485"/>
          </a:xfrm>
          <a:prstGeom prst="accentCallout1">
            <a:avLst>
              <a:gd name="adj1" fmla="val 71875"/>
              <a:gd name="adj2" fmla="val 26352"/>
              <a:gd name="adj3" fmla="val 72842"/>
              <a:gd name="adj4" fmla="val -37978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Амурская обл.</a:t>
            </a:r>
          </a:p>
        </p:txBody>
      </p:sp>
      <p:sp>
        <p:nvSpPr>
          <p:cNvPr id="34" name="Выноска 1 (с границей) 33"/>
          <p:cNvSpPr/>
          <p:nvPr/>
        </p:nvSpPr>
        <p:spPr>
          <a:xfrm rot="16200000">
            <a:off x="7563613" y="1219290"/>
            <a:ext cx="407789" cy="1221108"/>
          </a:xfrm>
          <a:prstGeom prst="accentCallout1">
            <a:avLst>
              <a:gd name="adj1" fmla="val 95116"/>
              <a:gd name="adj2" fmla="val 15863"/>
              <a:gd name="adj3" fmla="val 98028"/>
              <a:gd name="adj4" fmla="val -2945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 err="1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</a:t>
            </a:r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Саха (Якутия):</a:t>
            </a:r>
          </a:p>
        </p:txBody>
      </p:sp>
      <p:sp>
        <p:nvSpPr>
          <p:cNvPr id="35" name="Выноска 1 (с границей) 34"/>
          <p:cNvSpPr/>
          <p:nvPr/>
        </p:nvSpPr>
        <p:spPr>
          <a:xfrm rot="5400000">
            <a:off x="6649056" y="5426179"/>
            <a:ext cx="443007" cy="1060729"/>
          </a:xfrm>
          <a:prstGeom prst="accentCallout1">
            <a:avLst>
              <a:gd name="adj1" fmla="val 91472"/>
              <a:gd name="adj2" fmla="val 19902"/>
              <a:gd name="adj3" fmla="val 93470"/>
              <a:gd name="adj4" fmla="val -136882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Кемеровская обл.</a:t>
            </a:r>
          </a:p>
        </p:txBody>
      </p:sp>
      <p:sp>
        <p:nvSpPr>
          <p:cNvPr id="36" name="Выноска 1 (с границей) 35"/>
          <p:cNvSpPr/>
          <p:nvPr/>
        </p:nvSpPr>
        <p:spPr>
          <a:xfrm rot="5400000">
            <a:off x="5474158" y="5426179"/>
            <a:ext cx="443007" cy="1060729"/>
          </a:xfrm>
          <a:prstGeom prst="accentCallout1">
            <a:avLst>
              <a:gd name="adj1" fmla="val 11553"/>
              <a:gd name="adj2" fmla="val 19902"/>
              <a:gd name="adj3" fmla="val 13551"/>
              <a:gd name="adj4" fmla="val -83130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Алтайский край</a:t>
            </a:r>
          </a:p>
        </p:txBody>
      </p:sp>
      <p:sp>
        <p:nvSpPr>
          <p:cNvPr id="40" name="Выноска 1 (с границей) 39"/>
          <p:cNvSpPr/>
          <p:nvPr/>
        </p:nvSpPr>
        <p:spPr>
          <a:xfrm rot="5400000">
            <a:off x="5093301" y="4896838"/>
            <a:ext cx="443007" cy="761711"/>
          </a:xfrm>
          <a:prstGeom prst="accentCallout1">
            <a:avLst>
              <a:gd name="adj1" fmla="val 11553"/>
              <a:gd name="adj2" fmla="val 19902"/>
              <a:gd name="adj3" fmla="val 11755"/>
              <a:gd name="adj4" fmla="val -33678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Омская обл.</a:t>
            </a:r>
          </a:p>
        </p:txBody>
      </p:sp>
      <p:sp>
        <p:nvSpPr>
          <p:cNvPr id="44" name="Выноска 1 (с границей) 43"/>
          <p:cNvSpPr/>
          <p:nvPr/>
        </p:nvSpPr>
        <p:spPr>
          <a:xfrm rot="5400000">
            <a:off x="8492554" y="4920753"/>
            <a:ext cx="443007" cy="1259932"/>
          </a:xfrm>
          <a:prstGeom prst="accentCallout1">
            <a:avLst>
              <a:gd name="adj1" fmla="val 71875"/>
              <a:gd name="adj2" fmla="val 26352"/>
              <a:gd name="adj3" fmla="val 70574"/>
              <a:gd name="adj4" fmla="val -35828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Забайкальский край</a:t>
            </a:r>
          </a:p>
        </p:txBody>
      </p:sp>
      <p:sp>
        <p:nvSpPr>
          <p:cNvPr id="53" name="Выноска 1 (с границей) 52"/>
          <p:cNvSpPr/>
          <p:nvPr/>
        </p:nvSpPr>
        <p:spPr>
          <a:xfrm rot="16200000">
            <a:off x="2214437" y="1827233"/>
            <a:ext cx="267448" cy="1274573"/>
          </a:xfrm>
          <a:prstGeom prst="accentCallout1">
            <a:avLst>
              <a:gd name="adj1" fmla="val 83657"/>
              <a:gd name="adj2" fmla="val -6088"/>
              <a:gd name="adj3" fmla="val 83269"/>
              <a:gd name="adj4" fmla="val -66175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Калининградская обл.</a:t>
            </a:r>
          </a:p>
        </p:txBody>
      </p:sp>
      <p:sp>
        <p:nvSpPr>
          <p:cNvPr id="54" name="Выноска 1 (с границей) 53"/>
          <p:cNvSpPr/>
          <p:nvPr/>
        </p:nvSpPr>
        <p:spPr>
          <a:xfrm rot="16200000">
            <a:off x="3250225" y="1680366"/>
            <a:ext cx="267448" cy="1052892"/>
          </a:xfrm>
          <a:prstGeom prst="accentCallout1">
            <a:avLst>
              <a:gd name="adj1" fmla="val 83657"/>
              <a:gd name="adj2" fmla="val -6088"/>
              <a:gd name="adj3" fmla="val 91489"/>
              <a:gd name="adj4" fmla="val -276300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Вологодская обл.</a:t>
            </a:r>
          </a:p>
        </p:txBody>
      </p:sp>
      <p:sp>
        <p:nvSpPr>
          <p:cNvPr id="55" name="Выноска 1 (с границей) 54"/>
          <p:cNvSpPr/>
          <p:nvPr/>
        </p:nvSpPr>
        <p:spPr>
          <a:xfrm rot="16200000">
            <a:off x="5267872" y="1843509"/>
            <a:ext cx="267448" cy="1274573"/>
          </a:xfrm>
          <a:prstGeom prst="accentCallout1">
            <a:avLst>
              <a:gd name="adj1" fmla="val 21630"/>
              <a:gd name="adj2" fmla="val -2526"/>
              <a:gd name="adj3" fmla="val 23484"/>
              <a:gd name="adj4" fmla="val -493548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Свердловская обл.</a:t>
            </a:r>
          </a:p>
        </p:txBody>
      </p:sp>
      <p:sp>
        <p:nvSpPr>
          <p:cNvPr id="56" name="Выноска 1 (с границей) 55"/>
          <p:cNvSpPr/>
          <p:nvPr/>
        </p:nvSpPr>
        <p:spPr>
          <a:xfrm rot="16200000">
            <a:off x="1911415" y="3658983"/>
            <a:ext cx="267448" cy="1091763"/>
          </a:xfrm>
          <a:prstGeom prst="accentCallout1">
            <a:avLst>
              <a:gd name="adj1" fmla="val 83657"/>
              <a:gd name="adj2" fmla="val -6088"/>
              <a:gd name="adj3" fmla="val 142963"/>
              <a:gd name="adj4" fmla="val -44806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Ростовская обл.</a:t>
            </a:r>
          </a:p>
        </p:txBody>
      </p:sp>
      <p:sp>
        <p:nvSpPr>
          <p:cNvPr id="57" name="Выноска 1 (с границей) 56"/>
          <p:cNvSpPr/>
          <p:nvPr/>
        </p:nvSpPr>
        <p:spPr>
          <a:xfrm rot="16200000">
            <a:off x="1798241" y="3916250"/>
            <a:ext cx="267448" cy="1228728"/>
          </a:xfrm>
          <a:prstGeom prst="accentCallout1">
            <a:avLst>
              <a:gd name="adj1" fmla="val 83657"/>
              <a:gd name="adj2" fmla="val -6088"/>
              <a:gd name="adj3" fmla="val 116692"/>
              <a:gd name="adj4" fmla="val -30560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Краснодарский край.</a:t>
            </a:r>
          </a:p>
        </p:txBody>
      </p:sp>
      <p:sp>
        <p:nvSpPr>
          <p:cNvPr id="58" name="Выноска 1 (с границей) 57"/>
          <p:cNvSpPr/>
          <p:nvPr/>
        </p:nvSpPr>
        <p:spPr>
          <a:xfrm rot="5400000">
            <a:off x="2047544" y="4584550"/>
            <a:ext cx="366798" cy="1253119"/>
          </a:xfrm>
          <a:prstGeom prst="accentCallout1">
            <a:avLst>
              <a:gd name="adj1" fmla="val 7928"/>
              <a:gd name="adj2" fmla="val 17753"/>
              <a:gd name="adj3" fmla="val -10951"/>
              <a:gd name="adj4" fmla="val -37448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Ставропольский край</a:t>
            </a:r>
          </a:p>
        </p:txBody>
      </p:sp>
      <p:sp>
        <p:nvSpPr>
          <p:cNvPr id="59" name="Выноска 1 (с границей) 58"/>
          <p:cNvSpPr/>
          <p:nvPr/>
        </p:nvSpPr>
        <p:spPr>
          <a:xfrm rot="16200000">
            <a:off x="2493510" y="2484281"/>
            <a:ext cx="267448" cy="872969"/>
          </a:xfrm>
          <a:prstGeom prst="accentCallout1">
            <a:avLst>
              <a:gd name="adj1" fmla="val 83657"/>
              <a:gd name="adj2" fmla="val -6088"/>
              <a:gd name="adj3" fmla="val 133103"/>
              <a:gd name="adj4" fmla="val -76859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Тверская обл.</a:t>
            </a:r>
          </a:p>
        </p:txBody>
      </p:sp>
      <p:sp>
        <p:nvSpPr>
          <p:cNvPr id="60" name="Выноска 1 (с границей) 59"/>
          <p:cNvSpPr/>
          <p:nvPr/>
        </p:nvSpPr>
        <p:spPr>
          <a:xfrm rot="5400000">
            <a:off x="4723299" y="5032140"/>
            <a:ext cx="392975" cy="1117457"/>
          </a:xfrm>
          <a:prstGeom prst="accentCallout1">
            <a:avLst>
              <a:gd name="adj1" fmla="val 85710"/>
              <a:gd name="adj2" fmla="val 17478"/>
              <a:gd name="adj3" fmla="val 87617"/>
              <a:gd name="adj4" fmla="val -145174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Оренбургская обл.</a:t>
            </a:r>
          </a:p>
        </p:txBody>
      </p:sp>
      <p:sp>
        <p:nvSpPr>
          <p:cNvPr id="61" name="Выноска 1 (с границей) 60"/>
          <p:cNvSpPr/>
          <p:nvPr/>
        </p:nvSpPr>
        <p:spPr>
          <a:xfrm rot="5400000">
            <a:off x="3646693" y="4682225"/>
            <a:ext cx="392975" cy="1190936"/>
          </a:xfrm>
          <a:prstGeom prst="accentCallout1">
            <a:avLst>
              <a:gd name="adj1" fmla="val 68662"/>
              <a:gd name="adj2" fmla="val 17478"/>
              <a:gd name="adj3" fmla="val 67960"/>
              <a:gd name="adj4" fmla="val -130631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Волгоградская обл.</a:t>
            </a:r>
          </a:p>
        </p:txBody>
      </p:sp>
      <p:sp>
        <p:nvSpPr>
          <p:cNvPr id="62" name="Выноска 1 (с границей) 61"/>
          <p:cNvSpPr/>
          <p:nvPr/>
        </p:nvSpPr>
        <p:spPr>
          <a:xfrm rot="16200000">
            <a:off x="2439443" y="2628027"/>
            <a:ext cx="267448" cy="1006317"/>
          </a:xfrm>
          <a:prstGeom prst="accentCallout1">
            <a:avLst>
              <a:gd name="adj1" fmla="val 83657"/>
              <a:gd name="adj2" fmla="val -6088"/>
              <a:gd name="adj3" fmla="val 132511"/>
              <a:gd name="adj4" fmla="val -140965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Калужская обл.</a:t>
            </a:r>
          </a:p>
        </p:txBody>
      </p:sp>
      <p:sp>
        <p:nvSpPr>
          <p:cNvPr id="63" name="Выноска 1 (с границей) 62"/>
          <p:cNvSpPr/>
          <p:nvPr/>
        </p:nvSpPr>
        <p:spPr>
          <a:xfrm rot="16200000">
            <a:off x="2041936" y="2856929"/>
            <a:ext cx="267448" cy="1006317"/>
          </a:xfrm>
          <a:prstGeom prst="accentCallout1">
            <a:avLst>
              <a:gd name="adj1" fmla="val 83657"/>
              <a:gd name="adj2" fmla="val -6088"/>
              <a:gd name="adj3" fmla="val 151442"/>
              <a:gd name="adj4" fmla="val -76859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Брянская обл.</a:t>
            </a:r>
          </a:p>
        </p:txBody>
      </p:sp>
      <p:sp>
        <p:nvSpPr>
          <p:cNvPr id="64" name="Выноска 1 (с границей) 63"/>
          <p:cNvSpPr/>
          <p:nvPr/>
        </p:nvSpPr>
        <p:spPr>
          <a:xfrm rot="16200000">
            <a:off x="1936285" y="3065962"/>
            <a:ext cx="267448" cy="1006317"/>
          </a:xfrm>
          <a:prstGeom prst="accentCallout1">
            <a:avLst>
              <a:gd name="adj1" fmla="val 83657"/>
              <a:gd name="adj2" fmla="val -6088"/>
              <a:gd name="adj3" fmla="val 150496"/>
              <a:gd name="adj4" fmla="val -37683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Курская обл.</a:t>
            </a:r>
          </a:p>
        </p:txBody>
      </p:sp>
      <p:sp>
        <p:nvSpPr>
          <p:cNvPr id="65" name="Выноска 1 (с границей) 64"/>
          <p:cNvSpPr/>
          <p:nvPr/>
        </p:nvSpPr>
        <p:spPr>
          <a:xfrm rot="16200000">
            <a:off x="2008299" y="3260217"/>
            <a:ext cx="267448" cy="1150340"/>
          </a:xfrm>
          <a:prstGeom prst="accentCallout1">
            <a:avLst>
              <a:gd name="adj1" fmla="val 83657"/>
              <a:gd name="adj2" fmla="val -6088"/>
              <a:gd name="adj3" fmla="val 134764"/>
              <a:gd name="adj4" fmla="val -30560"/>
            </a:avLst>
          </a:prstGeom>
          <a:noFill/>
          <a:ln w="63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tlCol="0" anchor="ctr"/>
          <a:lstStyle/>
          <a:p>
            <a:r>
              <a:rPr lang="ru-RU" sz="9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Белгородская обл.</a:t>
            </a:r>
          </a:p>
        </p:txBody>
      </p:sp>
    </p:spTree>
    <p:extLst>
      <p:ext uri="{BB962C8B-B14F-4D97-AF65-F5344CB8AC3E}">
        <p14:creationId xmlns:p14="http://schemas.microsoft.com/office/powerpoint/2010/main" val="43439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C8AD2E52-416D-40EB-9478-A8B67384C3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Слайд think-cell" r:id="rId5" imgW="473" imgH="476" progId="TCLayout.ActiveDocument.1">
                  <p:embed/>
                </p:oleObj>
              </mc:Choice>
              <mc:Fallback>
                <p:oleObj name="Слайд think-cell" r:id="rId5" imgW="473" imgH="47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C8AD2E52-416D-40EB-9478-A8B67384C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/>
          <p:nvPr/>
        </p:nvSpPr>
        <p:spPr>
          <a:xfrm rot="-5400000">
            <a:off x="-2979175" y="3054600"/>
            <a:ext cx="6039600" cy="107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95468" y="2"/>
            <a:ext cx="10896533" cy="544008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000" dirty="0">
                <a:solidFill>
                  <a:srgbClr val="00AFB2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Инструменты заемного финансирования экосистемы ВЭБ.РФ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873189" cy="791420"/>
          </a:xfrm>
          <a:prstGeom prst="rect">
            <a:avLst/>
          </a:prstGeom>
        </p:spPr>
      </p:pic>
      <p:cxnSp>
        <p:nvCxnSpPr>
          <p:cNvPr id="56" name="Google Shape;49;p2">
            <a:extLst>
              <a:ext uri="{FF2B5EF4-FFF2-40B4-BE49-F238E27FC236}">
                <a16:creationId xmlns:a16="http://schemas.microsoft.com/office/drawing/2014/main" id="{0B39FF3F-1921-4992-87DD-23686E7C686D}"/>
              </a:ext>
            </a:extLst>
          </p:cNvPr>
          <p:cNvCxnSpPr>
            <a:cxnSpLocks/>
          </p:cNvCxnSpPr>
          <p:nvPr/>
        </p:nvCxnSpPr>
        <p:spPr>
          <a:xfrm>
            <a:off x="276178" y="6498926"/>
            <a:ext cx="108389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Прямоугольник 44"/>
          <p:cNvSpPr/>
          <p:nvPr/>
        </p:nvSpPr>
        <p:spPr>
          <a:xfrm>
            <a:off x="-1260648" y="267494"/>
            <a:ext cx="648072" cy="648072"/>
          </a:xfrm>
          <a:prstGeom prst="rect">
            <a:avLst/>
          </a:prstGeom>
          <a:solidFill>
            <a:srgbClr val="75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117 150 167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-1260648" y="1131590"/>
            <a:ext cx="648072" cy="648072"/>
          </a:xfrm>
          <a:prstGeom prst="rect">
            <a:avLst/>
          </a:prstGeom>
          <a:solidFill>
            <a:srgbClr val="00A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175 178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-1260648" y="1950172"/>
            <a:ext cx="648072" cy="648072"/>
          </a:xfrm>
          <a:prstGeom prst="rect">
            <a:avLst/>
          </a:prstGeom>
          <a:solidFill>
            <a:srgbClr val="304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48</a:t>
            </a:r>
          </a:p>
          <a:p>
            <a:pPr algn="ctr"/>
            <a:r>
              <a:rPr lang="ru-RU" sz="1200" dirty="0"/>
              <a:t>69</a:t>
            </a:r>
          </a:p>
          <a:p>
            <a:pPr algn="ctr"/>
            <a:r>
              <a:rPr lang="ru-RU" sz="1200" dirty="0"/>
              <a:t>79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-1260648" y="3421059"/>
            <a:ext cx="648072" cy="648072"/>
          </a:xfrm>
          <a:prstGeom prst="rect">
            <a:avLst/>
          </a:prstGeom>
          <a:solidFill>
            <a:srgbClr val="00A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-1260648" y="4247913"/>
            <a:ext cx="648072" cy="648072"/>
          </a:xfrm>
          <a:prstGeom prst="rect">
            <a:avLst/>
          </a:prstGeom>
          <a:solidFill>
            <a:srgbClr val="32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50</a:t>
            </a:r>
          </a:p>
          <a:p>
            <a:pPr algn="ctr"/>
            <a:r>
              <a:rPr lang="ru-RU" sz="1200" dirty="0"/>
              <a:t>62</a:t>
            </a:r>
          </a:p>
          <a:p>
            <a:pPr algn="ctr"/>
            <a:r>
              <a:rPr lang="ru-RU" sz="1200" dirty="0"/>
              <a:t>72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-1260648" y="5391965"/>
            <a:ext cx="648072" cy="648072"/>
          </a:xfrm>
          <a:prstGeom prst="rect">
            <a:avLst/>
          </a:prstGeom>
          <a:solidFill>
            <a:srgbClr val="FF6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255</a:t>
            </a:r>
          </a:p>
          <a:p>
            <a:pPr algn="ctr"/>
            <a:r>
              <a:rPr lang="ru-RU" sz="1200" dirty="0"/>
              <a:t>108</a:t>
            </a:r>
          </a:p>
          <a:p>
            <a:pPr algn="ctr"/>
            <a:r>
              <a:rPr lang="ru-RU" sz="1200" dirty="0"/>
              <a:t>4</a:t>
            </a:r>
          </a:p>
        </p:txBody>
      </p:sp>
      <p:sp>
        <p:nvSpPr>
          <p:cNvPr id="67" name="Полилиния 66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8D3937FC-59DB-2A49-8B68-681B18E370E0}"/>
              </a:ext>
            </a:extLst>
          </p:cNvPr>
          <p:cNvSpPr/>
          <p:nvPr/>
        </p:nvSpPr>
        <p:spPr>
          <a:xfrm>
            <a:off x="11325244" y="6495029"/>
            <a:ext cx="27456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3878"/>
            <a:r>
              <a:rPr lang="ru-RU" sz="12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cxnSp>
        <p:nvCxnSpPr>
          <p:cNvPr id="73" name="Google Shape;49;p2"/>
          <p:cNvCxnSpPr>
            <a:cxnSpLocks/>
          </p:cNvCxnSpPr>
          <p:nvPr/>
        </p:nvCxnSpPr>
        <p:spPr>
          <a:xfrm>
            <a:off x="936625" y="542041"/>
            <a:ext cx="103036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4" name="Рисунок 73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DB92A3B1-7025-46DE-B775-665ECE6322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721" y="80006"/>
            <a:ext cx="737583" cy="576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74B84A-F2CF-4373-A249-C282405108A5}"/>
              </a:ext>
            </a:extLst>
          </p:cNvPr>
          <p:cNvSpPr/>
          <p:nvPr/>
        </p:nvSpPr>
        <p:spPr>
          <a:xfrm>
            <a:off x="573361" y="815504"/>
            <a:ext cx="11287959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AFB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 Фабрика проектного финансирования ВЭБ.РФ</a:t>
            </a:r>
          </a:p>
          <a:p>
            <a:pPr marL="285750" indent="-285750"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на территории РФ стоимостью </a:t>
            </a:r>
            <a:r>
              <a:rPr lang="ru-RU" sz="1400" b="1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3 млрд руб. </a:t>
            </a:r>
          </a:p>
          <a:p>
            <a:pPr marL="285750" indent="-285750"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окупаемости – до 30 лет, собственные средства – не менее </a:t>
            </a:r>
            <a:r>
              <a:rPr lang="en-US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0% бюджета проекта</a:t>
            </a:r>
          </a:p>
          <a:p>
            <a:pPr marL="285750" indent="-285750"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 поддержки: </a:t>
            </a:r>
          </a:p>
          <a:p>
            <a:pPr marL="742950" lvl="1" indent="-285750"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организационное и финансовое участие ВЭБ.РФ </a:t>
            </a:r>
          </a:p>
          <a:p>
            <a:pPr marL="742950" lvl="1" indent="-285750"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хеджирование процентных рисков заемщиков за счет субсидий Правительства РФ </a:t>
            </a:r>
          </a:p>
          <a:p>
            <a:pPr marL="742950" lvl="1" indent="-285750"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гос. гарантия РФ на удешевление финансирования проектов и защиту интересов инвесторов в проектные облигации </a:t>
            </a:r>
          </a:p>
          <a:p>
            <a:pPr marL="742950" lvl="1" indent="-285750">
              <a:buClr>
                <a:srgbClr val="00AFB2"/>
              </a:buClr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>
                <a:solidFill>
                  <a:srgbClr val="00AFB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ВЭБ.ДВ</a:t>
            </a:r>
          </a:p>
          <a:p>
            <a:pPr marL="285750" indent="-285750"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География проектов: ДФО и Арктика, стоимость не менее 50 млн руб. </a:t>
            </a:r>
          </a:p>
          <a:p>
            <a:pPr marL="285750" indent="-285750"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Инвестиционный проект признан приоритетным в целях финансирования за счет средств ВЭБ.ДВ</a:t>
            </a:r>
          </a:p>
          <a:p>
            <a:pPr marL="285750" indent="-285750">
              <a:buClr>
                <a:srgbClr val="00AFB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привлечения средств под 2-5% годовых, не более 50% финансирования за счет заемных средств</a:t>
            </a:r>
          </a:p>
          <a:p>
            <a:pPr marL="285750" indent="-285750">
              <a:buClr>
                <a:srgbClr val="00AFB2"/>
              </a:buClr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>
                <a:solidFill>
                  <a:srgbClr val="00AFB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 Корпорация МСП</a:t>
            </a:r>
          </a:p>
          <a:p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стимулирования кредитования субъектов малого и среднего предпринимательства: </a:t>
            </a:r>
          </a:p>
          <a:p>
            <a:pPr marL="285750" indent="-285750">
              <a:buClr>
                <a:srgbClr val="00AFA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процентная ставка по кредиту – до 8,5%</a:t>
            </a:r>
          </a:p>
          <a:p>
            <a:pPr marL="285750" indent="-285750">
              <a:buClr>
                <a:srgbClr val="00AFA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льготного фондирования – до 3-х лет </a:t>
            </a:r>
          </a:p>
          <a:p>
            <a:pPr marL="285750" indent="-285750">
              <a:buClr>
                <a:srgbClr val="00AFA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кредита – </a:t>
            </a:r>
            <a:r>
              <a:rPr lang="ru-RU" sz="1300" b="1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3 млн до 1 млрд </a:t>
            </a:r>
            <a:r>
              <a:rPr lang="ru-RU" sz="1300" b="1" dirty="0" err="1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00AFA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кредитов объемом более 500 млн руб. – не более 80% финансирования за счет заемных средств</a:t>
            </a:r>
          </a:p>
          <a:p>
            <a:pPr marL="285750" indent="-285750">
              <a:buClr>
                <a:srgbClr val="00AFA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кредитов – инвестиционные/ пополнение оборотных средств/ рефинансирование кредита </a:t>
            </a:r>
          </a:p>
          <a:p>
            <a:pPr>
              <a:buClr>
                <a:srgbClr val="00AFB2"/>
              </a:buClr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600" b="1" dirty="0">
                <a:solidFill>
                  <a:srgbClr val="00AFB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4. Мезонинное финансирование </a:t>
            </a:r>
          </a:p>
          <a:p>
            <a:pPr marL="285750" indent="-285750">
              <a:buClr>
                <a:srgbClr val="00AFAA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субординированный кредит второй очереди на выплату процентов по старшему долгу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8029C7-8B09-4856-A2AD-9416F6D39FB4}"/>
              </a:ext>
            </a:extLst>
          </p:cNvPr>
          <p:cNvSpPr/>
          <p:nvPr/>
        </p:nvSpPr>
        <p:spPr>
          <a:xfrm>
            <a:off x="276178" y="6582914"/>
            <a:ext cx="120976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bg1">
                    <a:lumMod val="50000"/>
                  </a:schemeClr>
                </a:solidFill>
              </a:rPr>
              <a:t>Методика отбора инвестиционных проектов, планируемых на территориях Дальнего Востока, утв. Постановлением Правительства РФ от 16.10.2014 № 1055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EFC43D38-6F74-492F-AEA5-06DEEDF77E76}"/>
              </a:ext>
            </a:extLst>
          </p:cNvPr>
          <p:cNvSpPr/>
          <p:nvPr/>
        </p:nvSpPr>
        <p:spPr>
          <a:xfrm>
            <a:off x="526117" y="731517"/>
            <a:ext cx="11073696" cy="1934046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316519EB-ADB6-4182-A35D-9FB20D9A76D4}"/>
              </a:ext>
            </a:extLst>
          </p:cNvPr>
          <p:cNvSpPr/>
          <p:nvPr/>
        </p:nvSpPr>
        <p:spPr>
          <a:xfrm>
            <a:off x="526117" y="2713957"/>
            <a:ext cx="11073696" cy="984400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E59385E4-D572-4728-A49D-EC38480BB7B9}"/>
              </a:ext>
            </a:extLst>
          </p:cNvPr>
          <p:cNvSpPr/>
          <p:nvPr/>
        </p:nvSpPr>
        <p:spPr>
          <a:xfrm>
            <a:off x="526117" y="3761153"/>
            <a:ext cx="11073696" cy="1630812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DC774C25-8F3E-480C-ABA1-441989B389B1}"/>
              </a:ext>
            </a:extLst>
          </p:cNvPr>
          <p:cNvSpPr/>
          <p:nvPr/>
        </p:nvSpPr>
        <p:spPr>
          <a:xfrm>
            <a:off x="526117" y="5429786"/>
            <a:ext cx="11073696" cy="633308"/>
          </a:xfrm>
          <a:custGeom>
            <a:avLst/>
            <a:gdLst/>
            <a:ahLst/>
            <a:cxnLst/>
            <a:rect l="l" t="t" r="r" b="b"/>
            <a:pathLst>
              <a:path w="4444365" h="1957070">
                <a:moveTo>
                  <a:pt x="0" y="0"/>
                </a:moveTo>
                <a:lnTo>
                  <a:pt x="4443854" y="0"/>
                </a:lnTo>
                <a:lnTo>
                  <a:pt x="4443854" y="1956562"/>
                </a:lnTo>
                <a:lnTo>
                  <a:pt x="0" y="1956562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AFB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n w="6350">
                <a:solidFill>
                  <a:schemeClr val="tx1"/>
                </a:solidFill>
              </a:ln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0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C8AD2E52-416D-40EB-9478-A8B67384C3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Слайд think-cell" r:id="rId5" imgW="473" imgH="476" progId="TCLayout.ActiveDocument.1">
                  <p:embed/>
                </p:oleObj>
              </mc:Choice>
              <mc:Fallback>
                <p:oleObj name="Слайд think-cell" r:id="rId5" imgW="473" imgH="47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C8AD2E52-416D-40EB-9478-A8B67384C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/>
          <p:nvPr/>
        </p:nvSpPr>
        <p:spPr>
          <a:xfrm rot="-5400000">
            <a:off x="-2979175" y="3054600"/>
            <a:ext cx="6039600" cy="107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4327" y="3019118"/>
            <a:ext cx="12097674" cy="544008"/>
          </a:xfrm>
          <a:prstGeom prst="rect">
            <a:avLst/>
          </a:prstGeom>
        </p:spPr>
        <p:txBody>
          <a:bodyPr vert="horz" lIns="91400" tIns="45719" rIns="91400" bIns="4571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2800" dirty="0">
                <a:solidFill>
                  <a:srgbClr val="00AFB2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Спасибо за внимание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15111" y="24084"/>
            <a:ext cx="1873189" cy="791420"/>
          </a:xfrm>
          <a:prstGeom prst="rect">
            <a:avLst/>
          </a:prstGeom>
        </p:spPr>
      </p:pic>
      <p:cxnSp>
        <p:nvCxnSpPr>
          <p:cNvPr id="56" name="Google Shape;49;p2">
            <a:extLst>
              <a:ext uri="{FF2B5EF4-FFF2-40B4-BE49-F238E27FC236}">
                <a16:creationId xmlns:a16="http://schemas.microsoft.com/office/drawing/2014/main" id="{0B39FF3F-1921-4992-87DD-23686E7C686D}"/>
              </a:ext>
            </a:extLst>
          </p:cNvPr>
          <p:cNvCxnSpPr>
            <a:cxnSpLocks/>
          </p:cNvCxnSpPr>
          <p:nvPr/>
        </p:nvCxnSpPr>
        <p:spPr>
          <a:xfrm>
            <a:off x="276178" y="6495029"/>
            <a:ext cx="10838969" cy="0"/>
          </a:xfrm>
          <a:prstGeom prst="straightConnector1">
            <a:avLst/>
          </a:prstGeom>
          <a:noFill/>
          <a:ln w="6350" cap="flat" cmpd="sng">
            <a:solidFill>
              <a:srgbClr val="1696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Прямоугольник 44"/>
          <p:cNvSpPr/>
          <p:nvPr/>
        </p:nvSpPr>
        <p:spPr>
          <a:xfrm>
            <a:off x="-1260648" y="267494"/>
            <a:ext cx="648072" cy="648072"/>
          </a:xfrm>
          <a:prstGeom prst="rect">
            <a:avLst/>
          </a:prstGeom>
          <a:solidFill>
            <a:srgbClr val="75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117 150 167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-1260648" y="1131590"/>
            <a:ext cx="648072" cy="648072"/>
          </a:xfrm>
          <a:prstGeom prst="rect">
            <a:avLst/>
          </a:prstGeom>
          <a:solidFill>
            <a:srgbClr val="00A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175 178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-1260648" y="1950172"/>
            <a:ext cx="648072" cy="648072"/>
          </a:xfrm>
          <a:prstGeom prst="rect">
            <a:avLst/>
          </a:prstGeom>
          <a:solidFill>
            <a:srgbClr val="304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48</a:t>
            </a:r>
          </a:p>
          <a:p>
            <a:pPr algn="ctr"/>
            <a:r>
              <a:rPr lang="ru-RU" sz="1200" dirty="0"/>
              <a:t>69</a:t>
            </a:r>
          </a:p>
          <a:p>
            <a:pPr algn="ctr"/>
            <a:r>
              <a:rPr lang="ru-RU" sz="1200" dirty="0"/>
              <a:t>79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-1260648" y="3421059"/>
            <a:ext cx="648072" cy="648072"/>
          </a:xfrm>
          <a:prstGeom prst="rect">
            <a:avLst/>
          </a:prstGeom>
          <a:solidFill>
            <a:srgbClr val="00A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 </a:t>
            </a:r>
          </a:p>
          <a:p>
            <a:pPr algn="ctr"/>
            <a:r>
              <a:rPr lang="ru-RU" sz="1200" dirty="0"/>
              <a:t>175 170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-1260648" y="4247913"/>
            <a:ext cx="648072" cy="648072"/>
          </a:xfrm>
          <a:prstGeom prst="rect">
            <a:avLst/>
          </a:prstGeom>
          <a:solidFill>
            <a:srgbClr val="32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50</a:t>
            </a:r>
          </a:p>
          <a:p>
            <a:pPr algn="ctr"/>
            <a:r>
              <a:rPr lang="ru-RU" sz="1200" dirty="0"/>
              <a:t>62</a:t>
            </a:r>
          </a:p>
          <a:p>
            <a:pPr algn="ctr"/>
            <a:r>
              <a:rPr lang="ru-RU" sz="1200" dirty="0"/>
              <a:t>72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-1260648" y="5391965"/>
            <a:ext cx="648072" cy="648072"/>
          </a:xfrm>
          <a:prstGeom prst="rect">
            <a:avLst/>
          </a:prstGeom>
          <a:solidFill>
            <a:srgbClr val="FF6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255</a:t>
            </a:r>
          </a:p>
          <a:p>
            <a:pPr algn="ctr"/>
            <a:r>
              <a:rPr lang="ru-RU" sz="1200" dirty="0"/>
              <a:t>108</a:t>
            </a:r>
          </a:p>
          <a:p>
            <a:pPr algn="ctr"/>
            <a:r>
              <a:rPr lang="ru-RU" sz="1200" dirty="0"/>
              <a:t>4</a:t>
            </a:r>
          </a:p>
        </p:txBody>
      </p:sp>
      <p:sp>
        <p:nvSpPr>
          <p:cNvPr id="67" name="Полилиния 66"/>
          <p:cNvSpPr/>
          <p:nvPr/>
        </p:nvSpPr>
        <p:spPr>
          <a:xfrm>
            <a:off x="10992573" y="6470247"/>
            <a:ext cx="665343" cy="392052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867" tIns="60933" rIns="121867" bIns="60933" spcCol="0" rtlCol="0" anchor="ctr"/>
          <a:lstStyle/>
          <a:p>
            <a:pPr algn="ctr"/>
            <a:endParaRPr lang="ru-RU" sz="2400" kern="0">
              <a:solidFill>
                <a:srgbClr val="FFFFFF"/>
              </a:solidFill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8D3937FC-59DB-2A49-8B68-681B18E370E0}"/>
              </a:ext>
            </a:extLst>
          </p:cNvPr>
          <p:cNvSpPr/>
          <p:nvPr/>
        </p:nvSpPr>
        <p:spPr>
          <a:xfrm>
            <a:off x="11325244" y="6495029"/>
            <a:ext cx="27456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913878"/>
            <a:r>
              <a:rPr lang="ru-RU" sz="12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  <p:pic>
        <p:nvPicPr>
          <p:cNvPr id="74" name="Рисунок 73" descr="Изображение выглядит как улица, знак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DB92A3B1-7025-46DE-B775-665ECE6322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721" y="80006"/>
            <a:ext cx="73758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0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qoms7yKcShj3BwfHXf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mM0ez17BJYxJdyYkEH6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Bpbk7a4xmCLupEYj8Mc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Tn_odQnvGSjtarbZpe.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n.RURKmb7lNt9pa3JUM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Bpbk7a4xmCLupEYj8Mc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1382</Words>
  <Application>Microsoft Office PowerPoint</Application>
  <PresentationFormat>Широкоэкранный</PresentationFormat>
  <Paragraphs>368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Tahoma</vt:lpstr>
      <vt:lpstr>Times New Roman</vt:lpstr>
      <vt:lpstr>Wingdings</vt:lpstr>
      <vt:lpstr>Тема Office</vt:lpstr>
      <vt:lpstr>Слайд think-cell</vt:lpstr>
      <vt:lpstr>Проекты ВЭБ.РФ в здравоохранении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выглядит типовой проект</vt:lpstr>
    </vt:vector>
  </TitlesOfParts>
  <Company>FCPF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в Здравоохранении</dc:title>
  <dc:creator>КАЗЬМИН Никита Михайлович</dc:creator>
  <cp:lastModifiedBy>Михаил Тропынин</cp:lastModifiedBy>
  <cp:revision>63</cp:revision>
  <dcterms:created xsi:type="dcterms:W3CDTF">2021-07-16T13:54:43Z</dcterms:created>
  <dcterms:modified xsi:type="dcterms:W3CDTF">2021-09-29T18:16:10Z</dcterms:modified>
</cp:coreProperties>
</file>