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72" r:id="rId3"/>
    <p:sldId id="257" r:id="rId4"/>
    <p:sldId id="273" r:id="rId5"/>
  </p:sldIdLst>
  <p:sldSz cx="9144000" cy="5143500" type="screen16x9"/>
  <p:notesSz cx="6742113" cy="9875838"/>
  <p:embeddedFontLst>
    <p:embeddedFont>
      <p:font typeface="PT Sans" panose="020B0503020203020204" pitchFamily="34" charset="0"/>
      <p:regular r:id="rId7"/>
      <p:bold r:id="rId8"/>
      <p:italic r:id="rId9"/>
      <p:boldItalic r:id="rId1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jEb9ZeJYlR/Q4YaJnVM0P1+QYnD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икита Шурупов" initials="НШ" lastIdx="4" clrIdx="0">
    <p:extLst>
      <p:ext uri="{19B8F6BF-5375-455C-9EA6-DF929625EA0E}">
        <p15:presenceInfo xmlns:p15="http://schemas.microsoft.com/office/powerpoint/2012/main" userId="c359d4d85355d4a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3"/>
    <a:srgbClr val="084921"/>
    <a:srgbClr val="062C14"/>
    <a:srgbClr val="077536"/>
    <a:srgbClr val="033B77"/>
    <a:srgbClr val="415F8E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09"/>
    <p:restoredTop sz="94632"/>
  </p:normalViewPr>
  <p:slideViewPr>
    <p:cSldViewPr snapToGrid="0">
      <p:cViewPr varScale="1">
        <p:scale>
          <a:sx n="136" d="100"/>
          <a:sy n="136" d="100"/>
        </p:scale>
        <p:origin x="736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28" Type="http://customschemas.google.com/relationships/presentationmetadata" Target="metadata"/><Relationship Id="rId10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41363"/>
            <a:ext cx="6581775" cy="37036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4212" y="4691023"/>
            <a:ext cx="5393690" cy="4444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03" tIns="90903" rIns="90903" bIns="90903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41363"/>
            <a:ext cx="6583363" cy="37036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74212" y="4691023"/>
            <a:ext cx="5393690" cy="4444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03" tIns="90903" rIns="90903" bIns="9090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41363"/>
            <a:ext cx="6583363" cy="37036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6" name="Google Shape;656;p4:notes"/>
          <p:cNvSpPr txBox="1">
            <a:spLocks noGrp="1"/>
          </p:cNvSpPr>
          <p:nvPr>
            <p:ph type="body" idx="1"/>
          </p:nvPr>
        </p:nvSpPr>
        <p:spPr>
          <a:xfrm>
            <a:off x="674212" y="4691023"/>
            <a:ext cx="5393690" cy="4444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03" tIns="90903" rIns="90903" bIns="9090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c63caec6f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41363"/>
            <a:ext cx="6583363" cy="37036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c63caec6f_0_315:notes"/>
          <p:cNvSpPr txBox="1">
            <a:spLocks noGrp="1"/>
          </p:cNvSpPr>
          <p:nvPr>
            <p:ph type="body" idx="1"/>
          </p:nvPr>
        </p:nvSpPr>
        <p:spPr>
          <a:xfrm>
            <a:off x="674212" y="4691023"/>
            <a:ext cx="5393690" cy="4444127"/>
          </a:xfrm>
          <a:prstGeom prst="rect">
            <a:avLst/>
          </a:prstGeom>
        </p:spPr>
        <p:txBody>
          <a:bodyPr spcFirstLastPara="1" wrap="square" lIns="90903" tIns="90903" rIns="90903" bIns="9090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c63caec6f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41363"/>
            <a:ext cx="6583363" cy="37036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c63caec6f_0_315:notes"/>
          <p:cNvSpPr txBox="1">
            <a:spLocks noGrp="1"/>
          </p:cNvSpPr>
          <p:nvPr>
            <p:ph type="body" idx="1"/>
          </p:nvPr>
        </p:nvSpPr>
        <p:spPr>
          <a:xfrm>
            <a:off x="674212" y="4691023"/>
            <a:ext cx="5393690" cy="4444127"/>
          </a:xfrm>
          <a:prstGeom prst="rect">
            <a:avLst/>
          </a:prstGeom>
        </p:spPr>
        <p:txBody>
          <a:bodyPr spcFirstLastPara="1" wrap="square" lIns="90903" tIns="90903" rIns="90903" bIns="9090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589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371A58A-953F-48E9-AE3C-E874D0A85B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0801" y="1"/>
            <a:ext cx="7731060" cy="5147976"/>
          </a:xfrm>
          <a:custGeom>
            <a:avLst/>
            <a:gdLst>
              <a:gd name="connsiteX0" fmla="*/ 0 w 7717134"/>
              <a:gd name="connsiteY0" fmla="*/ 0 h 5143500"/>
              <a:gd name="connsiteX1" fmla="*/ 6846633 w 7717134"/>
              <a:gd name="connsiteY1" fmla="*/ 0 h 5143500"/>
              <a:gd name="connsiteX2" fmla="*/ 6962175 w 7717134"/>
              <a:gd name="connsiteY2" fmla="*/ 158637 h 5143500"/>
              <a:gd name="connsiteX3" fmla="*/ 7717134 w 7717134"/>
              <a:gd name="connsiteY3" fmla="*/ 2571750 h 5143500"/>
              <a:gd name="connsiteX4" fmla="*/ 6962175 w 7717134"/>
              <a:gd name="connsiteY4" fmla="*/ 4984863 h 5143500"/>
              <a:gd name="connsiteX5" fmla="*/ 6846633 w 7717134"/>
              <a:gd name="connsiteY5" fmla="*/ 5143500 h 5143500"/>
              <a:gd name="connsiteX6" fmla="*/ 0 w 7717134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7134" h="5143500">
                <a:moveTo>
                  <a:pt x="0" y="0"/>
                </a:moveTo>
                <a:lnTo>
                  <a:pt x="6846633" y="0"/>
                </a:lnTo>
                <a:lnTo>
                  <a:pt x="6962175" y="158637"/>
                </a:lnTo>
                <a:cubicBezTo>
                  <a:pt x="7438817" y="847474"/>
                  <a:pt x="7717134" y="1677879"/>
                  <a:pt x="7717134" y="2571750"/>
                </a:cubicBezTo>
                <a:cubicBezTo>
                  <a:pt x="7717134" y="3465621"/>
                  <a:pt x="7438817" y="4296026"/>
                  <a:pt x="6962175" y="4984863"/>
                </a:cubicBezTo>
                <a:lnTo>
                  <a:pt x="6846633" y="5143500"/>
                </a:lnTo>
                <a:lnTo>
                  <a:pt x="0" y="5143500"/>
                </a:lnTo>
                <a:close/>
              </a:path>
            </a:pathLst>
          </a:custGeom>
        </p:spPr>
      </p:pic>
      <p:pic>
        <p:nvPicPr>
          <p:cNvPr id="56" name="Google Shape;56;p1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20211" t="35368" r="20671" b="32040"/>
          <a:stretch/>
        </p:blipFill>
        <p:spPr>
          <a:xfrm>
            <a:off x="7724301" y="1012932"/>
            <a:ext cx="1212530" cy="39713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C1750FFA-AD73-485E-B532-2EE713B559D6}"/>
              </a:ext>
            </a:extLst>
          </p:cNvPr>
          <p:cNvSpPr/>
          <p:nvPr/>
        </p:nvSpPr>
        <p:spPr>
          <a:xfrm>
            <a:off x="-7051" y="0"/>
            <a:ext cx="7717134" cy="5143500"/>
          </a:xfrm>
          <a:custGeom>
            <a:avLst/>
            <a:gdLst>
              <a:gd name="connsiteX0" fmla="*/ 0 w 7717134"/>
              <a:gd name="connsiteY0" fmla="*/ 0 h 5143500"/>
              <a:gd name="connsiteX1" fmla="*/ 6846633 w 7717134"/>
              <a:gd name="connsiteY1" fmla="*/ 0 h 5143500"/>
              <a:gd name="connsiteX2" fmla="*/ 6962175 w 7717134"/>
              <a:gd name="connsiteY2" fmla="*/ 158637 h 5143500"/>
              <a:gd name="connsiteX3" fmla="*/ 7666200 w 7717134"/>
              <a:gd name="connsiteY3" fmla="*/ 1914467 h 5143500"/>
              <a:gd name="connsiteX4" fmla="*/ 7702873 w 7717134"/>
              <a:gd name="connsiteY4" fmla="*/ 2227953 h 5143500"/>
              <a:gd name="connsiteX5" fmla="*/ 7704726 w 7717134"/>
              <a:gd name="connsiteY5" fmla="*/ 2252077 h 5143500"/>
              <a:gd name="connsiteX6" fmla="*/ 7717134 w 7717134"/>
              <a:gd name="connsiteY6" fmla="*/ 2571750 h 5143500"/>
              <a:gd name="connsiteX7" fmla="*/ 7704726 w 7717134"/>
              <a:gd name="connsiteY7" fmla="*/ 2891423 h 5143500"/>
              <a:gd name="connsiteX8" fmla="*/ 7702873 w 7717134"/>
              <a:gd name="connsiteY8" fmla="*/ 2915547 h 5143500"/>
              <a:gd name="connsiteX9" fmla="*/ 7666200 w 7717134"/>
              <a:gd name="connsiteY9" fmla="*/ 3229033 h 5143500"/>
              <a:gd name="connsiteX10" fmla="*/ 6962175 w 7717134"/>
              <a:gd name="connsiteY10" fmla="*/ 4984863 h 5143500"/>
              <a:gd name="connsiteX11" fmla="*/ 6846633 w 7717134"/>
              <a:gd name="connsiteY11" fmla="*/ 5143500 h 5143500"/>
              <a:gd name="connsiteX12" fmla="*/ 0 w 7717134"/>
              <a:gd name="connsiteY1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17134" h="5143500">
                <a:moveTo>
                  <a:pt x="0" y="0"/>
                </a:moveTo>
                <a:lnTo>
                  <a:pt x="6846633" y="0"/>
                </a:lnTo>
                <a:lnTo>
                  <a:pt x="6962175" y="158637"/>
                </a:lnTo>
                <a:cubicBezTo>
                  <a:pt x="7319657" y="675265"/>
                  <a:pt x="7565580" y="1271525"/>
                  <a:pt x="7666200" y="1914467"/>
                </a:cubicBezTo>
                <a:lnTo>
                  <a:pt x="7702873" y="2227953"/>
                </a:lnTo>
                <a:lnTo>
                  <a:pt x="7704726" y="2252077"/>
                </a:lnTo>
                <a:lnTo>
                  <a:pt x="7717134" y="2571750"/>
                </a:lnTo>
                <a:lnTo>
                  <a:pt x="7704726" y="2891423"/>
                </a:lnTo>
                <a:lnTo>
                  <a:pt x="7702873" y="2915547"/>
                </a:lnTo>
                <a:lnTo>
                  <a:pt x="7666200" y="3229033"/>
                </a:lnTo>
                <a:cubicBezTo>
                  <a:pt x="7565580" y="3871976"/>
                  <a:pt x="7319657" y="4468235"/>
                  <a:pt x="6962175" y="4984863"/>
                </a:cubicBezTo>
                <a:lnTo>
                  <a:pt x="6846633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576863" y="2779668"/>
            <a:ext cx="5033288" cy="48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5079"/>
              <a:buNone/>
            </a:pPr>
            <a:r>
              <a:rPr lang="ru-RU" sz="1800" b="1" dirty="0">
                <a:solidFill>
                  <a:schemeClr val="bg1"/>
                </a:solidFill>
                <a:latin typeface="PT Sans"/>
                <a:ea typeface="PT Sans"/>
                <a:cs typeface="PT Sans"/>
                <a:sym typeface="PT Sans"/>
              </a:rPr>
              <a:t>Питч-сессия 29 сентября</a:t>
            </a:r>
          </a:p>
        </p:txBody>
      </p:sp>
      <p:sp>
        <p:nvSpPr>
          <p:cNvPr id="7" name="Google Shape;54;p1">
            <a:extLst>
              <a:ext uri="{FF2B5EF4-FFF2-40B4-BE49-F238E27FC236}">
                <a16:creationId xmlns:a16="http://schemas.microsoft.com/office/drawing/2014/main" id="{AE675AA7-0DF1-9A48-9B55-D31022167AEA}"/>
              </a:ext>
            </a:extLst>
          </p:cNvPr>
          <p:cNvSpPr txBox="1">
            <a:spLocks/>
          </p:cNvSpPr>
          <p:nvPr/>
        </p:nvSpPr>
        <p:spPr>
          <a:xfrm>
            <a:off x="576864" y="1994622"/>
            <a:ext cx="5033289" cy="785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20000"/>
              </a:lnSpc>
              <a:buSzPct val="165079"/>
            </a:pPr>
            <a:r>
              <a:rPr lang="ru-RU" sz="1400" dirty="0">
                <a:solidFill>
                  <a:schemeClr val="bg1"/>
                </a:solidFill>
                <a:latin typeface="PT Sans"/>
                <a:ea typeface="PT Sans"/>
                <a:cs typeface="PT Sans"/>
                <a:sym typeface="PT Sans"/>
              </a:rPr>
              <a:t>Продукт компании </a:t>
            </a:r>
            <a:r>
              <a:rPr lang="ru-RU" sz="1400" b="1" dirty="0">
                <a:solidFill>
                  <a:schemeClr val="bg1"/>
                </a:solidFill>
                <a:latin typeface="PT Sans"/>
                <a:ea typeface="PT Sans"/>
                <a:cs typeface="PT Sans"/>
                <a:sym typeface="PT Sans"/>
              </a:rPr>
              <a:t>ЦНС Софт </a:t>
            </a:r>
            <a:br>
              <a:rPr lang="en-US" sz="1400" b="1" dirty="0">
                <a:solidFill>
                  <a:schemeClr val="bg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ru-RU" sz="1400" dirty="0">
                <a:solidFill>
                  <a:schemeClr val="bg1"/>
                </a:solidFill>
                <a:latin typeface="PT Sans"/>
                <a:ea typeface="PT Sans"/>
                <a:cs typeface="PT Sans"/>
                <a:sym typeface="PT Sans"/>
              </a:rPr>
              <a:t>стратегического партнера компании </a:t>
            </a:r>
            <a:r>
              <a:rPr lang="ru-RU" sz="1400" b="1" dirty="0" err="1">
                <a:solidFill>
                  <a:schemeClr val="bg1"/>
                </a:solidFill>
                <a:latin typeface="PT Sans"/>
                <a:ea typeface="PT Sans"/>
                <a:cs typeface="PT Sans"/>
                <a:sym typeface="PT Sans"/>
              </a:rPr>
              <a:t>Инфратех</a:t>
            </a:r>
            <a:endParaRPr lang="ru-RU" sz="1400" b="1" dirty="0">
              <a:solidFill>
                <a:schemeClr val="bg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8" name="Google Shape;54;p1">
            <a:extLst>
              <a:ext uri="{FF2B5EF4-FFF2-40B4-BE49-F238E27FC236}">
                <a16:creationId xmlns:a16="http://schemas.microsoft.com/office/drawing/2014/main" id="{D47D5CF7-7361-420D-9BAE-C8A3588A2891}"/>
              </a:ext>
            </a:extLst>
          </p:cNvPr>
          <p:cNvSpPr txBox="1">
            <a:spLocks/>
          </p:cNvSpPr>
          <p:nvPr/>
        </p:nvSpPr>
        <p:spPr>
          <a:xfrm>
            <a:off x="576865" y="1049572"/>
            <a:ext cx="5033288" cy="942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ct val="165079"/>
            </a:pPr>
            <a:r>
              <a:rPr lang="ru-RU" sz="2400" dirty="0">
                <a:solidFill>
                  <a:schemeClr val="bg1"/>
                </a:solidFill>
                <a:latin typeface="PT Sans" panose="020B0503020203020204" pitchFamily="34" charset="77"/>
                <a:ea typeface="PT Sans"/>
                <a:cs typeface="PT Sans"/>
                <a:sym typeface="PT Sans"/>
              </a:rPr>
              <a:t>Платформа </a:t>
            </a:r>
            <a:r>
              <a:rPr lang="ru-RU" sz="2400" b="1" dirty="0">
                <a:solidFill>
                  <a:schemeClr val="bg1"/>
                </a:solidFill>
                <a:latin typeface="PT Sans" panose="020B0503020203020204" pitchFamily="34" charset="77"/>
                <a:ea typeface="PT Sans"/>
                <a:cs typeface="PT Sans"/>
                <a:sym typeface="PT Sans"/>
              </a:rPr>
              <a:t>Индустрия 4.0</a:t>
            </a:r>
            <a:r>
              <a:rPr lang="en-US" sz="2400" dirty="0">
                <a:solidFill>
                  <a:schemeClr val="bg1"/>
                </a:solidFill>
                <a:latin typeface="PT Sans" panose="020B0503020203020204" pitchFamily="34" charset="77"/>
                <a:ea typeface="PT Sans"/>
                <a:cs typeface="PT Sans"/>
                <a:sym typeface="PT Sans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PT Sans" panose="020B0503020203020204" pitchFamily="34" charset="77"/>
                <a:ea typeface="PT Sans"/>
                <a:cs typeface="PT Sans"/>
                <a:sym typeface="PT Sans"/>
              </a:rPr>
              <a:t>для цифрового управления строительством</a:t>
            </a:r>
          </a:p>
        </p:txBody>
      </p:sp>
      <p:sp>
        <p:nvSpPr>
          <p:cNvPr id="8" name="Google Shape;54;p1">
            <a:extLst>
              <a:ext uri="{FF2B5EF4-FFF2-40B4-BE49-F238E27FC236}">
                <a16:creationId xmlns:a16="http://schemas.microsoft.com/office/drawing/2014/main" id="{B8934CBD-E2BB-D649-A25B-397EB5DAF224}"/>
              </a:ext>
            </a:extLst>
          </p:cNvPr>
          <p:cNvSpPr txBox="1">
            <a:spLocks/>
          </p:cNvSpPr>
          <p:nvPr/>
        </p:nvSpPr>
        <p:spPr>
          <a:xfrm>
            <a:off x="576866" y="4244771"/>
            <a:ext cx="743051" cy="390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ct val="165079"/>
            </a:pP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Спикер: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A13D4DD0-8F70-8F41-B554-79E758774862}"/>
              </a:ext>
            </a:extLst>
          </p:cNvPr>
          <p:cNvSpPr txBox="1">
            <a:spLocks/>
          </p:cNvSpPr>
          <p:nvPr/>
        </p:nvSpPr>
        <p:spPr>
          <a:xfrm>
            <a:off x="1180375" y="4244771"/>
            <a:ext cx="4306024" cy="785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ct val="165079"/>
            </a:pP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Мельников Владимир (</a:t>
            </a:r>
            <a:r>
              <a:rPr lang="en-US" sz="1200" u="sng" dirty="0">
                <a:solidFill>
                  <a:schemeClr val="bg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melnikov@itech-infra.ru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)</a:t>
            </a:r>
          </a:p>
          <a:p>
            <a:pPr algn="l">
              <a:buSzPct val="165079"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Руководитель разработки компании </a:t>
            </a:r>
            <a:r>
              <a:rPr lang="ru-RU" sz="1000" dirty="0" err="1">
                <a:solidFill>
                  <a:schemeClr val="bg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Инфратех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89DDD1D8-4680-9443-B410-97F60AD52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832" y="113682"/>
            <a:ext cx="1421999" cy="537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1C2D63-2248-4C4B-95E0-682904371253}"/>
              </a:ext>
            </a:extLst>
          </p:cNvPr>
          <p:cNvSpPr txBox="1"/>
          <p:nvPr/>
        </p:nvSpPr>
        <p:spPr>
          <a:xfrm>
            <a:off x="8067604" y="868046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Стратегический</a:t>
            </a:r>
          </a:p>
          <a:p>
            <a:r>
              <a:rPr lang="ru-RU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партнер компании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screen shot of a computer&#10;&#10;Description automatically generated">
            <a:extLst>
              <a:ext uri="{FF2B5EF4-FFF2-40B4-BE49-F238E27FC236}">
                <a16:creationId xmlns:a16="http://schemas.microsoft.com/office/drawing/2014/main" id="{6A1C1E5B-81DC-3A47-8EB0-0B059AF10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3719" y="924711"/>
            <a:ext cx="3964639" cy="2280715"/>
          </a:xfrm>
          <a:prstGeom prst="rect">
            <a:avLst/>
          </a:prstGeom>
          <a:effectLst>
            <a:outerShdw blurRad="527540" dir="5400000" sx="97000" sy="97000" algn="ctr" rotWithShape="0">
              <a:srgbClr val="000000">
                <a:alpha val="33000"/>
              </a:srgbClr>
            </a:outerShdw>
          </a:effectLst>
        </p:spPr>
      </p:pic>
      <p:sp>
        <p:nvSpPr>
          <p:cNvPr id="658" name="Google Shape;658;p4"/>
          <p:cNvSpPr/>
          <p:nvPr/>
        </p:nvSpPr>
        <p:spPr>
          <a:xfrm>
            <a:off x="0" y="0"/>
            <a:ext cx="4990626" cy="5143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4"/>
          <p:cNvSpPr txBox="1"/>
          <p:nvPr/>
        </p:nvSpPr>
        <p:spPr>
          <a:xfrm>
            <a:off x="5363779" y="3210851"/>
            <a:ext cx="3404518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 b="1" dirty="0">
                <a:solidFill>
                  <a:srgbClr val="033B77"/>
                </a:solidFill>
                <a:latin typeface="PT Sans"/>
                <a:ea typeface="PT Sans"/>
                <a:cs typeface="PT Sans"/>
                <a:sym typeface="PT Sans"/>
              </a:rPr>
              <a:t>Индустрия 4.0</a:t>
            </a:r>
            <a:r>
              <a:rPr lang="ru" sz="1600" b="1" i="0" u="none" strike="noStrike" cap="none" dirty="0">
                <a:solidFill>
                  <a:srgbClr val="033B77"/>
                </a:solidFill>
                <a:latin typeface="PT Sans"/>
                <a:ea typeface="PT Sans"/>
                <a:cs typeface="PT Sans"/>
                <a:sym typeface="PT Sans"/>
              </a:rPr>
              <a:t> – </a:t>
            </a:r>
            <a:r>
              <a:rPr lang="ru" sz="1600" i="0" u="none" strike="noStrike" cap="none" dirty="0">
                <a:solidFill>
                  <a:srgbClr val="033B77"/>
                </a:solidFill>
                <a:latin typeface="PT Sans"/>
                <a:ea typeface="PT Sans"/>
                <a:cs typeface="PT Sans"/>
                <a:sym typeface="PT Sans"/>
              </a:rPr>
              <a:t>платформа для создания </a:t>
            </a:r>
            <a:r>
              <a:rPr lang="ru" sz="1600" b="1" i="0" u="none" strike="noStrike" cap="none" dirty="0">
                <a:solidFill>
                  <a:srgbClr val="033B77"/>
                </a:solidFill>
                <a:latin typeface="PT Sans"/>
                <a:ea typeface="PT Sans"/>
                <a:cs typeface="PT Sans"/>
                <a:sym typeface="PT Sans"/>
              </a:rPr>
              <a:t>цифрового двойника </a:t>
            </a:r>
            <a:r>
              <a:rPr lang="ru" sz="1600" i="0" u="none" strike="noStrike" cap="none" dirty="0">
                <a:solidFill>
                  <a:srgbClr val="033B77"/>
                </a:solidFill>
                <a:latin typeface="PT Sans"/>
                <a:ea typeface="PT Sans"/>
                <a:cs typeface="PT Sans"/>
                <a:sym typeface="PT Sans"/>
              </a:rPr>
              <a:t>объекта капитального строительства со всей </a:t>
            </a:r>
            <a:r>
              <a:rPr lang="ru" sz="1600" b="1" i="0" u="none" strike="noStrike" cap="none" dirty="0">
                <a:solidFill>
                  <a:srgbClr val="033B77"/>
                </a:solidFill>
                <a:latin typeface="PT Sans"/>
                <a:ea typeface="PT Sans"/>
                <a:cs typeface="PT Sans"/>
                <a:sym typeface="PT Sans"/>
              </a:rPr>
              <a:t>сопроводительной информацией </a:t>
            </a:r>
            <a:r>
              <a:rPr lang="ru" sz="1600" i="0" u="none" strike="noStrike" cap="none" dirty="0">
                <a:solidFill>
                  <a:srgbClr val="033B77"/>
                </a:solidFill>
                <a:latin typeface="PT Sans"/>
                <a:ea typeface="PT Sans"/>
                <a:cs typeface="PT Sans"/>
                <a:sym typeface="PT Sans"/>
              </a:rPr>
              <a:t>об объекте</a:t>
            </a:r>
            <a:endParaRPr sz="1600" dirty="0"/>
          </a:p>
        </p:txBody>
      </p:sp>
      <p:sp>
        <p:nvSpPr>
          <p:cNvPr id="669" name="Google Shape;669;p4"/>
          <p:cNvSpPr txBox="1"/>
          <p:nvPr/>
        </p:nvSpPr>
        <p:spPr>
          <a:xfrm>
            <a:off x="142400" y="172894"/>
            <a:ext cx="4831363" cy="53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>
                <a:tab pos="1257300" algn="l"/>
              </a:tabLst>
            </a:pPr>
            <a:r>
              <a:rPr lang="ru-RU" sz="2000" b="1" i="0" u="none" strike="noStrike" cap="none" dirty="0">
                <a:solidFill>
                  <a:srgbClr val="033B77"/>
                </a:solidFill>
                <a:latin typeface="PT Sans"/>
                <a:ea typeface="PT Sans"/>
                <a:cs typeface="PT Sans"/>
                <a:sym typeface="PT Sans"/>
              </a:rPr>
              <a:t>Проблемы, решаемые продуктом</a:t>
            </a:r>
          </a:p>
        </p:txBody>
      </p:sp>
      <p:sp>
        <p:nvSpPr>
          <p:cNvPr id="672" name="Google Shape;67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B1CB82-406D-454A-B91A-2951F50169AB}"/>
              </a:ext>
            </a:extLst>
          </p:cNvPr>
          <p:cNvSpPr txBox="1"/>
          <p:nvPr/>
        </p:nvSpPr>
        <p:spPr>
          <a:xfrm>
            <a:off x="639724" y="820423"/>
            <a:ext cx="4001102" cy="4052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b="1" dirty="0"/>
              <a:t>Получение актуальной информации </a:t>
            </a:r>
            <a:r>
              <a:rPr lang="ru-RU" dirty="0"/>
              <a:t>о статусе проектов капитального строительства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b="1" dirty="0"/>
              <a:t>Контроль сроков </a:t>
            </a:r>
            <a:r>
              <a:rPr lang="ru-RU" dirty="0"/>
              <a:t>выполнения и </a:t>
            </a:r>
            <a:r>
              <a:rPr lang="ru-RU" b="1" dirty="0"/>
              <a:t>финансирования </a:t>
            </a:r>
            <a:r>
              <a:rPr lang="ru-RU" dirty="0"/>
              <a:t>проектов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b="1" dirty="0"/>
              <a:t>Сокращение сроков реализации </a:t>
            </a:r>
            <a:r>
              <a:rPr lang="ru-RU" dirty="0"/>
              <a:t>проекта на всех этапах его жизненного цикла (начиная с  проектирования и заканчивая ликвидацией)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b="1" dirty="0"/>
              <a:t>Создание единого окна взаимодействия </a:t>
            </a:r>
            <a:r>
              <a:rPr lang="ru-RU" dirty="0"/>
              <a:t>всех участников проектов капитального строительства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b="1" dirty="0"/>
              <a:t>Создание цифрового двойника объекта </a:t>
            </a:r>
            <a:r>
              <a:rPr lang="ru-RU" dirty="0"/>
              <a:t>для быстрого получения детальной информации о нем для различных нужд (строительные подрядчики, эксплуатирующие организации и т.п.)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DAF1AE-4D91-BC46-A3AD-21AE01B0EB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6415" y="1022355"/>
            <a:ext cx="360000" cy="3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71FE3A-BCE4-024A-9A63-82F1F1FFFE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6415" y="1689510"/>
            <a:ext cx="360000" cy="3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413EE-00F0-2942-9A93-5BA5398F9F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16415" y="2356665"/>
            <a:ext cx="360000" cy="3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3995DE-CC91-1649-A56C-D5F2DCC2F4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16415" y="3116699"/>
            <a:ext cx="360000" cy="36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F39918-C5D5-CA4D-A648-0B79AE15C1B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6415" y="4078977"/>
            <a:ext cx="360000" cy="36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BAB13D-63C6-4347-819E-7966E13780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3709" y="1022355"/>
            <a:ext cx="3148402" cy="1969470"/>
          </a:xfrm>
          <a:prstGeom prst="rect">
            <a:avLst/>
          </a:prstGeom>
        </p:spPr>
      </p:pic>
      <p:pic>
        <p:nvPicPr>
          <p:cNvPr id="28" name="Picture 27" descr="Icon&#10;&#10;Description automatically generated with low confidence">
            <a:extLst>
              <a:ext uri="{FF2B5EF4-FFF2-40B4-BE49-F238E27FC236}">
                <a16:creationId xmlns:a16="http://schemas.microsoft.com/office/drawing/2014/main" id="{464AE1DC-B7FE-634A-828D-08C61089E2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4832" y="113682"/>
            <a:ext cx="1421999" cy="5371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69;p4">
            <a:extLst>
              <a:ext uri="{FF2B5EF4-FFF2-40B4-BE49-F238E27FC236}">
                <a16:creationId xmlns:a16="http://schemas.microsoft.com/office/drawing/2014/main" id="{8981ECE0-C967-C443-8E90-BDB5E479207C}"/>
              </a:ext>
            </a:extLst>
          </p:cNvPr>
          <p:cNvSpPr txBox="1"/>
          <p:nvPr/>
        </p:nvSpPr>
        <p:spPr>
          <a:xfrm>
            <a:off x="142400" y="172895"/>
            <a:ext cx="4831363" cy="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2800"/>
            </a:pPr>
            <a:r>
              <a:rPr lang="ru-RU" sz="2000" b="1" dirty="0">
                <a:solidFill>
                  <a:srgbClr val="033B77"/>
                </a:solidFill>
                <a:latin typeface="PT Sans"/>
                <a:ea typeface="PT Sans"/>
                <a:cs typeface="PT Sans"/>
                <a:sym typeface="PT Sans"/>
              </a:rPr>
              <a:t>Описание продукта</a:t>
            </a:r>
            <a:endParaRPr lang="ru-RU" sz="2000" dirty="0"/>
          </a:p>
        </p:txBody>
      </p:sp>
      <p:sp>
        <p:nvSpPr>
          <p:cNvPr id="61" name="Google Shape;61;gcc63caec6f_0_315"/>
          <p:cNvSpPr/>
          <p:nvPr/>
        </p:nvSpPr>
        <p:spPr>
          <a:xfrm>
            <a:off x="-50" y="3051800"/>
            <a:ext cx="9144000" cy="21660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 dirty="0">
              <a:solidFill>
                <a:srgbClr val="FFFFFF"/>
              </a:solidFill>
            </a:endParaRPr>
          </a:p>
        </p:txBody>
      </p:sp>
      <p:sp>
        <p:nvSpPr>
          <p:cNvPr id="66" name="Google Shape;66;gcc63caec6f_0_315"/>
          <p:cNvSpPr txBox="1"/>
          <p:nvPr/>
        </p:nvSpPr>
        <p:spPr>
          <a:xfrm>
            <a:off x="497372" y="3052339"/>
            <a:ext cx="21642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0" algn="ctr">
              <a:lnSpc>
                <a:spcPct val="115000"/>
              </a:lnSpc>
              <a:buNone/>
              <a:defRPr sz="1200">
                <a:solidFill>
                  <a:srgbClr val="FFFFFF"/>
                </a:solidFill>
                <a:latin typeface="PT Sans"/>
                <a:ea typeface="PT Sans"/>
                <a:cs typeface="PT Sans"/>
              </a:defRPr>
            </a:lvl1pPr>
          </a:lstStyle>
          <a:p>
            <a:pPr marL="0"/>
            <a:r>
              <a:rPr lang="ru-RU" dirty="0"/>
              <a:t>ГДЕ ИСПОЛЬЗОВАТЬ</a:t>
            </a:r>
          </a:p>
        </p:txBody>
      </p:sp>
      <p:sp>
        <p:nvSpPr>
          <p:cNvPr id="67" name="Google Shape;67;gcc63caec6f_0_315"/>
          <p:cNvSpPr txBox="1"/>
          <p:nvPr/>
        </p:nvSpPr>
        <p:spPr>
          <a:xfrm>
            <a:off x="3574469" y="3052339"/>
            <a:ext cx="21642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0">
              <a:lnSpc>
                <a:spcPct val="115000"/>
              </a:lnSpc>
              <a:buNone/>
              <a:defRPr sz="1200">
                <a:solidFill>
                  <a:srgbClr val="FFFFFF"/>
                </a:solidFill>
                <a:latin typeface="PT Sans"/>
                <a:ea typeface="PT Sans"/>
                <a:cs typeface="PT Sans"/>
              </a:defRPr>
            </a:lvl1pPr>
          </a:lstStyle>
          <a:p>
            <a:pPr marL="0" algn="ctr"/>
            <a:r>
              <a:rPr lang="ru-RU" dirty="0"/>
              <a:t>ДЛЯ КОГО</a:t>
            </a:r>
          </a:p>
        </p:txBody>
      </p:sp>
      <p:sp>
        <p:nvSpPr>
          <p:cNvPr id="68" name="Google Shape;68;gcc63caec6f_0_315"/>
          <p:cNvSpPr txBox="1"/>
          <p:nvPr/>
        </p:nvSpPr>
        <p:spPr>
          <a:xfrm>
            <a:off x="6419536" y="3052339"/>
            <a:ext cx="26124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0">
              <a:lnSpc>
                <a:spcPct val="115000"/>
              </a:lnSpc>
              <a:buNone/>
              <a:defRPr sz="1200">
                <a:solidFill>
                  <a:srgbClr val="FFFFFF"/>
                </a:solidFill>
                <a:latin typeface="PT Sans"/>
                <a:ea typeface="PT Sans"/>
                <a:cs typeface="PT Sans"/>
              </a:defRPr>
            </a:lvl1pPr>
          </a:lstStyle>
          <a:p>
            <a:pPr marL="0" algn="ctr"/>
            <a:r>
              <a:rPr lang="ru-RU" dirty="0"/>
              <a:t>СПОСОБ МОНЕТИЗАЦИИ</a:t>
            </a:r>
          </a:p>
        </p:txBody>
      </p:sp>
      <p:cxnSp>
        <p:nvCxnSpPr>
          <p:cNvPr id="75" name="Google Shape;75;gcc63caec6f_0_315"/>
          <p:cNvCxnSpPr/>
          <p:nvPr/>
        </p:nvCxnSpPr>
        <p:spPr>
          <a:xfrm>
            <a:off x="3129150" y="3258408"/>
            <a:ext cx="0" cy="1680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76;gcc63caec6f_0_315"/>
          <p:cNvCxnSpPr/>
          <p:nvPr/>
        </p:nvCxnSpPr>
        <p:spPr>
          <a:xfrm>
            <a:off x="6184789" y="3224698"/>
            <a:ext cx="0" cy="1680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Google Shape;63;p14">
            <a:extLst>
              <a:ext uri="{FF2B5EF4-FFF2-40B4-BE49-F238E27FC236}">
                <a16:creationId xmlns:a16="http://schemas.microsoft.com/office/drawing/2014/main" id="{E8881C97-1C2B-8E4E-B449-7DBE8607B535}"/>
              </a:ext>
            </a:extLst>
          </p:cNvPr>
          <p:cNvSpPr txBox="1">
            <a:spLocks/>
          </p:cNvSpPr>
          <p:nvPr/>
        </p:nvSpPr>
        <p:spPr>
          <a:xfrm>
            <a:off x="4571950" y="932548"/>
            <a:ext cx="4266464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115000"/>
              </a:lnSpc>
              <a:buNone/>
              <a:defRPr sz="1200" b="1">
                <a:solidFill>
                  <a:srgbClr val="033B77"/>
                </a:solidFill>
                <a:latin typeface="PT Sans"/>
                <a:ea typeface="PT Sans"/>
                <a:cs typeface="P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ru" dirty="0">
                <a:sym typeface="PT Sans"/>
              </a:rPr>
              <a:t>Индустрия 4.0 - </a:t>
            </a:r>
            <a:r>
              <a:rPr lang="ru-RU" b="0" dirty="0"/>
              <a:t>цифровая платформа, </a:t>
            </a:r>
            <a:r>
              <a:rPr lang="ru-RU" b="0" i="1" dirty="0"/>
              <a:t>позволяющая организовать </a:t>
            </a:r>
            <a:r>
              <a:rPr lang="ru-RU" b="0" dirty="0"/>
              <a:t>процесс проектирования, строительства и эксплуатации объекта капитального строительства, за счет </a:t>
            </a:r>
            <a:r>
              <a:rPr lang="ru-RU" b="0" i="1" dirty="0"/>
              <a:t>цифровизации и автоматизации бизнес–процессов </a:t>
            </a:r>
            <a:r>
              <a:rPr lang="ru-RU" b="0" dirty="0"/>
              <a:t>и </a:t>
            </a:r>
            <a:r>
              <a:rPr lang="ru-RU" b="0" i="1" dirty="0"/>
              <a:t>предоставления необходимого уровня доступа </a:t>
            </a:r>
            <a:r>
              <a:rPr lang="ru-RU" b="0" dirty="0"/>
              <a:t>к информации всем участникам проекта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AEEE23-BAE1-F74A-B983-508A288D1A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4013" y="1308355"/>
            <a:ext cx="2741112" cy="1541875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glow rad="304800">
              <a:schemeClr val="bg1">
                <a:lumMod val="50000"/>
                <a:alpha val="11000"/>
              </a:schemeClr>
            </a:glow>
          </a:effectLst>
        </p:spPr>
      </p:pic>
      <p:pic>
        <p:nvPicPr>
          <p:cNvPr id="12" name="Picture 11" descr="Icon&#10;&#10;Description automatically generated with low confidence">
            <a:extLst>
              <a:ext uri="{FF2B5EF4-FFF2-40B4-BE49-F238E27FC236}">
                <a16:creationId xmlns:a16="http://schemas.microsoft.com/office/drawing/2014/main" id="{DC823BB4-A2A2-1F4B-8CA3-A80FA1E9A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832" y="113682"/>
            <a:ext cx="1421999" cy="537199"/>
          </a:xfrm>
          <a:prstGeom prst="rect">
            <a:avLst/>
          </a:prstGeom>
        </p:spPr>
      </p:pic>
      <p:sp>
        <p:nvSpPr>
          <p:cNvPr id="13" name="Google Shape;66;gcc63caec6f_0_315">
            <a:extLst>
              <a:ext uri="{FF2B5EF4-FFF2-40B4-BE49-F238E27FC236}">
                <a16:creationId xmlns:a16="http://schemas.microsoft.com/office/drawing/2014/main" id="{469611EB-F5B4-9149-B26A-1233767C6D6F}"/>
              </a:ext>
            </a:extLst>
          </p:cNvPr>
          <p:cNvSpPr txBox="1"/>
          <p:nvPr/>
        </p:nvSpPr>
        <p:spPr>
          <a:xfrm>
            <a:off x="139799" y="3454939"/>
            <a:ext cx="2879346" cy="135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0" algn="ctr">
              <a:lnSpc>
                <a:spcPct val="115000"/>
              </a:lnSpc>
              <a:buNone/>
              <a:defRPr sz="1200">
                <a:solidFill>
                  <a:srgbClr val="FFFFFF"/>
                </a:solidFill>
                <a:latin typeface="PT Sans"/>
                <a:ea typeface="PT Sans"/>
                <a:cs typeface="PT Sans"/>
              </a:defRPr>
            </a:lvl1pPr>
          </a:lstStyle>
          <a:p>
            <a:pPr marL="17145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100" dirty="0"/>
              <a:t>Контроль реализации этапов </a:t>
            </a:r>
            <a:r>
              <a:rPr lang="ru-RU" sz="1100" b="1" dirty="0"/>
              <a:t>проектирования, строительства и эксплуатации </a:t>
            </a:r>
            <a:r>
              <a:rPr lang="ru-RU" sz="1100" dirty="0"/>
              <a:t>крупных инвестиционных проектов</a:t>
            </a:r>
          </a:p>
          <a:p>
            <a:pPr marL="17145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100" dirty="0"/>
              <a:t>Контроль </a:t>
            </a:r>
            <a:r>
              <a:rPr lang="ru-RU" sz="1100" b="1" dirty="0"/>
              <a:t>финансовых ресурсов </a:t>
            </a:r>
            <a:r>
              <a:rPr lang="ru-RU" sz="1100" dirty="0"/>
              <a:t>и </a:t>
            </a:r>
            <a:r>
              <a:rPr lang="ru-RU" sz="1100" b="1" dirty="0"/>
              <a:t>сроков выполнения реализации </a:t>
            </a:r>
            <a:r>
              <a:rPr lang="ru-RU" sz="1100" dirty="0"/>
              <a:t>проекта</a:t>
            </a:r>
          </a:p>
        </p:txBody>
      </p:sp>
      <p:pic>
        <p:nvPicPr>
          <p:cNvPr id="14" name="Рисунок 2">
            <a:extLst>
              <a:ext uri="{FF2B5EF4-FFF2-40B4-BE49-F238E27FC236}">
                <a16:creationId xmlns:a16="http://schemas.microsoft.com/office/drawing/2014/main" id="{4899A1D1-02FE-AF43-BE4E-B47C00DF97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62"/>
          <a:stretch/>
        </p:blipFill>
        <p:spPr>
          <a:xfrm>
            <a:off x="201913" y="849504"/>
            <a:ext cx="2741111" cy="1528571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glow rad="304800">
              <a:schemeClr val="bg1">
                <a:lumMod val="50000"/>
                <a:alpha val="11000"/>
              </a:schemeClr>
            </a:glow>
          </a:effectLst>
        </p:spPr>
      </p:pic>
      <p:sp>
        <p:nvSpPr>
          <p:cNvPr id="17" name="Google Shape;66;gcc63caec6f_0_315">
            <a:extLst>
              <a:ext uri="{FF2B5EF4-FFF2-40B4-BE49-F238E27FC236}">
                <a16:creationId xmlns:a16="http://schemas.microsoft.com/office/drawing/2014/main" id="{FDB8ED3D-B0D9-D64A-85F9-586413DDEF7F}"/>
              </a:ext>
            </a:extLst>
          </p:cNvPr>
          <p:cNvSpPr txBox="1"/>
          <p:nvPr/>
        </p:nvSpPr>
        <p:spPr>
          <a:xfrm>
            <a:off x="3337310" y="3443740"/>
            <a:ext cx="2638518" cy="1157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0" algn="ctr">
              <a:lnSpc>
                <a:spcPct val="115000"/>
              </a:lnSpc>
              <a:buNone/>
              <a:defRPr sz="1200">
                <a:solidFill>
                  <a:srgbClr val="FFFFFF"/>
                </a:solidFill>
                <a:latin typeface="PT Sans"/>
                <a:ea typeface="PT Sans"/>
                <a:cs typeface="PT Sans"/>
              </a:defRPr>
            </a:lvl1pPr>
          </a:lstStyle>
          <a:p>
            <a:pPr marL="0" algn="l">
              <a:buClr>
                <a:schemeClr val="bg1"/>
              </a:buClr>
            </a:pPr>
            <a:r>
              <a:rPr lang="ru-RU" sz="1100" dirty="0"/>
              <a:t>Участники крупных инвестиционных проектов:</a:t>
            </a:r>
          </a:p>
          <a:p>
            <a:pPr marL="17145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100" dirty="0"/>
              <a:t>Инвестора</a:t>
            </a:r>
          </a:p>
          <a:p>
            <a:pPr marL="17145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100" dirty="0"/>
              <a:t>Технические заказчики</a:t>
            </a:r>
          </a:p>
          <a:p>
            <a:pPr marL="17145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100" dirty="0"/>
              <a:t>Генеральные подрядчики</a:t>
            </a:r>
          </a:p>
        </p:txBody>
      </p:sp>
      <p:sp>
        <p:nvSpPr>
          <p:cNvPr id="19" name="Google Shape;66;gcc63caec6f_0_315">
            <a:extLst>
              <a:ext uri="{FF2B5EF4-FFF2-40B4-BE49-F238E27FC236}">
                <a16:creationId xmlns:a16="http://schemas.microsoft.com/office/drawing/2014/main" id="{85B1B258-33C3-7845-8492-35665542A08F}"/>
              </a:ext>
            </a:extLst>
          </p:cNvPr>
          <p:cNvSpPr txBox="1"/>
          <p:nvPr/>
        </p:nvSpPr>
        <p:spPr>
          <a:xfrm>
            <a:off x="6406477" y="3443739"/>
            <a:ext cx="2638518" cy="1157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0" algn="ctr">
              <a:lnSpc>
                <a:spcPct val="115000"/>
              </a:lnSpc>
              <a:buNone/>
              <a:defRPr sz="1200">
                <a:solidFill>
                  <a:srgbClr val="FFFFFF"/>
                </a:solidFill>
                <a:latin typeface="PT Sans"/>
                <a:ea typeface="PT Sans"/>
                <a:cs typeface="PT Sans"/>
              </a:defRPr>
            </a:lvl1pPr>
          </a:lstStyle>
          <a:p>
            <a:pPr marL="0" algn="l">
              <a:buClr>
                <a:schemeClr val="bg1"/>
              </a:buClr>
            </a:pPr>
            <a:r>
              <a:rPr lang="ru-RU" sz="1100" dirty="0"/>
              <a:t>Система предполагает наличие </a:t>
            </a:r>
            <a:r>
              <a:rPr lang="ru-RU" sz="1100" b="1" dirty="0"/>
              <a:t>гибкой модели монетизации </a:t>
            </a:r>
            <a:r>
              <a:rPr lang="ru-RU" sz="1100" dirty="0"/>
              <a:t>в зависимости от потребностей</a:t>
            </a:r>
            <a:r>
              <a:rPr lang="en-US" sz="1100" dirty="0"/>
              <a:t> </a:t>
            </a:r>
            <a:r>
              <a:rPr lang="ru-RU" sz="1100" dirty="0"/>
              <a:t>и требований заказчика:</a:t>
            </a:r>
          </a:p>
          <a:p>
            <a:pPr marL="17145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100" dirty="0"/>
              <a:t>Плата за пользователей системы</a:t>
            </a:r>
          </a:p>
          <a:p>
            <a:pPr marL="17145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/>
              <a:t>% </a:t>
            </a:r>
            <a:r>
              <a:rPr lang="ru-RU" sz="1100" dirty="0"/>
              <a:t>от размера инвестиций в проект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2C04C32D-5442-7E4C-9B90-25EB73693218}"/>
              </a:ext>
            </a:extLst>
          </p:cNvPr>
          <p:cNvSpPr/>
          <p:nvPr/>
        </p:nvSpPr>
        <p:spPr>
          <a:xfrm>
            <a:off x="-152396" y="3259536"/>
            <a:ext cx="9448792" cy="1970881"/>
          </a:xfrm>
          <a:prstGeom prst="rect">
            <a:avLst/>
          </a:prstGeom>
          <a:gradFill>
            <a:gsLst>
              <a:gs pos="0">
                <a:srgbClr val="007033">
                  <a:alpha val="5000"/>
                </a:srgbClr>
              </a:gs>
              <a:gs pos="99000">
                <a:srgbClr val="084921">
                  <a:alpha val="10000"/>
                </a:srgbClr>
              </a:gs>
            </a:gsLst>
            <a:lin ang="162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22" name="Google Shape;669;p4">
            <a:extLst>
              <a:ext uri="{FF2B5EF4-FFF2-40B4-BE49-F238E27FC236}">
                <a16:creationId xmlns:a16="http://schemas.microsoft.com/office/drawing/2014/main" id="{8981ECE0-C967-C443-8E90-BDB5E479207C}"/>
              </a:ext>
            </a:extLst>
          </p:cNvPr>
          <p:cNvSpPr txBox="1"/>
          <p:nvPr/>
        </p:nvSpPr>
        <p:spPr>
          <a:xfrm>
            <a:off x="142400" y="172894"/>
            <a:ext cx="4831363" cy="53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2800"/>
            </a:pPr>
            <a:r>
              <a:rPr lang="ru-RU" sz="2000" b="1" dirty="0">
                <a:solidFill>
                  <a:srgbClr val="033B77"/>
                </a:solidFill>
                <a:latin typeface="PT Sans"/>
                <a:ea typeface="PT Sans"/>
                <a:cs typeface="PT Sans"/>
                <a:sym typeface="PT Sans"/>
              </a:rPr>
              <a:t>Дорожная карта развития продукта</a:t>
            </a:r>
            <a:endParaRPr lang="ru-RU" sz="2000" dirty="0"/>
          </a:p>
        </p:txBody>
      </p:sp>
      <p:pic>
        <p:nvPicPr>
          <p:cNvPr id="12" name="Picture 11" descr="Icon&#10;&#10;Description automatically generated with low confidence">
            <a:extLst>
              <a:ext uri="{FF2B5EF4-FFF2-40B4-BE49-F238E27FC236}">
                <a16:creationId xmlns:a16="http://schemas.microsoft.com/office/drawing/2014/main" id="{DC823BB4-A2A2-1F4B-8CA3-A80FA1E9A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832" y="113682"/>
            <a:ext cx="1421999" cy="537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5D5ADB-A1FD-EA42-B51F-78B41C1D9116}"/>
              </a:ext>
            </a:extLst>
          </p:cNvPr>
          <p:cNvSpPr txBox="1"/>
          <p:nvPr/>
        </p:nvSpPr>
        <p:spPr>
          <a:xfrm>
            <a:off x="270891" y="1912933"/>
            <a:ext cx="94897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000" dirty="0">
                <a:solidFill>
                  <a:srgbClr val="033B77"/>
                </a:solidFill>
              </a:rPr>
              <a:t>Реализованный</a:t>
            </a:r>
          </a:p>
          <a:p>
            <a:pPr algn="ctr"/>
            <a:r>
              <a:rPr lang="ru-RU" sz="1000" dirty="0">
                <a:solidFill>
                  <a:srgbClr val="033B77"/>
                </a:solidFill>
              </a:rPr>
              <a:t>функционал</a:t>
            </a:r>
            <a:endParaRPr lang="en-RU" sz="1000" dirty="0">
              <a:solidFill>
                <a:srgbClr val="033B77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D39805-39CB-474E-B752-5E0D2E09289E}"/>
              </a:ext>
            </a:extLst>
          </p:cNvPr>
          <p:cNvSpPr txBox="1"/>
          <p:nvPr/>
        </p:nvSpPr>
        <p:spPr>
          <a:xfrm>
            <a:off x="160295" y="3970625"/>
            <a:ext cx="117017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dirty="0">
                <a:solidFill>
                  <a:srgbClr val="077536"/>
                </a:solidFill>
              </a:rPr>
              <a:t>Планы по </a:t>
            </a:r>
            <a:br>
              <a:rPr lang="en-US" sz="1000" dirty="0">
                <a:solidFill>
                  <a:srgbClr val="077536"/>
                </a:solidFill>
              </a:rPr>
            </a:br>
            <a:r>
              <a:rPr lang="ru-RU" sz="1000" dirty="0">
                <a:solidFill>
                  <a:srgbClr val="077536"/>
                </a:solidFill>
              </a:rPr>
              <a:t>развитию</a:t>
            </a:r>
            <a:br>
              <a:rPr lang="en-US" sz="1000" dirty="0">
                <a:solidFill>
                  <a:srgbClr val="077536"/>
                </a:solidFill>
              </a:rPr>
            </a:br>
            <a:r>
              <a:rPr lang="ru-RU" sz="1000" dirty="0">
                <a:solidFill>
                  <a:srgbClr val="077536"/>
                </a:solidFill>
              </a:rPr>
              <a:t>продукта</a:t>
            </a:r>
            <a:endParaRPr lang="en-RU" sz="1000" dirty="0">
              <a:solidFill>
                <a:srgbClr val="077536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13690F5-0005-1940-8D6F-B4E51834836A}"/>
              </a:ext>
            </a:extLst>
          </p:cNvPr>
          <p:cNvCxnSpPr>
            <a:cxnSpLocks/>
            <a:stCxn id="43" idx="2"/>
          </p:cNvCxnSpPr>
          <p:nvPr/>
        </p:nvCxnSpPr>
        <p:spPr>
          <a:xfrm>
            <a:off x="1490842" y="1105581"/>
            <a:ext cx="6937250" cy="0"/>
          </a:xfrm>
          <a:prstGeom prst="straightConnector1">
            <a:avLst/>
          </a:prstGeom>
          <a:ln>
            <a:solidFill>
              <a:srgbClr val="033B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6F48457-512A-454E-BB1B-8B487C033789}"/>
              </a:ext>
            </a:extLst>
          </p:cNvPr>
          <p:cNvSpPr txBox="1"/>
          <p:nvPr/>
        </p:nvSpPr>
        <p:spPr>
          <a:xfrm>
            <a:off x="1512911" y="799908"/>
            <a:ext cx="2127904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b="1" dirty="0">
                <a:solidFill>
                  <a:srgbClr val="033B77"/>
                </a:solidFill>
              </a:rPr>
              <a:t>Проектирование</a:t>
            </a:r>
            <a:endParaRPr lang="en-RU" b="1" dirty="0">
              <a:solidFill>
                <a:srgbClr val="033B77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F3C22C-BD91-364C-B9CE-39456EC44053}"/>
              </a:ext>
            </a:extLst>
          </p:cNvPr>
          <p:cNvSpPr txBox="1"/>
          <p:nvPr/>
        </p:nvSpPr>
        <p:spPr>
          <a:xfrm>
            <a:off x="3917534" y="799908"/>
            <a:ext cx="2127904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b="1" dirty="0">
                <a:solidFill>
                  <a:srgbClr val="033B77"/>
                </a:solidFill>
              </a:rPr>
              <a:t>Строительство</a:t>
            </a:r>
            <a:endParaRPr lang="en-RU" b="1" dirty="0">
              <a:solidFill>
                <a:srgbClr val="033B77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3D943D-17BA-8E44-9B3B-5DD633AC5AD1}"/>
              </a:ext>
            </a:extLst>
          </p:cNvPr>
          <p:cNvSpPr txBox="1"/>
          <p:nvPr/>
        </p:nvSpPr>
        <p:spPr>
          <a:xfrm>
            <a:off x="6265553" y="799908"/>
            <a:ext cx="2127904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b="1" dirty="0">
                <a:solidFill>
                  <a:srgbClr val="033B77"/>
                </a:solidFill>
              </a:rPr>
              <a:t>Эксплуатация</a:t>
            </a:r>
            <a:endParaRPr lang="en-RU" b="1" dirty="0">
              <a:solidFill>
                <a:srgbClr val="033B77"/>
              </a:solidFill>
            </a:endParaRP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65482FF-0893-724F-B149-8B02E0B47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446" y="2275357"/>
            <a:ext cx="270000" cy="270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"/>
              </a:srgb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C38CB01-DE38-1B45-9004-A68B25A9B76A}"/>
              </a:ext>
            </a:extLst>
          </p:cNvPr>
          <p:cNvSpPr txBox="1"/>
          <p:nvPr/>
        </p:nvSpPr>
        <p:spPr>
          <a:xfrm>
            <a:off x="1889750" y="2287247"/>
            <a:ext cx="178560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800" dirty="0"/>
              <a:t>Ведение</a:t>
            </a:r>
            <a:r>
              <a:rPr lang="ru-RU" sz="800" b="1" dirty="0"/>
              <a:t> ПД, РД </a:t>
            </a:r>
            <a:r>
              <a:rPr lang="ru-RU" sz="800" dirty="0"/>
              <a:t>по инвестиционному проекту</a:t>
            </a:r>
            <a:endParaRPr lang="en-RU" sz="8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16D0819-371D-4049-B60C-30417D3003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547446" y="2738761"/>
            <a:ext cx="270000" cy="270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"/>
              </a:srgbClr>
            </a:out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20F12EB-4560-194B-B478-68D153613803}"/>
              </a:ext>
            </a:extLst>
          </p:cNvPr>
          <p:cNvSpPr txBox="1"/>
          <p:nvPr/>
        </p:nvSpPr>
        <p:spPr>
          <a:xfrm>
            <a:off x="1889750" y="2689095"/>
            <a:ext cx="178560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/>
            </a:lvl1pPr>
          </a:lstStyle>
          <a:p>
            <a:r>
              <a:rPr lang="ru-RU" sz="800" dirty="0"/>
              <a:t>Формирование и ведение </a:t>
            </a:r>
            <a:r>
              <a:rPr lang="ru-RU" sz="800" b="1" dirty="0"/>
              <a:t>замечаний к документации и </a:t>
            </a:r>
            <a:br>
              <a:rPr lang="en-US" sz="800" b="1" dirty="0"/>
            </a:br>
            <a:r>
              <a:rPr lang="en-US" sz="800" b="1" dirty="0"/>
              <a:t>BIM–</a:t>
            </a:r>
            <a:r>
              <a:rPr lang="ru-RU" sz="800" b="1" dirty="0"/>
              <a:t>модели</a:t>
            </a:r>
            <a:endParaRPr lang="en-RU" sz="8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A0FD000-085E-6D47-9696-010A1400E8ED}"/>
              </a:ext>
            </a:extLst>
          </p:cNvPr>
          <p:cNvCxnSpPr>
            <a:cxnSpLocks/>
          </p:cNvCxnSpPr>
          <p:nvPr/>
        </p:nvCxnSpPr>
        <p:spPr>
          <a:xfrm>
            <a:off x="3844943" y="1350000"/>
            <a:ext cx="0" cy="3636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F99E908-54F3-1849-A5DE-40053A9D1597}"/>
              </a:ext>
            </a:extLst>
          </p:cNvPr>
          <p:cNvCxnSpPr>
            <a:cxnSpLocks/>
          </p:cNvCxnSpPr>
          <p:nvPr/>
        </p:nvCxnSpPr>
        <p:spPr>
          <a:xfrm>
            <a:off x="6192000" y="1350000"/>
            <a:ext cx="0" cy="35964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C1BE85F9-FA9F-744E-9251-9040571E9C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547446" y="1769515"/>
            <a:ext cx="270000" cy="270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"/>
              </a:srgbClr>
            </a:outerShdw>
          </a:effec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35D40CDD-9E1A-8840-A78A-752346A8DA9F}"/>
              </a:ext>
            </a:extLst>
          </p:cNvPr>
          <p:cNvSpPr txBox="1"/>
          <p:nvPr/>
        </p:nvSpPr>
        <p:spPr>
          <a:xfrm>
            <a:off x="1889750" y="1719849"/>
            <a:ext cx="178560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800" b="1" dirty="0"/>
              <a:t>Подключение всех участников </a:t>
            </a:r>
            <a:r>
              <a:rPr lang="ru-RU" sz="800" dirty="0"/>
              <a:t>вовлеченных в процессы с возможностью разграничения прав</a:t>
            </a:r>
            <a:endParaRPr lang="en-RU" sz="800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476D36B1-5F35-E44B-BF3F-3BEBCB0136A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547446" y="1313603"/>
            <a:ext cx="270000" cy="270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"/>
              </a:srgbClr>
            </a:outerShdw>
          </a:effec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8DC4D8F8-BA6E-2A4F-9CD9-577400870F62}"/>
              </a:ext>
            </a:extLst>
          </p:cNvPr>
          <p:cNvSpPr txBox="1"/>
          <p:nvPr/>
        </p:nvSpPr>
        <p:spPr>
          <a:xfrm>
            <a:off x="1889750" y="1325493"/>
            <a:ext cx="178560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800" dirty="0"/>
              <a:t>Загрузка, просмотр и работа с </a:t>
            </a:r>
            <a:br>
              <a:rPr lang="ru-RU" sz="800" dirty="0"/>
            </a:br>
            <a:r>
              <a:rPr lang="en-US" sz="800" b="1" dirty="0"/>
              <a:t>BIM</a:t>
            </a:r>
            <a:r>
              <a:rPr lang="ru-RU" sz="800" b="1" dirty="0"/>
              <a:t>–моделью</a:t>
            </a:r>
            <a:endParaRPr lang="en-RU" sz="800" b="1" dirty="0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7D7B196-5726-5A40-9456-09EAC07F1BF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547446" y="3451806"/>
            <a:ext cx="270000" cy="270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"/>
              </a:srgbClr>
            </a:outerShdw>
          </a:effec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7F62FF3C-A89F-EE43-9415-8A981D39D153}"/>
              </a:ext>
            </a:extLst>
          </p:cNvPr>
          <p:cNvSpPr txBox="1"/>
          <p:nvPr/>
        </p:nvSpPr>
        <p:spPr>
          <a:xfrm>
            <a:off x="1889750" y="3340585"/>
            <a:ext cx="1785600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/>
            </a:lvl1pPr>
          </a:lstStyle>
          <a:p>
            <a:r>
              <a:rPr lang="ru-RU" sz="800" b="1" dirty="0"/>
              <a:t>Автоматический поиск коллизий </a:t>
            </a:r>
            <a:r>
              <a:rPr lang="ru-RU" sz="800" dirty="0"/>
              <a:t>в рабочей документации и </a:t>
            </a:r>
            <a:br>
              <a:rPr lang="ru-RU" sz="800" dirty="0"/>
            </a:br>
            <a:r>
              <a:rPr lang="en-US" sz="800" dirty="0"/>
              <a:t>BIM–</a:t>
            </a:r>
            <a:r>
              <a:rPr lang="ru-RU" sz="800" dirty="0"/>
              <a:t>модели</a:t>
            </a:r>
          </a:p>
          <a:p>
            <a:r>
              <a:rPr lang="ru-RU" sz="700" b="1" dirty="0">
                <a:solidFill>
                  <a:schemeClr val="tx1"/>
                </a:solidFill>
              </a:rPr>
              <a:t>(2</a:t>
            </a:r>
            <a:r>
              <a:rPr lang="en-US" sz="700" b="1" dirty="0">
                <a:solidFill>
                  <a:schemeClr val="tx1"/>
                </a:solidFill>
              </a:rPr>
              <a:t> </a:t>
            </a:r>
            <a:r>
              <a:rPr lang="ru-RU" sz="700" b="1" dirty="0">
                <a:solidFill>
                  <a:schemeClr val="tx1"/>
                </a:solidFill>
              </a:rPr>
              <a:t>квартал 2022 года)</a:t>
            </a:r>
            <a:endParaRPr lang="en-RU" sz="700" b="1" dirty="0">
              <a:solidFill>
                <a:schemeClr val="tx1"/>
              </a:solidFill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B3B1409D-B7DC-6841-AA59-DD5274DDA09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547446" y="4066458"/>
            <a:ext cx="270000" cy="270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"/>
              </a:srgbClr>
            </a:outerShdw>
          </a:effec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5F69E3A1-32C6-3741-9B1F-02FAA6F3EB53}"/>
              </a:ext>
            </a:extLst>
          </p:cNvPr>
          <p:cNvSpPr txBox="1"/>
          <p:nvPr/>
        </p:nvSpPr>
        <p:spPr>
          <a:xfrm>
            <a:off x="1889750" y="3955237"/>
            <a:ext cx="1785600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/>
            </a:lvl1pPr>
          </a:lstStyle>
          <a:p>
            <a:r>
              <a:rPr lang="ru-RU" sz="800" b="1" dirty="0"/>
              <a:t>Автоматизация формирования документации </a:t>
            </a:r>
            <a:r>
              <a:rPr lang="ru-RU" sz="800" dirty="0"/>
              <a:t>для последующего согласования с органами </a:t>
            </a:r>
            <a:r>
              <a:rPr lang="ru-RU" sz="800" dirty="0" err="1"/>
              <a:t>гос</a:t>
            </a:r>
            <a:r>
              <a:rPr lang="en-US" sz="800" dirty="0"/>
              <a:t>.</a:t>
            </a:r>
            <a:r>
              <a:rPr lang="ru-RU" sz="800" dirty="0"/>
              <a:t> власти</a:t>
            </a:r>
          </a:p>
          <a:p>
            <a:r>
              <a:rPr lang="ru-RU" sz="700" b="1" dirty="0">
                <a:solidFill>
                  <a:schemeClr val="tx1"/>
                </a:solidFill>
              </a:rPr>
              <a:t>(1 квартал 2022 года)</a:t>
            </a:r>
            <a:endParaRPr lang="en-RU" sz="800" b="1" dirty="0">
              <a:solidFill>
                <a:schemeClr val="tx1"/>
              </a:solidFill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5C6017D3-4CFF-0F48-B128-9709E5B9233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547446" y="4686137"/>
            <a:ext cx="270000" cy="270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"/>
              </a:srgbClr>
            </a:outerShdw>
          </a:effec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67864F78-D456-5746-8615-6B37DC6825EB}"/>
              </a:ext>
            </a:extLst>
          </p:cNvPr>
          <p:cNvSpPr txBox="1"/>
          <p:nvPr/>
        </p:nvSpPr>
        <p:spPr>
          <a:xfrm>
            <a:off x="1889750" y="4574917"/>
            <a:ext cx="1785600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/>
            </a:lvl1pPr>
          </a:lstStyle>
          <a:p>
            <a:r>
              <a:rPr lang="ru-RU" sz="800" dirty="0"/>
              <a:t>Развитие функционала </a:t>
            </a:r>
            <a:r>
              <a:rPr lang="ru-RU" sz="800" b="1" dirty="0"/>
              <a:t>аналитических отчетов </a:t>
            </a:r>
            <a:r>
              <a:rPr lang="ru-RU" sz="800" dirty="0"/>
              <a:t>для различных групп пользователей</a:t>
            </a:r>
          </a:p>
          <a:p>
            <a:r>
              <a:rPr lang="ru-RU" sz="700" b="1" dirty="0">
                <a:solidFill>
                  <a:schemeClr val="tx1"/>
                </a:solidFill>
              </a:rPr>
              <a:t>(конец 2021 года)</a:t>
            </a:r>
            <a:endParaRPr lang="en-RU" sz="800" b="1" dirty="0">
              <a:solidFill>
                <a:schemeClr val="tx1"/>
              </a:solidFill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7364E660-5C7D-164F-9B25-B97D81F9927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955416" y="1490689"/>
            <a:ext cx="270000" cy="270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"/>
              </a:srgbClr>
            </a:outerShdw>
          </a:effec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D07FF967-70E4-7F48-97ED-7F372719841C}"/>
              </a:ext>
            </a:extLst>
          </p:cNvPr>
          <p:cNvSpPr txBox="1"/>
          <p:nvPr/>
        </p:nvSpPr>
        <p:spPr>
          <a:xfrm>
            <a:off x="4297720" y="1502579"/>
            <a:ext cx="178560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800" dirty="0"/>
              <a:t>Ведение </a:t>
            </a:r>
            <a:r>
              <a:rPr lang="ru-RU" sz="800" b="1" dirty="0"/>
              <a:t>ИД проекта </a:t>
            </a:r>
            <a:r>
              <a:rPr lang="ru-RU" sz="800" dirty="0"/>
              <a:t>в соответствии с требуемыми гос. регламентами</a:t>
            </a:r>
            <a:endParaRPr lang="en-RU" sz="800" b="1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3542EC50-0790-774B-BBE9-CF132CAAA1E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955416" y="2038328"/>
            <a:ext cx="270000" cy="270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"/>
              </a:srgbClr>
            </a:outerShdw>
          </a:effec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A96836FB-C435-1243-8322-AEEB7BA4E841}"/>
              </a:ext>
            </a:extLst>
          </p:cNvPr>
          <p:cNvSpPr txBox="1"/>
          <p:nvPr/>
        </p:nvSpPr>
        <p:spPr>
          <a:xfrm>
            <a:off x="4297720" y="1988663"/>
            <a:ext cx="178560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800" dirty="0"/>
              <a:t>Ведение </a:t>
            </a:r>
            <a:r>
              <a:rPr lang="ru-RU" sz="800" b="1" dirty="0"/>
              <a:t>журнала замечаний и актов проверок </a:t>
            </a:r>
            <a:r>
              <a:rPr lang="ru-RU" sz="800" dirty="0"/>
              <a:t>от контролирующих стройку групп пользователей</a:t>
            </a:r>
            <a:endParaRPr lang="en-RU" sz="800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B6C38C9-1DB3-5145-ADF8-172289375237}"/>
              </a:ext>
            </a:extLst>
          </p:cNvPr>
          <p:cNvSpPr/>
          <p:nvPr/>
        </p:nvSpPr>
        <p:spPr>
          <a:xfrm>
            <a:off x="1490842" y="1048978"/>
            <a:ext cx="113208" cy="113206"/>
          </a:xfrm>
          <a:prstGeom prst="ellipse">
            <a:avLst/>
          </a:prstGeom>
          <a:solidFill>
            <a:schemeClr val="bg1"/>
          </a:solidFill>
          <a:ln w="9525">
            <a:solidFill>
              <a:srgbClr val="033B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6EBDFE8-FA94-8A4B-A131-5922F3E2E908}"/>
              </a:ext>
            </a:extLst>
          </p:cNvPr>
          <p:cNvSpPr/>
          <p:nvPr/>
        </p:nvSpPr>
        <p:spPr>
          <a:xfrm>
            <a:off x="3895465" y="1045623"/>
            <a:ext cx="113208" cy="113206"/>
          </a:xfrm>
          <a:prstGeom prst="ellipse">
            <a:avLst/>
          </a:prstGeom>
          <a:solidFill>
            <a:schemeClr val="bg1"/>
          </a:solidFill>
          <a:ln w="9525">
            <a:solidFill>
              <a:srgbClr val="033B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F5A069A-2E70-264F-BCF8-5C3DFC75BFD5}"/>
              </a:ext>
            </a:extLst>
          </p:cNvPr>
          <p:cNvSpPr/>
          <p:nvPr/>
        </p:nvSpPr>
        <p:spPr>
          <a:xfrm>
            <a:off x="6243484" y="1051082"/>
            <a:ext cx="113208" cy="113206"/>
          </a:xfrm>
          <a:prstGeom prst="ellipse">
            <a:avLst/>
          </a:prstGeom>
          <a:solidFill>
            <a:schemeClr val="bg1"/>
          </a:solidFill>
          <a:ln w="9525">
            <a:solidFill>
              <a:srgbClr val="033B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42045E5E-4783-3B47-98E3-DC064D20FB7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955416" y="2695332"/>
            <a:ext cx="270000" cy="270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"/>
              </a:srgbClr>
            </a:outerShdw>
          </a:effectLst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67DBD4DA-7C41-364B-A8C2-D040FD1931BF}"/>
              </a:ext>
            </a:extLst>
          </p:cNvPr>
          <p:cNvSpPr txBox="1"/>
          <p:nvPr/>
        </p:nvSpPr>
        <p:spPr>
          <a:xfrm>
            <a:off x="4297720" y="2645667"/>
            <a:ext cx="178560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800" dirty="0"/>
              <a:t>Ведение </a:t>
            </a:r>
            <a:r>
              <a:rPr lang="ru-RU" sz="800" b="1" dirty="0"/>
              <a:t>графика </a:t>
            </a:r>
            <a:r>
              <a:rPr lang="ru-RU" sz="800" dirty="0"/>
              <a:t>выполнения работ, </a:t>
            </a:r>
            <a:r>
              <a:rPr lang="ru-RU" sz="800" b="1" dirty="0"/>
              <a:t>сметной</a:t>
            </a:r>
            <a:r>
              <a:rPr lang="ru-RU" sz="800" dirty="0"/>
              <a:t> и </a:t>
            </a:r>
            <a:r>
              <a:rPr lang="ru-RU" sz="800" b="1" dirty="0"/>
              <a:t>финансовой</a:t>
            </a:r>
            <a:r>
              <a:rPr lang="ru-RU" sz="800" dirty="0"/>
              <a:t> информации</a:t>
            </a:r>
            <a:endParaRPr lang="en-RU" sz="800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9DDD88EB-6E39-FC48-9C31-7C90CCE3001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3955416" y="3680243"/>
            <a:ext cx="270000" cy="270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"/>
              </a:srgbClr>
            </a:outerShdw>
          </a:effec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3699AE55-F90D-7846-B36A-4815C9ED11EB}"/>
              </a:ext>
            </a:extLst>
          </p:cNvPr>
          <p:cNvSpPr txBox="1"/>
          <p:nvPr/>
        </p:nvSpPr>
        <p:spPr>
          <a:xfrm>
            <a:off x="4297720" y="3507468"/>
            <a:ext cx="178560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800" dirty="0"/>
              <a:t>Развитие </a:t>
            </a:r>
            <a:r>
              <a:rPr lang="ru-RU" sz="800" b="1" dirty="0"/>
              <a:t>функционала взаимодействия </a:t>
            </a:r>
            <a:r>
              <a:rPr lang="ru-RU" sz="800" dirty="0"/>
              <a:t>пользователей между друг другом (задания, запросы информации)</a:t>
            </a:r>
          </a:p>
          <a:p>
            <a:r>
              <a:rPr lang="ru-RU" sz="700" b="1" dirty="0">
                <a:solidFill>
                  <a:schemeClr val="tx1"/>
                </a:solidFill>
              </a:rPr>
              <a:t>(2</a:t>
            </a:r>
            <a:r>
              <a:rPr lang="en-US" sz="700" b="1" dirty="0">
                <a:solidFill>
                  <a:schemeClr val="tx1"/>
                </a:solidFill>
              </a:rPr>
              <a:t> </a:t>
            </a:r>
            <a:r>
              <a:rPr lang="ru-RU" sz="700" b="1" dirty="0">
                <a:solidFill>
                  <a:schemeClr val="tx1"/>
                </a:solidFill>
              </a:rPr>
              <a:t>квартал 2022 года)</a:t>
            </a:r>
            <a:endParaRPr lang="en-RU" sz="800" b="1" dirty="0">
              <a:solidFill>
                <a:schemeClr val="tx1"/>
              </a:solidFill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A9EB2748-9DD4-AD48-981E-AD6545CD185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3955416" y="4452668"/>
            <a:ext cx="270000" cy="270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"/>
              </a:srgbClr>
            </a:outerShdw>
          </a:effectLst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D28130E1-63EF-B140-AE3E-59E48F3147E7}"/>
              </a:ext>
            </a:extLst>
          </p:cNvPr>
          <p:cNvSpPr txBox="1"/>
          <p:nvPr/>
        </p:nvSpPr>
        <p:spPr>
          <a:xfrm>
            <a:off x="4297720" y="4279895"/>
            <a:ext cx="178560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800" dirty="0"/>
              <a:t>Создание </a:t>
            </a:r>
            <a:r>
              <a:rPr lang="ru-RU" sz="800" b="1" dirty="0"/>
              <a:t>механизмов анализа планов выполнения работ </a:t>
            </a:r>
            <a:r>
              <a:rPr lang="ru-RU" sz="800" dirty="0"/>
              <a:t>с выдачей предсказаний и советов для внесений изменений</a:t>
            </a:r>
          </a:p>
          <a:p>
            <a:r>
              <a:rPr lang="ru-RU" sz="700" b="1" dirty="0">
                <a:solidFill>
                  <a:schemeClr val="tx1"/>
                </a:solidFill>
              </a:rPr>
              <a:t>(3 квартал 2022 года)</a:t>
            </a:r>
            <a:endParaRPr lang="en-RU" sz="800" b="1" dirty="0">
              <a:solidFill>
                <a:schemeClr val="tx1"/>
              </a:solidFill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FB5DA956-D3DC-824C-B789-73E4CE1ED00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300188" y="1798016"/>
            <a:ext cx="270000" cy="270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"/>
              </a:srgbClr>
            </a:outerShdw>
          </a:effectLst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FCFF279E-B34F-274C-A65B-6792E2F3071C}"/>
              </a:ext>
            </a:extLst>
          </p:cNvPr>
          <p:cNvSpPr txBox="1"/>
          <p:nvPr/>
        </p:nvSpPr>
        <p:spPr>
          <a:xfrm>
            <a:off x="6642492" y="1748351"/>
            <a:ext cx="178560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800" b="1" dirty="0"/>
              <a:t>Детальная информация </a:t>
            </a:r>
            <a:r>
              <a:rPr lang="ru-RU" sz="800" dirty="0"/>
              <a:t>об установленном оборудовании на объекте</a:t>
            </a:r>
            <a:endParaRPr lang="en-RU" sz="800" b="1" dirty="0"/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A7E70FCA-5798-B448-9142-D076CDF7C93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6300188" y="4066458"/>
            <a:ext cx="270000" cy="270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"/>
              </a:srgbClr>
            </a:outerShdw>
          </a:effectLst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297F157F-477F-FD4C-9201-0980CF043E59}"/>
              </a:ext>
            </a:extLst>
          </p:cNvPr>
          <p:cNvSpPr txBox="1"/>
          <p:nvPr/>
        </p:nvSpPr>
        <p:spPr>
          <a:xfrm>
            <a:off x="6642492" y="3893682"/>
            <a:ext cx="178560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800" dirty="0"/>
              <a:t>Реализация </a:t>
            </a:r>
            <a:r>
              <a:rPr lang="ru-RU" sz="800" b="1" dirty="0"/>
              <a:t>механизма по планированию</a:t>
            </a:r>
            <a:r>
              <a:rPr lang="ru-RU" sz="800" dirty="0"/>
              <a:t> работ по текущему обслуживанию и кап. ремонту на объекте</a:t>
            </a:r>
          </a:p>
          <a:p>
            <a:r>
              <a:rPr lang="ru-RU" sz="700" b="1" dirty="0">
                <a:solidFill>
                  <a:schemeClr val="tx1"/>
                </a:solidFill>
              </a:rPr>
              <a:t>(конец 2022 года)</a:t>
            </a:r>
            <a:endParaRPr lang="en-RU" sz="700" b="1" dirty="0">
              <a:solidFill>
                <a:schemeClr val="tx1"/>
              </a:solidFill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C0F4EEA1-63FE-7A45-8463-1B52A201F9D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300188" y="2414393"/>
            <a:ext cx="270000" cy="270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"/>
              </a:srgbClr>
            </a:outerShdw>
          </a:effectLst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B0FB593C-3F04-0C4F-A007-BEF9059607ED}"/>
              </a:ext>
            </a:extLst>
          </p:cNvPr>
          <p:cNvSpPr txBox="1"/>
          <p:nvPr/>
        </p:nvSpPr>
        <p:spPr>
          <a:xfrm>
            <a:off x="6642492" y="2364728"/>
            <a:ext cx="178560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800" b="1" dirty="0"/>
              <a:t>Интеграционные механизмы </a:t>
            </a:r>
            <a:r>
              <a:rPr lang="ru-RU" sz="800" dirty="0"/>
              <a:t>по взаимодействию с ИС проведения ПНР</a:t>
            </a:r>
            <a:endParaRPr lang="en-RU" sz="800" dirty="0"/>
          </a:p>
        </p:txBody>
      </p:sp>
    </p:spTree>
    <p:extLst>
      <p:ext uri="{BB962C8B-B14F-4D97-AF65-F5344CB8AC3E}">
        <p14:creationId xmlns:p14="http://schemas.microsoft.com/office/powerpoint/2010/main" val="340266043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15485</TotalTime>
  <Words>425</Words>
  <Application>Microsoft Macintosh PowerPoint</Application>
  <PresentationFormat>Экран (16:9)</PresentationFormat>
  <Paragraphs>58</Paragraphs>
  <Slides>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7" baseType="lpstr">
      <vt:lpstr>Arial</vt:lpstr>
      <vt:lpstr>PT Sans</vt:lpstr>
      <vt:lpstr>Simple Light</vt:lpstr>
      <vt:lpstr>Питч-сессия 29 сентября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Цифровая платформа управления строительством</dc:title>
  <dc:creator>Sveta</dc:creator>
  <cp:lastModifiedBy>Ольга Конгулова</cp:lastModifiedBy>
  <cp:revision>60</cp:revision>
  <cp:lastPrinted>2021-09-09T18:24:12Z</cp:lastPrinted>
  <dcterms:modified xsi:type="dcterms:W3CDTF">2021-09-29T07:42:01Z</dcterms:modified>
</cp:coreProperties>
</file>