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10"/>
  </p:notesMasterIdLst>
  <p:handoutMasterIdLst>
    <p:handoutMasterId r:id="rId11"/>
  </p:handoutMasterIdLst>
  <p:sldIdLst>
    <p:sldId id="370" r:id="rId3"/>
    <p:sldId id="258" r:id="rId4"/>
    <p:sldId id="387" r:id="rId5"/>
    <p:sldId id="389" r:id="rId6"/>
    <p:sldId id="376" r:id="rId7"/>
    <p:sldId id="375" r:id="rId8"/>
    <p:sldId id="374" r:id="rId9"/>
  </p:sldIdLst>
  <p:sldSz cx="12192000" cy="6858000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ВАРДОВСКИЙ Дмитрий Вячеславович" initials="ТДВ" lastIdx="3" clrIdx="0">
    <p:extLst>
      <p:ext uri="{19B8F6BF-5375-455C-9EA6-DF929625EA0E}">
        <p15:presenceInfo xmlns:p15="http://schemas.microsoft.com/office/powerpoint/2012/main" userId="S-1-5-21-761548304-1907457859-2130403006-170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2AA"/>
    <a:srgbClr val="556973"/>
    <a:srgbClr val="2F4450"/>
    <a:srgbClr val="E6E6E6"/>
    <a:srgbClr val="000000"/>
    <a:srgbClr val="FFFFFF"/>
    <a:srgbClr val="3A4E57"/>
    <a:srgbClr val="30454F"/>
    <a:srgbClr val="314C53"/>
    <a:srgbClr val="35A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19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600" y="54"/>
      </p:cViewPr>
      <p:guideLst>
        <p:guide orient="horz" pos="2160"/>
        <p:guide pos="5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FC99CA1-0469-47E9-B6AC-745C73A205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226E0C-D880-405E-B904-65E602C2D6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86771-0243-4CB6-9A21-362932B32D92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6A5251-72A2-498B-87AE-8B4E281256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F9DD0D-8353-48A5-BC06-D7624FEB5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9AADA-0AC0-47D4-805B-2964FA241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236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63CAC-C20D-4825-B968-9ED472476F5F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D42C6-FA2C-4F34-865E-C71F3CF58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03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3600" cy="334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72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F6F56-A98D-49DE-9881-B56A05F5CB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944" y="4476523"/>
            <a:ext cx="6589487" cy="621620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BEC40A-639A-48C2-B097-429533D886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9943" y="5416438"/>
            <a:ext cx="1393372" cy="51990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74429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527052" y="6381750"/>
            <a:ext cx="1631949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/>
                </a:solidFill>
                <a:latin typeface="+mn-lt"/>
                <a:cs typeface="+mn-cs"/>
              </a:rPr>
              <a:t>ОАО «ФЦПФ»</a:t>
            </a:r>
            <a:endParaRPr lang="ru-RU" sz="1050" dirty="0">
              <a:latin typeface="+mn-lt"/>
              <a:cs typeface="+mn-cs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auto">
          <a:xfrm>
            <a:off x="1583268" y="633571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auto">
          <a:xfrm>
            <a:off x="2736852" y="6327778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7FF9829E-C9D6-4C7A-9A1D-369619A6682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5"/>
          </p:nvPr>
        </p:nvSpPr>
        <p:spPr>
          <a:xfrm>
            <a:off x="2914651" y="6381750"/>
            <a:ext cx="6961716" cy="2159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ru-RU"/>
              <a:t>Основные принципы деятельности ОАО «ФЦПФ»</a:t>
            </a:r>
            <a:endParaRPr lang="ru-RU" sz="1050"/>
          </a:p>
        </p:txBody>
      </p:sp>
      <p:sp>
        <p:nvSpPr>
          <p:cNvPr id="10" name="Дата 2"/>
          <p:cNvSpPr>
            <a:spLocks noGrp="1"/>
          </p:cNvSpPr>
          <p:nvPr>
            <p:ph type="dt" sz="half" idx="16"/>
          </p:nvPr>
        </p:nvSpPr>
        <p:spPr>
          <a:xfrm>
            <a:off x="1665819" y="6380163"/>
            <a:ext cx="1153583" cy="2159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891D52CD-9B6F-4876-90D4-EE554EFDF7C5}" type="datetime1">
              <a:rPr lang="ru-RU"/>
              <a:pPr>
                <a:defRPr/>
              </a:pPr>
              <a:t>27.09.2021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01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8457E30E-55E5-458C-B62C-70E402CC8352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514350"/>
              <a:t>27.09.2021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812512CA-D50F-47CD-81C9-3263EC7AB964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514350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8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13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383AD-0056-4611-87CC-DFCC34D94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885" y="522515"/>
            <a:ext cx="10515600" cy="58760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1DFE41-C2AE-47BC-8C88-3947DD6E3D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6885" y="1110117"/>
            <a:ext cx="10515600" cy="4747986"/>
          </a:xfrm>
        </p:spPr>
        <p:txBody>
          <a:bodyPr/>
          <a:lstStyle>
            <a:lvl1pPr>
              <a:defRPr>
                <a:solidFill>
                  <a:srgbClr val="7596A7"/>
                </a:solidFill>
              </a:defRPr>
            </a:lvl1pPr>
            <a:lvl2pPr>
              <a:defRPr>
                <a:solidFill>
                  <a:srgbClr val="7596A7"/>
                </a:solidFill>
              </a:defRPr>
            </a:lvl2pPr>
            <a:lvl3pPr>
              <a:defRPr>
                <a:solidFill>
                  <a:srgbClr val="7596A7"/>
                </a:solidFill>
              </a:defRPr>
            </a:lvl3pPr>
            <a:lvl4pPr>
              <a:defRPr>
                <a:solidFill>
                  <a:srgbClr val="7596A7"/>
                </a:solidFill>
              </a:defRPr>
            </a:lvl4pPr>
            <a:lvl5pPr>
              <a:defRPr>
                <a:solidFill>
                  <a:srgbClr val="7596A7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8A430-B56D-4BD5-BC65-A15082D5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885" y="6095960"/>
            <a:ext cx="2743200" cy="365125"/>
          </a:xfrm>
        </p:spPr>
        <p:txBody>
          <a:bodyPr/>
          <a:lstStyle/>
          <a:p>
            <a:fld id="{737D4DAB-56B2-47BD-BE8B-630DE3CA536B}" type="datetime1">
              <a:rPr lang="ru-RU" smtClean="0"/>
              <a:t>27.09.2021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DFB1DC-197F-4A13-B055-37259286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9285" y="6106665"/>
            <a:ext cx="2743200" cy="365125"/>
          </a:xfrm>
        </p:spPr>
        <p:txBody>
          <a:bodyPr/>
          <a:lstStyle/>
          <a:p>
            <a:fld id="{62E21156-095B-496A-BAB7-1B65ABED1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5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CA693-2AA1-473B-B39D-118E23984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5516" y="636362"/>
            <a:ext cx="5246913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598998-5FAD-4250-9B85-DED6D1D9342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45516" y="2144940"/>
            <a:ext cx="5246913" cy="170134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Текст, текст, текст, текст, текст, текст, текст, текст, текст, текст</a:t>
            </a:r>
          </a:p>
        </p:txBody>
      </p:sp>
    </p:spTree>
    <p:extLst>
      <p:ext uri="{BB962C8B-B14F-4D97-AF65-F5344CB8AC3E}">
        <p14:creationId xmlns:p14="http://schemas.microsoft.com/office/powerpoint/2010/main" val="94156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457E30E-55E5-458C-B62C-70E402CC8352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685800"/>
              <a:t>27.09.2021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12512CA-D50F-47CD-81C9-3263EC7AB964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6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F6F56-A98D-49DE-9881-B56A05F5CB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944" y="4476523"/>
            <a:ext cx="6589487" cy="621620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BEC40A-639A-48C2-B097-429533D886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9943" y="5416438"/>
            <a:ext cx="1393372" cy="51990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Дата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BDE3A-082E-476B-AEE0-FCD948377C6F}"/>
              </a:ext>
            </a:extLst>
          </p:cNvPr>
          <p:cNvSpPr txBox="1"/>
          <p:nvPr userDrawn="1"/>
        </p:nvSpPr>
        <p:spPr>
          <a:xfrm>
            <a:off x="5675088" y="1727200"/>
            <a:ext cx="76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236054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383AD-0056-4611-87CC-DFCC34D94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885" y="522515"/>
            <a:ext cx="10515600" cy="58760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1DFE41-C2AE-47BC-8C88-3947DD6E3D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6885" y="1110117"/>
            <a:ext cx="10515600" cy="4747986"/>
          </a:xfrm>
        </p:spPr>
        <p:txBody>
          <a:bodyPr/>
          <a:lstStyle>
            <a:lvl1pPr>
              <a:defRPr>
                <a:solidFill>
                  <a:srgbClr val="7596A7"/>
                </a:solidFill>
              </a:defRPr>
            </a:lvl1pPr>
            <a:lvl2pPr>
              <a:defRPr>
                <a:solidFill>
                  <a:srgbClr val="7596A7"/>
                </a:solidFill>
              </a:defRPr>
            </a:lvl2pPr>
            <a:lvl3pPr>
              <a:defRPr>
                <a:solidFill>
                  <a:srgbClr val="7596A7"/>
                </a:solidFill>
              </a:defRPr>
            </a:lvl3pPr>
            <a:lvl4pPr>
              <a:defRPr>
                <a:solidFill>
                  <a:srgbClr val="7596A7"/>
                </a:solidFill>
              </a:defRPr>
            </a:lvl4pPr>
            <a:lvl5pPr>
              <a:defRPr>
                <a:solidFill>
                  <a:srgbClr val="7596A7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8A430-B56D-4BD5-BC65-A15082D5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885" y="6095960"/>
            <a:ext cx="2743200" cy="365125"/>
          </a:xfrm>
        </p:spPr>
        <p:txBody>
          <a:bodyPr/>
          <a:lstStyle/>
          <a:p>
            <a:fld id="{737D4DAB-56B2-47BD-BE8B-630DE3CA536B}" type="datetime1">
              <a:rPr lang="ru-RU" smtClean="0"/>
              <a:t>27.09.2021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DFB1DC-197F-4A13-B055-37259286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9285" y="6106665"/>
            <a:ext cx="2743200" cy="365125"/>
          </a:xfrm>
        </p:spPr>
        <p:txBody>
          <a:bodyPr/>
          <a:lstStyle/>
          <a:p>
            <a:fld id="{62E21156-095B-496A-BAB7-1B65ABED1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62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CA693-2AA1-473B-B39D-118E23984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5516" y="636362"/>
            <a:ext cx="5246913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598998-5FAD-4250-9B85-DED6D1D9342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45516" y="2144940"/>
            <a:ext cx="5246913" cy="170134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Текст, текст, текст, текст, текст, текст, текст, текст, текст, текст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C9BED-8397-448D-9372-C8EE54B7AA29}"/>
              </a:ext>
            </a:extLst>
          </p:cNvPr>
          <p:cNvSpPr txBox="1"/>
          <p:nvPr userDrawn="1"/>
        </p:nvSpPr>
        <p:spPr>
          <a:xfrm>
            <a:off x="2075544" y="3244335"/>
            <a:ext cx="161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ФОТО/ГРАФИК</a:t>
            </a:r>
          </a:p>
        </p:txBody>
      </p:sp>
    </p:spTree>
    <p:extLst>
      <p:ext uri="{BB962C8B-B14F-4D97-AF65-F5344CB8AC3E}">
        <p14:creationId xmlns:p14="http://schemas.microsoft.com/office/powerpoint/2010/main" val="293400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F09CD-9234-4035-9A06-D40E6B50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0E3584-C2B7-4CC2-8290-DF746E350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41DADB-A366-45CA-865E-4248505E8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54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9EAF4-AD6E-46C4-B4A6-34B85CF83C83}" type="datetime1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5567E1-FB14-421F-84E7-04ACBE52A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547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00DEC1-EB69-45C1-BB7F-884A76F6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54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21156-095B-496A-BAB7-1B65ABED13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91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8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F09CD-9234-4035-9A06-D40E6B50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0E3584-C2B7-4CC2-8290-DF746E350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41DADB-A366-45CA-865E-4248505E8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54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9EAF4-AD6E-46C4-B4A6-34B85CF83C83}" type="datetime1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5567E1-FB14-421F-84E7-04ACBE52A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547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00DEC1-EB69-45C1-BB7F-884A76F6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54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21156-095B-496A-BAB7-1B65ABED13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37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9" r:id="rId5"/>
    <p:sldLayoutId id="214748368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.xml"/><Relationship Id="rId7" Type="http://schemas.openxmlformats.org/officeDocument/2006/relationships/image" Target="../media/image5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63250" y="4099596"/>
            <a:ext cx="3806487" cy="2758404"/>
          </a:xfrm>
          <a:prstGeom prst="rect">
            <a:avLst/>
          </a:prstGeom>
          <a:solidFill>
            <a:srgbClr val="2F4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546" y="4525557"/>
            <a:ext cx="2457379" cy="19183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/>
          <a:srcRect t="6837" b="26860"/>
          <a:stretch/>
        </p:blipFill>
        <p:spPr>
          <a:xfrm>
            <a:off x="193486" y="-27296"/>
            <a:ext cx="11998514" cy="417621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608036F-0827-4BE9-8A54-6639714BBCEC}"/>
              </a:ext>
            </a:extLst>
          </p:cNvPr>
          <p:cNvSpPr/>
          <p:nvPr/>
        </p:nvSpPr>
        <p:spPr>
          <a:xfrm>
            <a:off x="193486" y="-27296"/>
            <a:ext cx="11998514" cy="4176215"/>
          </a:xfrm>
          <a:prstGeom prst="rect">
            <a:avLst/>
          </a:prstGeom>
          <a:gradFill>
            <a:gsLst>
              <a:gs pos="55000">
                <a:srgbClr val="556973">
                  <a:alpha val="71000"/>
                </a:srgbClr>
              </a:gs>
              <a:gs pos="0">
                <a:srgbClr val="AFABAB">
                  <a:alpha val="50000"/>
                </a:srgbClr>
              </a:gs>
            </a:gsLst>
            <a:path path="circl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>
            <a:outerShdw blurRad="50800" dist="50800" dir="5400000" sx="52000" sy="52000" algn="ctr" rotWithShape="0">
              <a:srgbClr val="000000">
                <a:alpha val="0"/>
              </a:srgbClr>
            </a:outerShdw>
          </a:effectLst>
        </p:spPr>
        <p:txBody>
          <a:bodyPr rtlCol="0" anchor="ctr"/>
          <a:lstStyle/>
          <a:p>
            <a:pPr algn="ctr" defTabSz="421979">
              <a:defRPr/>
            </a:pPr>
            <a:endParaRPr lang="ru-RU" sz="166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38325" y="6259201"/>
            <a:ext cx="16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7596A7"/>
                </a:solidFill>
                <a:latin typeface="Tahoma"/>
                <a:cs typeface="Tahoma"/>
              </a:rPr>
              <a:t>Москва - 2021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146" y="76699"/>
            <a:ext cx="1229706" cy="1412500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444167" y="5078700"/>
            <a:ext cx="5328591" cy="759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Светлана Дубинчина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 службы инвестиционных соглашений</a:t>
            </a:r>
            <a:endParaRPr lang="ru-RU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04596" y="1712046"/>
            <a:ext cx="6521212" cy="1528549"/>
          </a:xfrm>
          <a:prstGeom prst="roundRect">
            <a:avLst/>
          </a:prstGeom>
          <a:solidFill>
            <a:srgbClr val="2F44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B52BBBC-AE74-48E1-95F5-0611E5C4D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2137" y="1868251"/>
            <a:ext cx="6521212" cy="1216140"/>
          </a:xfrm>
        </p:spPr>
        <p:txBody>
          <a:bodyPr>
            <a:noAutofit/>
          </a:bodyPr>
          <a:lstStyle/>
          <a:p>
            <a:pPr algn="ctr" defTabSz="932962"/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проектов по созданию парковых пространств с применением механизмов ГЧП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56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4379E-F9FB-4141-90E6-7F029500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65128"/>
            <a:ext cx="5181600" cy="80858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5569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Парки – почему </a:t>
            </a:r>
            <a:r>
              <a:rPr lang="en-US" sz="2800" b="1" dirty="0">
                <a:solidFill>
                  <a:srgbClr val="5569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PPP</a:t>
            </a:r>
            <a:endParaRPr lang="ru-RU" sz="2800" b="1" dirty="0">
              <a:solidFill>
                <a:srgbClr val="5569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1A77BE-B3C6-6C42-B852-0EB658549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4708" y="1238267"/>
            <a:ext cx="5181598" cy="40345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/>
              <a:t>Парки – сфера, которая достаточно долго не попадала в спектр </a:t>
            </a:r>
            <a:r>
              <a:rPr lang="ru-RU" sz="2200" dirty="0" smtClean="0"/>
              <a:t>ГЧП-активности</a:t>
            </a:r>
            <a:endParaRPr lang="ru-RU" sz="2200" dirty="0" smtClean="0"/>
          </a:p>
          <a:p>
            <a:pPr algn="just"/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E16E06-EF58-A54D-9941-E3931F79B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881" y="1211472"/>
            <a:ext cx="4544704" cy="4802387"/>
          </a:xfrm>
          <a:prstGeom prst="roundRect">
            <a:avLst/>
          </a:prstGeom>
          <a:solidFill>
            <a:srgbClr val="20B2AA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Распоряжение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Минкультуры России от 02.08.2017 </a:t>
            </a:r>
            <a:r>
              <a:rPr lang="e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Р-965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утверждении Методических рекомендаций субъектам Российской Федерации и органам местного самоуправления по развитию сети организаций культуры и обеспеченности населения услугами организаций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культуры»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казывает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в каждом городском поселении с числом населения 30 тыс.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чел. должен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как минимум 1 парк с доступностью 30 минут на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транспорте 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00571" y="1375246"/>
            <a:ext cx="658270" cy="65827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213" y="139700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00431" y="6106664"/>
            <a:ext cx="274355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2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3830" y="2713363"/>
            <a:ext cx="57908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2F44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</a:t>
            </a:r>
            <a:r>
              <a:rPr lang="ru-RU" sz="2200" dirty="0" smtClean="0">
                <a:solidFill>
                  <a:srgbClr val="2F44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бизнес-идеи</a:t>
            </a:r>
            <a:endParaRPr lang="ru-RU" sz="2200" dirty="0">
              <a:solidFill>
                <a:srgbClr val="2F44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2F44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профессиональных </a:t>
            </a:r>
            <a:r>
              <a:rPr lang="ru-RU" sz="2200" dirty="0" smtClean="0">
                <a:solidFill>
                  <a:srgbClr val="2F44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операторов</a:t>
            </a:r>
            <a:endParaRPr lang="ru-RU" sz="2200" dirty="0">
              <a:solidFill>
                <a:srgbClr val="2F44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2F44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планомерного развития новых территорий, обеспечивающих развитие городской </a:t>
            </a:r>
            <a:r>
              <a:rPr lang="ru-RU" sz="2200" dirty="0" smtClean="0">
                <a:solidFill>
                  <a:srgbClr val="2F44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среды </a:t>
            </a:r>
            <a:endParaRPr lang="ru-RU" sz="2200" dirty="0">
              <a:solidFill>
                <a:srgbClr val="2F44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5034" y="2475431"/>
            <a:ext cx="6107139" cy="2361590"/>
          </a:xfrm>
          <a:prstGeom prst="roundRect">
            <a:avLst/>
          </a:prstGeom>
          <a:noFill/>
          <a:ln w="28575">
            <a:solidFill>
              <a:srgbClr val="20B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83830" y="2282476"/>
            <a:ext cx="3180679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2F44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причины: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5034" y="1211473"/>
            <a:ext cx="6107139" cy="985817"/>
          </a:xfrm>
          <a:prstGeom prst="roundRect">
            <a:avLst/>
          </a:prstGeom>
          <a:noFill/>
          <a:ln w="28575">
            <a:solidFill>
              <a:srgbClr val="20B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305034" y="5028043"/>
            <a:ext cx="6195686" cy="985817"/>
            <a:chOff x="305033" y="5485972"/>
            <a:chExt cx="6195686" cy="985817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9023" y="5622307"/>
              <a:ext cx="666919" cy="666919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196523" y="5579666"/>
              <a:ext cx="530419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>
                  <a:solidFill>
                    <a:srgbClr val="2F44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Тем не менее: </a:t>
              </a:r>
              <a:endParaRPr lang="ru-RU" sz="2200" dirty="0" smtClean="0">
                <a:solidFill>
                  <a:srgbClr val="2F44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ru-RU" sz="2200" dirty="0" smtClean="0">
                  <a:solidFill>
                    <a:srgbClr val="2F44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парки </a:t>
              </a:r>
              <a:r>
                <a:rPr lang="ru-RU" sz="2200" dirty="0">
                  <a:solidFill>
                    <a:srgbClr val="2F44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– часть городской среды. 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05033" y="5485972"/>
              <a:ext cx="6107139" cy="985817"/>
            </a:xfrm>
            <a:prstGeom prst="roundRect">
              <a:avLst/>
            </a:prstGeom>
            <a:noFill/>
            <a:ln w="28575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9464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авнобедренный треугольник 15"/>
          <p:cNvSpPr/>
          <p:nvPr/>
        </p:nvSpPr>
        <p:spPr>
          <a:xfrm rot="5400000">
            <a:off x="2468577" y="2474036"/>
            <a:ext cx="3312366" cy="2016224"/>
          </a:xfrm>
          <a:prstGeom prst="triangle">
            <a:avLst/>
          </a:prstGeom>
          <a:gradFill flip="none" rotWithShape="1">
            <a:gsLst>
              <a:gs pos="6000">
                <a:srgbClr val="20B2AA"/>
              </a:gs>
              <a:gs pos="29000">
                <a:srgbClr val="20B2AA">
                  <a:tint val="66000"/>
                  <a:satMod val="160000"/>
                </a:srgbClr>
              </a:gs>
              <a:gs pos="97000">
                <a:schemeClr val="bg1"/>
              </a:gs>
              <a:gs pos="63000">
                <a:srgbClr val="20B2AA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bject 13"/>
          <p:cNvSpPr txBox="1">
            <a:spLocks noGrp="1"/>
          </p:cNvSpPr>
          <p:nvPr>
            <p:ph type="title"/>
          </p:nvPr>
        </p:nvSpPr>
        <p:spPr>
          <a:xfrm>
            <a:off x="1005554" y="593257"/>
            <a:ext cx="10881646" cy="397121"/>
          </a:xfrm>
          <a:prstGeom prst="rect">
            <a:avLst/>
          </a:prstGeom>
        </p:spPr>
        <p:txBody>
          <a:bodyPr vert="horz" wrap="square" lIns="0" tIns="9232" rIns="0" bIns="0" rtlCol="0" anchor="ctr">
            <a:spAutoFit/>
          </a:bodyPr>
          <a:lstStyle/>
          <a:p>
            <a:r>
              <a:rPr lang="ru-RU" sz="2800" b="1" dirty="0">
                <a:solidFill>
                  <a:srgbClr val="5569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ГЧП в благоустройстве </a:t>
            </a:r>
            <a:r>
              <a:rPr lang="ru-RU" sz="2800" b="1" dirty="0" smtClean="0">
                <a:solidFill>
                  <a:srgbClr val="5569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общественных пространств</a:t>
            </a:r>
            <a:endParaRPr sz="2800" b="1" dirty="0">
              <a:solidFill>
                <a:srgbClr val="5569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3223" y="2007899"/>
            <a:ext cx="6350896" cy="2948499"/>
          </a:xfrm>
          <a:prstGeom prst="rect">
            <a:avLst/>
          </a:prstGeom>
          <a:ln>
            <a:solidFill>
              <a:srgbClr val="20B2AA"/>
            </a:solidFill>
          </a:ln>
        </p:spPr>
        <p:txBody>
          <a:bodyPr wrap="square">
            <a:spAutoFit/>
          </a:bodyPr>
          <a:lstStyle/>
          <a:p>
            <a:pPr marL="444500" indent="-179388" algn="just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преимущественно </a:t>
            </a:r>
            <a:r>
              <a:rPr lang="ru-RU" sz="1600" b="1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муниципальный </a:t>
            </a:r>
            <a:r>
              <a:rPr lang="ru-RU" sz="1600" b="1" dirty="0" smtClean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</a:t>
            </a:r>
            <a:endParaRPr lang="ru-RU" sz="1400" b="1" dirty="0">
              <a:solidFill>
                <a:srgbClr val="5569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indent="-179388" algn="just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существующих проектах отсутствуют финансовые обязательства публичной стороны в форме платы концедента и МГД </a:t>
            </a:r>
            <a:endParaRPr lang="ru-RU" sz="1400" b="1" dirty="0">
              <a:solidFill>
                <a:srgbClr val="5569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indent="-179388" algn="just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низкая капиталоемкость проектов (в основном до 200 </a:t>
            </a:r>
            <a:r>
              <a:rPr lang="ru-RU" sz="1600" b="1" dirty="0" smtClean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</a:t>
            </a:r>
            <a:r>
              <a:rPr lang="ru-RU" sz="1600" b="1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</a:t>
            </a:r>
            <a:r>
              <a:rPr lang="ru-RU" sz="1600" b="1" dirty="0" smtClean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  <a:endParaRPr lang="ru-RU" sz="1400" b="1" dirty="0">
              <a:solidFill>
                <a:srgbClr val="5569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indent="-179388" algn="just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настоящее время наблюдается активизация интереса к масштабным проектам по созданию (реконструкции) современных парковых пространств в рамках благоустройства городов и создания комфортной общественной </a:t>
            </a:r>
            <a:r>
              <a:rPr lang="ru-RU" sz="1600" b="1" dirty="0" smtClean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среды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213" y="139700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00431" y="6106664"/>
            <a:ext cx="274355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  <a:latin typeface="Calibri"/>
                <a:ea typeface="Microsoft YaHei" panose="020B0503020204020204" pitchFamily="34" charset="-122"/>
              </a:rPr>
              <a:t>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29446" y="1189417"/>
            <a:ext cx="9626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Рынок реализуемых проектов ГЧП в сфере благоустройства общественных пространств по состоянию на начало 2021 </a:t>
            </a:r>
            <a:r>
              <a:rPr lang="ru-RU" dirty="0" smtClean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(по данным РОСИФНРА):</a:t>
            </a:r>
            <a:endParaRPr lang="ru-RU" dirty="0">
              <a:solidFill>
                <a:srgbClr val="5569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73292" y="2007806"/>
            <a:ext cx="3196794" cy="2877149"/>
            <a:chOff x="1005554" y="1974421"/>
            <a:chExt cx="3196794" cy="287714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005554" y="1974422"/>
              <a:ext cx="116570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0" b="1" dirty="0">
                  <a:solidFill>
                    <a:srgbClr val="20B2A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32</a:t>
              </a:r>
              <a:endParaRPr lang="ru-RU" dirty="0">
                <a:solidFill>
                  <a:srgbClr val="20B2AA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983745" y="1974421"/>
              <a:ext cx="116570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0" b="1" dirty="0" smtClean="0">
                  <a:solidFill>
                    <a:srgbClr val="20B2A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21</a:t>
              </a:r>
              <a:endParaRPr lang="ru-RU" dirty="0">
                <a:solidFill>
                  <a:srgbClr val="20B2AA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346749" y="3232384"/>
              <a:ext cx="257015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0" b="1" dirty="0" smtClean="0">
                  <a:solidFill>
                    <a:srgbClr val="20B2A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2,21 </a:t>
              </a:r>
              <a:r>
                <a:rPr lang="ru-RU" sz="2400" b="1" dirty="0" smtClean="0">
                  <a:solidFill>
                    <a:srgbClr val="20B2A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млрд руб.</a:t>
              </a:r>
              <a:endParaRPr lang="ru-RU" sz="1400" dirty="0">
                <a:solidFill>
                  <a:srgbClr val="20B2AA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71277" y="2704193"/>
              <a:ext cx="10342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проекта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30846" y="2704193"/>
              <a:ext cx="12715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концессия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005554" y="4482238"/>
              <a:ext cx="31550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объем частных инвестиций </a:t>
              </a:r>
              <a:endParaRPr lang="ru-RU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169632" y="5633554"/>
            <a:ext cx="962605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2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ru-RU" sz="19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ВЭБ.РФ</a:t>
            </a:r>
            <a:r>
              <a:rPr lang="ru-RU" sz="1900" b="1" dirty="0">
                <a:solidFill>
                  <a:srgbClr val="54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9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ИнфраВЭБ</a:t>
            </a:r>
            <a:r>
              <a:rPr lang="ru-RU" sz="1900" b="1" dirty="0">
                <a:solidFill>
                  <a:srgbClr val="54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готовы оказать содействие в </a:t>
            </a:r>
            <a:r>
              <a:rPr lang="ru-RU" sz="1900" b="1" dirty="0" smtClean="0">
                <a:solidFill>
                  <a:srgbClr val="54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подготовке, финансировании</a:t>
            </a:r>
            <a:r>
              <a:rPr lang="ru-RU" sz="1900" b="1" dirty="0">
                <a:solidFill>
                  <a:srgbClr val="54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900" b="1" dirty="0" smtClean="0">
                <a:solidFill>
                  <a:srgbClr val="54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системном </a:t>
            </a:r>
            <a:r>
              <a:rPr lang="ru-RU" sz="1900" b="1" dirty="0">
                <a:solidFill>
                  <a:srgbClr val="54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запуске </a:t>
            </a:r>
            <a:r>
              <a:rPr lang="ru-RU" sz="1900" b="1" dirty="0" smtClean="0">
                <a:solidFill>
                  <a:srgbClr val="54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проектов благоустройства общественных пространств </a:t>
            </a:r>
            <a:endParaRPr lang="ru-RU" sz="1900" b="1" dirty="0">
              <a:solidFill>
                <a:srgbClr val="5469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239" y="5551860"/>
            <a:ext cx="840496" cy="84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2B334-FF53-9744-9F2C-9FA39E184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380206"/>
            <a:ext cx="10515600" cy="84952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5569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Парки как часть</a:t>
            </a:r>
            <a:r>
              <a:rPr lang="en-US" sz="2800" b="1" dirty="0">
                <a:solidFill>
                  <a:srgbClr val="5569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5569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по созданию устойчивых городов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EB9CD6-4CD2-714B-8E49-175571F4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640" y="1310977"/>
            <a:ext cx="5706671" cy="5280891"/>
          </a:xfrm>
          <a:prstGeom prst="roundRect">
            <a:avLst/>
          </a:prstGeom>
          <a:ln>
            <a:solidFill>
              <a:srgbClr val="20B2AA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20B2AA"/>
                </a:solidFill>
              </a:rPr>
              <a:t>Современный </a:t>
            </a:r>
            <a:r>
              <a:rPr lang="ru-RU" sz="2000" b="1" dirty="0" smtClean="0">
                <a:solidFill>
                  <a:srgbClr val="20B2AA"/>
                </a:solidFill>
              </a:rPr>
              <a:t>парк, </a:t>
            </a:r>
            <a:r>
              <a:rPr lang="ru-RU" sz="2000" b="1" dirty="0">
                <a:solidFill>
                  <a:srgbClr val="20B2AA"/>
                </a:solidFill>
              </a:rPr>
              <a:t>в первую </a:t>
            </a:r>
            <a:r>
              <a:rPr lang="ru-RU" sz="2000" b="1" dirty="0" smtClean="0">
                <a:solidFill>
                  <a:srgbClr val="20B2AA"/>
                </a:solidFill>
              </a:rPr>
              <a:t>очередь, это </a:t>
            </a:r>
            <a:r>
              <a:rPr lang="ru-RU" sz="2000" b="1" dirty="0">
                <a:solidFill>
                  <a:srgbClr val="20B2AA"/>
                </a:solidFill>
              </a:rPr>
              <a:t>качество </a:t>
            </a:r>
            <a:r>
              <a:rPr lang="ru-RU" sz="2000" b="1" dirty="0" smtClean="0">
                <a:solidFill>
                  <a:srgbClr val="20B2AA"/>
                </a:solidFill>
              </a:rPr>
              <a:t>жизни </a:t>
            </a:r>
            <a:endParaRPr lang="ru-RU" sz="2000" b="1" dirty="0" smtClean="0">
              <a:solidFill>
                <a:srgbClr val="20B2AA"/>
              </a:solidFill>
            </a:endParaRPr>
          </a:p>
          <a:p>
            <a:pPr marL="457200" lvl="1" indent="0" algn="just">
              <a:buNone/>
            </a:pPr>
            <a:endParaRPr lang="ru-RU" sz="1400" b="1" dirty="0">
              <a:solidFill>
                <a:srgbClr val="20B2AA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213" y="139700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00431" y="6106664"/>
            <a:ext cx="274355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  <a:latin typeface="Calibri"/>
                <a:ea typeface="Microsoft YaHei" panose="020B0503020204020204" pitchFamily="34" charset="-122"/>
              </a:rPr>
              <a:t>4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32311" y="3233137"/>
            <a:ext cx="212866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2F44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Современный парк </a:t>
            </a:r>
          </a:p>
          <a:p>
            <a:pPr algn="ctr"/>
            <a:r>
              <a:rPr lang="ru-RU" sz="1900" b="1" dirty="0" smtClean="0">
                <a:solidFill>
                  <a:srgbClr val="2F44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должен </a:t>
            </a:r>
          </a:p>
          <a:p>
            <a:pPr algn="ctr"/>
            <a:r>
              <a:rPr lang="ru-RU" sz="1900" b="1" dirty="0" smtClean="0">
                <a:solidFill>
                  <a:srgbClr val="2F44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выполнять </a:t>
            </a:r>
            <a:r>
              <a:rPr lang="ru-RU" sz="1900" b="1" dirty="0">
                <a:solidFill>
                  <a:srgbClr val="2F44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функции: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8285875" y="2254220"/>
            <a:ext cx="3644846" cy="3575295"/>
            <a:chOff x="238402" y="1822354"/>
            <a:chExt cx="3644846" cy="3575295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869064" y="1822354"/>
              <a:ext cx="1587534" cy="839266"/>
            </a:xfrm>
            <a:prstGeom prst="roundRect">
              <a:avLst/>
            </a:prstGeom>
            <a:noFill/>
            <a:ln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сохранения окружающей среды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869064" y="2773189"/>
              <a:ext cx="2263509" cy="805218"/>
            </a:xfrm>
            <a:prstGeom prst="roundRect">
              <a:avLst/>
            </a:prstGeom>
            <a:noFill/>
            <a:ln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создание комфортных условий для личного развития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878573" y="3689976"/>
              <a:ext cx="2023541" cy="804840"/>
            </a:xfrm>
            <a:prstGeom prst="roundRect">
              <a:avLst/>
            </a:prstGeom>
            <a:noFill/>
            <a:ln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возможность заботы о здоровье населения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878573" y="4606385"/>
              <a:ext cx="3004675" cy="791264"/>
            </a:xfrm>
            <a:prstGeom prst="roundRect">
              <a:avLst/>
            </a:prstGeom>
            <a:noFill/>
            <a:ln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ответственное отношение к потреблению и обращению с отходами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8402" y="1947833"/>
              <a:ext cx="636311" cy="636311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8402" y="2926981"/>
              <a:ext cx="616114" cy="616114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94516" y="3878912"/>
              <a:ext cx="499706" cy="499706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7970" y="4735618"/>
              <a:ext cx="532797" cy="532797"/>
            </a:xfrm>
            <a:prstGeom prst="rect">
              <a:avLst/>
            </a:prstGeom>
          </p:spPr>
        </p:pic>
      </p:grpSp>
      <p:sp>
        <p:nvSpPr>
          <p:cNvPr id="21" name="Левая фигурная скобка 20"/>
          <p:cNvSpPr/>
          <p:nvPr/>
        </p:nvSpPr>
        <p:spPr>
          <a:xfrm>
            <a:off x="7993427" y="2164593"/>
            <a:ext cx="490331" cy="3777826"/>
          </a:xfrm>
          <a:prstGeom prst="leftBrace">
            <a:avLst/>
          </a:prstGeom>
          <a:ln w="12700">
            <a:solidFill>
              <a:srgbClr val="20B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77377" y="2164593"/>
            <a:ext cx="5210005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Практически все парковые проекты – дефицит </a:t>
            </a:r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финансирования</a:t>
            </a:r>
            <a:endParaRPr lang="ru-RU" sz="15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том числе в связи с отсутствием бизнес-идеи для создания парка, как точки развития территории с большим количеством форм социальной активности: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театры,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спортивные клубы,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дома творчества </a:t>
            </a:r>
          </a:p>
          <a:p>
            <a:pPr lvl="1"/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как часть инфраструктуры современных парков</a:t>
            </a:r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1"/>
            <a:endParaRPr lang="ru-RU" sz="15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Оценить 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потенциальный спрос достаточно </a:t>
            </a:r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сложно, требуется 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комбинированная работа над выработков оптимального платежного </a:t>
            </a:r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механизма </a:t>
            </a:r>
            <a:endParaRPr lang="ru-RU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3245" y="2232790"/>
            <a:ext cx="554743" cy="55474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61375" y="2990567"/>
            <a:ext cx="705036" cy="70503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9597" y="5428067"/>
            <a:ext cx="634123" cy="67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3"/>
          <p:cNvSpPr txBox="1">
            <a:spLocks noGrp="1"/>
          </p:cNvSpPr>
          <p:nvPr>
            <p:ph type="title"/>
          </p:nvPr>
        </p:nvSpPr>
        <p:spPr>
          <a:xfrm>
            <a:off x="1036775" y="418659"/>
            <a:ext cx="9589827" cy="674120"/>
          </a:xfrm>
          <a:prstGeom prst="rect">
            <a:avLst/>
          </a:prstGeom>
        </p:spPr>
        <p:txBody>
          <a:bodyPr vert="horz" wrap="square" lIns="0" tIns="9232" rIns="0" bIns="0" rtlCol="0" anchor="ctr">
            <a:spAutoFit/>
          </a:bodyPr>
          <a:lstStyle/>
          <a:p>
            <a:r>
              <a:rPr lang="ru-RU" sz="2400" b="1" dirty="0">
                <a:solidFill>
                  <a:srgbClr val="5569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варианты реализации проекта по созданию парковой инфраструктуры с применением механизмов ГЧП</a:t>
            </a:r>
            <a:endParaRPr sz="2400" b="1" dirty="0">
              <a:solidFill>
                <a:srgbClr val="5569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4395" y="1221790"/>
            <a:ext cx="11119032" cy="191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Механизм возмещения затрат инвестора на создание и эксплуатацию объекта </a:t>
            </a:r>
            <a:r>
              <a:rPr lang="ru-RU" sz="1300" b="1" i="1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зависит от спроса на услугу</a:t>
            </a:r>
            <a:r>
              <a:rPr lang="ru-RU" sz="1300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оказываемую в рамках проекта, и социального эффекта от реализации </a:t>
            </a:r>
            <a:r>
              <a:rPr lang="ru-RU" sz="1300" dirty="0" smtClean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  <a:endParaRPr lang="ru-RU" sz="1300" dirty="0">
              <a:solidFill>
                <a:srgbClr val="5569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Большинство инфраструктурных объектов имеют </a:t>
            </a:r>
            <a:r>
              <a:rPr lang="ru-RU" sz="1300" b="1" i="1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ограниченный</a:t>
            </a:r>
            <a:r>
              <a:rPr lang="en-US" sz="1300" b="1" i="1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1300" b="1" i="1" dirty="0" err="1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волатильный</a:t>
            </a:r>
            <a:r>
              <a:rPr lang="ru-RU" sz="1300" b="1" i="1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платежеспособный спрос </a:t>
            </a:r>
            <a:r>
              <a:rPr lang="ru-RU" sz="1300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оказываемые услуги, не позволяющий полностью окупить затраты </a:t>
            </a:r>
            <a:r>
              <a:rPr lang="ru-RU" sz="1300" dirty="0" smtClean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инвестора </a:t>
            </a:r>
            <a:endParaRPr lang="ru-RU" sz="1300" dirty="0">
              <a:solidFill>
                <a:srgbClr val="5569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повышения инвестиционной привлекательности таких проектов необходимо правильным образом их </a:t>
            </a:r>
            <a:r>
              <a:rPr lang="ru-RU" sz="1300" b="1" i="1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структурировать, </a:t>
            </a:r>
            <a:r>
              <a:rPr lang="ru-RU" sz="1300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учитывая оптимальный объектный состав и сезонность, а также</a:t>
            </a:r>
            <a:r>
              <a:rPr lang="ru-RU" sz="1300" b="1" i="1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предусмотреть </a:t>
            </a:r>
            <a:r>
              <a:rPr lang="ru-RU" sz="1300" b="1" i="1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механизмы </a:t>
            </a:r>
            <a:r>
              <a:rPr lang="ru-RU" sz="1300" b="1" i="1" dirty="0" err="1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софинансирования</a:t>
            </a:r>
            <a:r>
              <a:rPr lang="ru-RU" sz="1300" b="1" i="1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1300" dirty="0" smtClean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государства</a:t>
            </a:r>
            <a:endParaRPr lang="ru-RU" sz="1300" dirty="0">
              <a:solidFill>
                <a:srgbClr val="5569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грамотно структурированном проекте сочетаются </a:t>
            </a:r>
            <a:r>
              <a:rPr lang="ru-RU" sz="1300" b="1" i="1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экономическая эффективность</a:t>
            </a:r>
            <a:r>
              <a:rPr lang="ru-RU" sz="1300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300" b="1" i="1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распределение рисков </a:t>
            </a:r>
            <a:r>
              <a:rPr lang="ru-RU" sz="1300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отсутствие единовременной нагрузки на </a:t>
            </a:r>
            <a:r>
              <a:rPr lang="ru-RU" sz="1300" dirty="0" smtClean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</a:t>
            </a:r>
            <a:endParaRPr lang="ru-RU" sz="1300" dirty="0">
              <a:solidFill>
                <a:srgbClr val="5569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213" y="139700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00431" y="6106664"/>
            <a:ext cx="274355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  <a:latin typeface="Calibri"/>
                <a:ea typeface="Microsoft YaHei" panose="020B0503020204020204" pitchFamily="34" charset="-122"/>
              </a:rPr>
              <a:t>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000602" y="3135793"/>
            <a:ext cx="4036598" cy="3413347"/>
            <a:chOff x="7068288" y="3058442"/>
            <a:chExt cx="4036598" cy="3413347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7068288" y="3303437"/>
              <a:ext cx="4036598" cy="3168352"/>
            </a:xfrm>
            <a:prstGeom prst="roundRect">
              <a:avLst/>
            </a:prstGeom>
            <a:solidFill>
              <a:schemeClr val="bg2"/>
            </a:solidFill>
            <a:ln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08367" y="3754433"/>
              <a:ext cx="3956438" cy="2581799"/>
            </a:xfrm>
            <a:prstGeom prst="rect">
              <a:avLst/>
            </a:prstGeom>
            <a:noFill/>
            <a:ln cap="rnd">
              <a:noFill/>
              <a:prstDash val="solid"/>
            </a:ln>
          </p:spPr>
          <p:txBody>
            <a:bodyPr wrap="square" lIns="0" tIns="0" rIns="0" bIns="0" rtlCol="0" anchor="t" anchorCtr="0">
              <a:noAutofit/>
            </a:bodyPr>
            <a:lstStyle/>
            <a:p>
              <a:pPr marL="204311" indent="-136208" defTabSz="514350">
                <a:lnSpc>
                  <a:spcPct val="110000"/>
                </a:lnSpc>
                <a:spcAft>
                  <a:spcPts val="300"/>
                </a:spcAft>
                <a:buClr>
                  <a:srgbClr val="20B2AA"/>
                </a:buClr>
                <a:buFont typeface="Wingdings"/>
                <a:buChar char=""/>
                <a:tabLst>
                  <a:tab pos="204788" algn="l"/>
                </a:tabLst>
                <a:defRPr/>
              </a:pPr>
              <a:r>
                <a:rPr lang="ru-RU" sz="1100" spc="-4" dirty="0" smtClean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Имеет </a:t>
              </a:r>
              <a:r>
                <a:rPr lang="ru-RU" sz="1100" b="1" spc="-4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длительные сроки </a:t>
              </a:r>
              <a:r>
                <a:rPr lang="ru-RU" sz="1100" spc="-4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подготовки, </a:t>
              </a:r>
              <a:r>
                <a:rPr lang="ru-RU" sz="1100" b="1" spc="-4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мало практики </a:t>
              </a:r>
              <a:r>
                <a:rPr lang="ru-RU" sz="1100" spc="-4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 реализации</a:t>
              </a:r>
              <a:endParaRPr lang="ru-RU" sz="1100" b="1" spc="-4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04311" indent="-136208" defTabSz="514350">
                <a:lnSpc>
                  <a:spcPct val="110000"/>
                </a:lnSpc>
                <a:spcAft>
                  <a:spcPts val="300"/>
                </a:spcAft>
                <a:buClr>
                  <a:srgbClr val="20B2AA"/>
                </a:buClr>
                <a:buFont typeface="Wingdings"/>
                <a:buChar char=""/>
                <a:tabLst>
                  <a:tab pos="204788" algn="l"/>
                </a:tabLst>
                <a:defRPr/>
              </a:pPr>
              <a:r>
                <a:rPr lang="ru-RU" sz="1100" b="1" spc="-4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Обязанности инвестора</a:t>
              </a:r>
              <a:r>
                <a:rPr lang="ru-RU" sz="1100" spc="-4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создание и эксплуатация объекта за счет собственных и привлеченных средств</a:t>
              </a:r>
            </a:p>
            <a:p>
              <a:pPr marL="204311" indent="-136208" defTabSz="514350">
                <a:lnSpc>
                  <a:spcPct val="110000"/>
                </a:lnSpc>
                <a:buClr>
                  <a:srgbClr val="20B2AA"/>
                </a:buClr>
                <a:buFont typeface="Wingdings"/>
                <a:buChar char=""/>
                <a:tabLst>
                  <a:tab pos="204788" algn="l"/>
                </a:tabLst>
                <a:defRPr/>
              </a:pPr>
              <a:r>
                <a:rPr lang="ru-RU" sz="1100" b="1" spc="-4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Обязанности публичной стороны</a:t>
              </a:r>
              <a:r>
                <a:rPr lang="ru-RU" sz="1100" spc="-4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  <a:p>
              <a:pPr marL="360363" lvl="1" indent="-134938" defTabSz="514350">
                <a:lnSpc>
                  <a:spcPct val="110000"/>
                </a:lnSpc>
                <a:buClr>
                  <a:srgbClr val="20B2AA"/>
                </a:buClr>
                <a:buFont typeface="Wingdings"/>
                <a:buChar char=""/>
                <a:tabLst>
                  <a:tab pos="204788" algn="l"/>
                </a:tabLst>
                <a:defRPr/>
              </a:pPr>
              <a:r>
                <a:rPr lang="ru-RU" sz="1100" spc="-4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Создание сопутствующей транспортной и коммунальной инфраструктуры</a:t>
              </a:r>
            </a:p>
            <a:p>
              <a:pPr marL="360363" lvl="1" indent="-134938" defTabSz="514350">
                <a:lnSpc>
                  <a:spcPct val="110000"/>
                </a:lnSpc>
                <a:buClr>
                  <a:srgbClr val="20B2AA"/>
                </a:buClr>
                <a:buFont typeface="Wingdings"/>
                <a:buChar char=""/>
                <a:tabLst>
                  <a:tab pos="204788" algn="l"/>
                </a:tabLst>
                <a:defRPr/>
              </a:pPr>
              <a:r>
                <a:rPr lang="ru-RU" sz="1100" spc="-4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Предоставление МГД</a:t>
              </a:r>
            </a:p>
            <a:p>
              <a:pPr marL="360363" lvl="1" indent="-134938" defTabSz="514350">
                <a:lnSpc>
                  <a:spcPct val="110000"/>
                </a:lnSpc>
                <a:buClr>
                  <a:srgbClr val="20B2AA"/>
                </a:buClr>
                <a:buFont typeface="Wingdings"/>
                <a:buChar char=""/>
                <a:tabLst>
                  <a:tab pos="204788" algn="l"/>
                </a:tabLst>
                <a:defRPr/>
              </a:pPr>
              <a:r>
                <a:rPr lang="ru-RU" sz="1100" spc="-4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Возможное предоставление капитального гранта</a:t>
              </a:r>
              <a:endParaRPr lang="ru-RU" sz="1100" spc="-4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60363" lvl="1" indent="-134938" defTabSz="514350">
                <a:lnSpc>
                  <a:spcPct val="110000"/>
                </a:lnSpc>
                <a:spcAft>
                  <a:spcPts val="300"/>
                </a:spcAft>
                <a:buClr>
                  <a:srgbClr val="20B2AA"/>
                </a:buClr>
                <a:buFont typeface="Wingdings"/>
                <a:buChar char=""/>
                <a:tabLst>
                  <a:tab pos="204788" algn="l"/>
                </a:tabLst>
                <a:defRPr/>
              </a:pPr>
              <a:r>
                <a:rPr lang="ru-RU" sz="1100" spc="-4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Гарантия и оплата посещения льготных групп населения</a:t>
              </a:r>
            </a:p>
            <a:p>
              <a:pPr marL="204311" lvl="1" indent="-136208" defTabSz="514350">
                <a:lnSpc>
                  <a:spcPct val="110000"/>
                </a:lnSpc>
                <a:buClr>
                  <a:srgbClr val="20B2AA"/>
                </a:buClr>
                <a:buFont typeface="Wingdings"/>
                <a:buChar char=""/>
                <a:tabLst>
                  <a:tab pos="204788" algn="l"/>
                </a:tabLst>
                <a:defRPr/>
              </a:pPr>
              <a:r>
                <a:rPr lang="ru-RU" sz="1100" b="1" spc="-4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Собственность на объект: </a:t>
              </a:r>
              <a:r>
                <a:rPr lang="ru-RU" sz="1100" spc="-4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частная</a:t>
              </a:r>
            </a:p>
            <a:p>
              <a:pPr marL="68103" lvl="1" defTabSz="514350">
                <a:lnSpc>
                  <a:spcPct val="110000"/>
                </a:lnSpc>
                <a:buClr>
                  <a:srgbClr val="20B2AA"/>
                </a:buClr>
                <a:tabLst>
                  <a:tab pos="204788" algn="l"/>
                </a:tabLst>
                <a:defRPr/>
              </a:pPr>
              <a:r>
                <a:rPr lang="ru-RU" sz="1100" spc="-4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(в случае инвестирования более 50% в объект)</a:t>
              </a:r>
            </a:p>
          </p:txBody>
        </p:sp>
        <p:sp>
          <p:nvSpPr>
            <p:cNvPr id="39" name="Надпись 1"/>
            <p:cNvSpPr txBox="1">
              <a:spLocks noChangeArrowheads="1"/>
            </p:cNvSpPr>
            <p:nvPr/>
          </p:nvSpPr>
          <p:spPr bwMode="auto">
            <a:xfrm>
              <a:off x="8253002" y="3058442"/>
              <a:ext cx="1667169" cy="505884"/>
            </a:xfrm>
            <a:prstGeom prst="roundRect">
              <a:avLst>
                <a:gd name="adj" fmla="val 32478"/>
              </a:avLst>
            </a:prstGeom>
            <a:solidFill>
              <a:schemeClr val="bg1"/>
            </a:solidFill>
            <a:ln w="12700">
              <a:solidFill>
                <a:srgbClr val="20B2A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marR="0" lvl="0" indent="0" algn="ctr" defTabSz="914400" eaLnBrk="0" latinLnBrk="0" hangingPunct="0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sz="105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+mj-lt"/>
                  <a:ea typeface="Calibri" panose="020F0502020204030204" pitchFamily="34" charset="0"/>
                </a:defRPr>
              </a:lvl1pPr>
            </a:lstStyle>
            <a:p>
              <a:r>
                <a:rPr lang="ru-RU" altLang="ru-RU" sz="1400" dirty="0">
                  <a:solidFill>
                    <a:srgbClr val="3A4E5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Вариант 2</a:t>
              </a:r>
            </a:p>
            <a:p>
              <a:r>
                <a:rPr lang="ru-RU" altLang="ru-RU" sz="1400" b="1" dirty="0">
                  <a:solidFill>
                    <a:srgbClr val="3A4E5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СГЧП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789016" y="3135793"/>
            <a:ext cx="4036598" cy="3423251"/>
            <a:chOff x="1685909" y="3045931"/>
            <a:chExt cx="4036598" cy="3423251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685909" y="3300830"/>
              <a:ext cx="4036598" cy="3168352"/>
            </a:xfrm>
            <a:prstGeom prst="roundRect">
              <a:avLst/>
            </a:prstGeom>
            <a:solidFill>
              <a:schemeClr val="bg2"/>
            </a:solidFill>
            <a:ln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Надпись 1"/>
            <p:cNvSpPr txBox="1">
              <a:spLocks noChangeArrowheads="1"/>
            </p:cNvSpPr>
            <p:nvPr/>
          </p:nvSpPr>
          <p:spPr bwMode="auto">
            <a:xfrm>
              <a:off x="2879684" y="3045931"/>
              <a:ext cx="1649047" cy="518395"/>
            </a:xfrm>
            <a:prstGeom prst="roundRect">
              <a:avLst>
                <a:gd name="adj" fmla="val 32478"/>
              </a:avLst>
            </a:prstGeom>
            <a:solidFill>
              <a:schemeClr val="bg1"/>
            </a:solidFill>
            <a:ln w="12700">
              <a:solidFill>
                <a:srgbClr val="20B2A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marR="0" lvl="0" indent="0" algn="ctr" defTabSz="914400" eaLnBrk="0" latinLnBrk="0" hangingPunct="0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sz="105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+mj-lt"/>
                  <a:ea typeface="Calibri" panose="020F0502020204030204" pitchFamily="34" charset="0"/>
                </a:defRPr>
              </a:lvl1pPr>
            </a:lstStyle>
            <a:p>
              <a:r>
                <a:rPr lang="ru-RU" altLang="ru-RU" sz="1400" dirty="0">
                  <a:solidFill>
                    <a:srgbClr val="3A4E5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Вариант 1</a:t>
              </a:r>
            </a:p>
            <a:p>
              <a:r>
                <a:rPr lang="ru-RU" altLang="ru-RU" sz="1400" b="1" dirty="0">
                  <a:solidFill>
                    <a:srgbClr val="3A4E5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Концессия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860897" y="3597804"/>
              <a:ext cx="3761981" cy="2574403"/>
            </a:xfrm>
            <a:prstGeom prst="rect">
              <a:avLst/>
            </a:prstGeom>
            <a:noFill/>
            <a:ln cap="rnd">
              <a:noFill/>
              <a:prstDash val="solid"/>
            </a:ln>
          </p:spPr>
          <p:txBody>
            <a:bodyPr wrap="square" lIns="0" tIns="0" rIns="0" bIns="0" rtlCol="0" anchor="t" anchorCtr="0">
              <a:noAutofit/>
            </a:bodyPr>
            <a:lstStyle/>
            <a:p>
              <a:pPr marL="204311" indent="-136208" defTabSz="514350">
                <a:lnSpc>
                  <a:spcPct val="110000"/>
                </a:lnSpc>
                <a:spcAft>
                  <a:spcPts val="300"/>
                </a:spcAft>
                <a:buClr>
                  <a:srgbClr val="20B2AA"/>
                </a:buClr>
                <a:buFont typeface="Wingdings"/>
                <a:buChar char=""/>
                <a:tabLst>
                  <a:tab pos="204788" algn="l"/>
                </a:tabLst>
                <a:defRPr/>
              </a:pPr>
              <a:r>
                <a:rPr lang="ru-RU" sz="1100" b="1" spc="-4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Наиболее оптимальная модель </a:t>
              </a:r>
              <a:r>
                <a:rPr lang="ru-RU" sz="1100" spc="-4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 учетом распределения рисков, сроков и опыта реализации аналогичных проектов</a:t>
              </a:r>
            </a:p>
            <a:p>
              <a:pPr marL="204311" indent="-136208" defTabSz="514350">
                <a:lnSpc>
                  <a:spcPct val="110000"/>
                </a:lnSpc>
                <a:spcAft>
                  <a:spcPts val="300"/>
                </a:spcAft>
                <a:buClr>
                  <a:srgbClr val="20B2AA"/>
                </a:buClr>
                <a:buFont typeface="Wingdings"/>
                <a:buChar char=""/>
                <a:tabLst>
                  <a:tab pos="204788" algn="l"/>
                </a:tabLst>
                <a:defRPr/>
              </a:pPr>
              <a:r>
                <a:rPr lang="ru-RU" sz="1100" b="1" spc="-4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Обязанности концессионера</a:t>
              </a:r>
              <a:r>
                <a:rPr lang="ru-RU" sz="1100" spc="-4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создание и эксплуатация объекта за счет собственных и привлеченных средств</a:t>
              </a:r>
            </a:p>
            <a:p>
              <a:pPr marL="204311" indent="-136208" defTabSz="514350">
                <a:lnSpc>
                  <a:spcPct val="110000"/>
                </a:lnSpc>
                <a:buClr>
                  <a:srgbClr val="20B2AA"/>
                </a:buClr>
                <a:buFont typeface="Wingdings"/>
                <a:buChar char=""/>
                <a:tabLst>
                  <a:tab pos="204788" algn="l"/>
                </a:tabLst>
                <a:defRPr/>
              </a:pPr>
              <a:r>
                <a:rPr lang="ru-RU" sz="1100" b="1" spc="-4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Обязанности </a:t>
              </a:r>
              <a:r>
                <a:rPr lang="ru-RU" sz="1100" b="1" spc="-4" dirty="0" err="1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концедента</a:t>
              </a:r>
              <a:r>
                <a:rPr lang="ru-RU" sz="1100" spc="-4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  <a:p>
              <a:pPr marL="360363" lvl="1" indent="-134938" defTabSz="514350">
                <a:lnSpc>
                  <a:spcPct val="110000"/>
                </a:lnSpc>
                <a:buClr>
                  <a:srgbClr val="20B2AA"/>
                </a:buClr>
                <a:buFont typeface="Wingdings"/>
                <a:buChar char=""/>
                <a:tabLst>
                  <a:tab pos="204788" algn="l"/>
                </a:tabLst>
                <a:defRPr/>
              </a:pPr>
              <a:r>
                <a:rPr lang="ru-RU" sz="1100" spc="-4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Создание сопутствующей транспортной и коммунальной инфраструктуры</a:t>
              </a:r>
            </a:p>
            <a:p>
              <a:pPr marL="360363" lvl="1" indent="-134938" defTabSz="514350">
                <a:lnSpc>
                  <a:spcPct val="110000"/>
                </a:lnSpc>
                <a:buClr>
                  <a:srgbClr val="20B2AA"/>
                </a:buClr>
                <a:buFont typeface="Wingdings"/>
                <a:buChar char=""/>
                <a:tabLst>
                  <a:tab pos="204788" algn="l"/>
                </a:tabLst>
                <a:defRPr/>
              </a:pPr>
              <a:r>
                <a:rPr lang="ru-RU" sz="1100" spc="-4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Предоставление МГД</a:t>
              </a:r>
            </a:p>
            <a:p>
              <a:pPr marL="360363" lvl="1" indent="-134938" defTabSz="514350">
                <a:lnSpc>
                  <a:spcPct val="110000"/>
                </a:lnSpc>
                <a:buClr>
                  <a:srgbClr val="20B2AA"/>
                </a:buClr>
                <a:buFont typeface="Wingdings"/>
                <a:buChar char=""/>
                <a:tabLst>
                  <a:tab pos="204788" algn="l"/>
                </a:tabLst>
                <a:defRPr/>
              </a:pPr>
              <a:r>
                <a:rPr lang="ru-RU" sz="1100" spc="-4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Возможное предоставление капитального гранта</a:t>
              </a:r>
              <a:endParaRPr lang="ru-RU" sz="1100" spc="-4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60363" lvl="1" indent="-134938" defTabSz="514350">
                <a:lnSpc>
                  <a:spcPct val="110000"/>
                </a:lnSpc>
                <a:spcAft>
                  <a:spcPts val="300"/>
                </a:spcAft>
                <a:buClr>
                  <a:srgbClr val="20B2AA"/>
                </a:buClr>
                <a:buFont typeface="Wingdings"/>
                <a:buChar char=""/>
                <a:tabLst>
                  <a:tab pos="204788" algn="l"/>
                </a:tabLst>
                <a:defRPr/>
              </a:pPr>
              <a:r>
                <a:rPr lang="ru-RU" sz="1100" spc="-4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Гарантия и оплата посещения льготных групп населения</a:t>
              </a:r>
            </a:p>
            <a:p>
              <a:pPr marL="204311" lvl="1" indent="-136208" defTabSz="514350">
                <a:lnSpc>
                  <a:spcPct val="110000"/>
                </a:lnSpc>
                <a:buClr>
                  <a:srgbClr val="20B2AA"/>
                </a:buClr>
                <a:buFont typeface="Wingdings"/>
                <a:buChar char=""/>
                <a:tabLst>
                  <a:tab pos="204788" algn="l"/>
                </a:tabLst>
                <a:defRPr/>
              </a:pPr>
              <a:r>
                <a:rPr lang="ru-RU" sz="1100" b="1" spc="-4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Собственность на объект: </a:t>
              </a:r>
              <a:r>
                <a:rPr lang="ru-RU" sz="1100" spc="-4" dirty="0">
                  <a:solidFill>
                    <a:srgbClr val="5569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государственная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027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74832" y="376380"/>
            <a:ext cx="10837652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b="1" dirty="0">
                <a:solidFill>
                  <a:srgbClr val="5569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 публичной стороны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8923" y="6261436"/>
            <a:ext cx="3009014" cy="302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75877" y="2332752"/>
            <a:ext cx="3412984" cy="440011"/>
          </a:xfrm>
          <a:prstGeom prst="rect">
            <a:avLst/>
          </a:prstGeom>
          <a:noFill/>
          <a:ln/>
          <a:extLst/>
        </p:spPr>
        <p:txBody>
          <a:bodyPr/>
          <a:lstStyle>
            <a:lvl1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+mj-lt"/>
                <a:ea typeface="+mj-ea"/>
                <a:cs typeface="+mj-cs"/>
              </a:defRPr>
            </a:lvl1pPr>
            <a:lvl2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2pPr>
            <a:lvl3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3pPr>
            <a:lvl4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4pPr>
            <a:lvl5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5pPr>
            <a:lvl6pPr marL="4572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6pPr>
            <a:lvl7pPr marL="9144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7pPr>
            <a:lvl8pPr marL="13716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8pPr>
            <a:lvl9pPr marL="18288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800" b="1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Инвестиционная стадия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298031" y="2352784"/>
            <a:ext cx="3599999" cy="322729"/>
          </a:xfrm>
          <a:prstGeom prst="rect">
            <a:avLst/>
          </a:prstGeom>
          <a:noFill/>
          <a:ln/>
          <a:extLst/>
        </p:spPr>
        <p:txBody>
          <a:bodyPr/>
          <a:lstStyle>
            <a:lvl1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+mj-lt"/>
                <a:ea typeface="+mj-ea"/>
                <a:cs typeface="+mj-cs"/>
              </a:defRPr>
            </a:lvl1pPr>
            <a:lvl2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2pPr>
            <a:lvl3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3pPr>
            <a:lvl4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4pPr>
            <a:lvl5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5pPr>
            <a:lvl6pPr marL="4572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6pPr>
            <a:lvl7pPr marL="9144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7pPr>
            <a:lvl8pPr marL="13716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8pPr>
            <a:lvl9pPr marL="18288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9pPr>
          </a:lstStyle>
          <a:p>
            <a:r>
              <a:rPr lang="ru-RU" sz="1800" b="1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Эксплуатационная</a:t>
            </a:r>
            <a:r>
              <a:rPr lang="ru-RU" sz="1600" b="1" i="1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стадия</a:t>
            </a:r>
            <a:endParaRPr lang="ru-RU" sz="1600" b="1" dirty="0">
              <a:solidFill>
                <a:srgbClr val="5569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230034" y="2398841"/>
            <a:ext cx="0" cy="396000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17986" y="3643614"/>
            <a:ext cx="2266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69010" y="3614558"/>
            <a:ext cx="2800920" cy="2646878"/>
          </a:xfrm>
          <a:prstGeom prst="rect">
            <a:avLst/>
          </a:prstGeom>
          <a:ln>
            <a:solidFill>
              <a:srgbClr val="20B2AA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озврат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инвестиций частной стороны осуществляется за счет выручки, остающейся в распоряжении частной стороны</a:t>
            </a:r>
          </a:p>
          <a:p>
            <a:pPr>
              <a:spcBef>
                <a:spcPts val="600"/>
              </a:spcBef>
            </a:pP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гарантий минимального дохода со стороны бюджета, вычисляемого по формуле:</a:t>
            </a:r>
          </a:p>
          <a:p>
            <a:pPr>
              <a:spcBef>
                <a:spcPts val="600"/>
              </a:spcBef>
            </a:pP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МГД=плановая выручка, необходимая для окупаемости проекта – фактическая выручка, полученная в ходе эксплуатации объекта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364177" y="3619879"/>
            <a:ext cx="1847098" cy="1779718"/>
          </a:xfrm>
          <a:prstGeom prst="rect">
            <a:avLst/>
          </a:prstGeom>
          <a:ln>
            <a:solidFill>
              <a:srgbClr val="20B2AA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Возврат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100% инвестиций частного партнера обеспечивается за счет бюджета</a:t>
            </a: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Выручка поступает в пользу бюджета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154077" y="2765225"/>
            <a:ext cx="0" cy="71503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трелка вниз 21"/>
          <p:cNvSpPr/>
          <p:nvPr/>
        </p:nvSpPr>
        <p:spPr>
          <a:xfrm>
            <a:off x="6256290" y="3290511"/>
            <a:ext cx="384808" cy="264252"/>
          </a:xfrm>
          <a:prstGeom prst="downArrow">
            <a:avLst/>
          </a:prstGeom>
          <a:solidFill>
            <a:srgbClr val="20B2AA"/>
          </a:solidFill>
          <a:ln>
            <a:solidFill>
              <a:srgbClr val="20B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8798790" y="3278308"/>
            <a:ext cx="384808" cy="264252"/>
          </a:xfrm>
          <a:prstGeom prst="downArrow">
            <a:avLst/>
          </a:prstGeom>
          <a:solidFill>
            <a:srgbClr val="20B2AA"/>
          </a:solidFill>
          <a:ln>
            <a:solidFill>
              <a:srgbClr val="20B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2157872" y="2437608"/>
            <a:ext cx="9183418" cy="1227991"/>
          </a:xfrm>
          <a:prstGeom prst="rightArrow">
            <a:avLst>
              <a:gd name="adj1" fmla="val 50000"/>
              <a:gd name="adj2" fmla="val 76452"/>
            </a:avLst>
          </a:prstGeom>
          <a:solidFill>
            <a:srgbClr val="20B2AA"/>
          </a:solidFill>
          <a:ln>
            <a:solidFill>
              <a:srgbClr val="20B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МГД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05221" y="2684623"/>
            <a:ext cx="2954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Софинансирование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капитальных расходов (капитальный грант) </a:t>
            </a:r>
          </a:p>
          <a:p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6924" y="3651613"/>
            <a:ext cx="2647859" cy="2569934"/>
          </a:xfrm>
          <a:prstGeom prst="rect">
            <a:avLst/>
          </a:prstGeom>
          <a:noFill/>
          <a:ln>
            <a:solidFill>
              <a:srgbClr val="20B2AA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Величина капитального  гранта зависит от позиции публичной стороны и коммерческой составляющей проекта, рассчитывается на основании предоставленной финансовой модели проекта</a:t>
            </a:r>
          </a:p>
          <a:p>
            <a:pPr>
              <a:spcBef>
                <a:spcPts val="600"/>
              </a:spcBef>
            </a:pP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Размер капитального гранта для достижения экономической эффективности проекта – до 50 % от объема капитальных 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расходов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0574" y="5633139"/>
            <a:ext cx="20376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Эксплуатационный платеж в рамках СГЧП или плата за доступность в рамках КС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45840" y="1134595"/>
            <a:ext cx="10433373" cy="1033758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rgbClr val="20B2AA"/>
            </a:solidFill>
          </a:ln>
        </p:spPr>
        <p:txBody>
          <a:bodyPr wrap="square">
            <a:spAutoFit/>
          </a:bodyPr>
          <a:lstStyle/>
          <a:p>
            <a:pPr indent="180975">
              <a:lnSpc>
                <a:spcPct val="114000"/>
              </a:lnSpc>
            </a:pPr>
            <a:r>
              <a:rPr lang="ru-RU" sz="1200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эффективной реализации современных и масштабных проектов по созданию комплексных парковых пространств на этапе структурирования  необходимо предусматривать финансовые обязательства со стороны государства. Это будет способствовать привлечению частных инвесторов в проект, а также значительно повысит привлекательность проекта для финансирующих организаций, что позволит реализовывать более качественные и капиталоемкие проекты.  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213" y="139700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800431" y="6106664"/>
            <a:ext cx="2743557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>
                    <a:tint val="75000"/>
                  </a:prstClr>
                </a:solidFill>
                <a:latin typeface="Calibri"/>
                <a:ea typeface="Microsoft YaHei" panose="020B0503020204020204" pitchFamily="34" charset="-122"/>
              </a:rPr>
              <a:t>6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292" y="1286952"/>
            <a:ext cx="729044" cy="7290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39224" y="2908268"/>
            <a:ext cx="738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23469" y="2760337"/>
            <a:ext cx="2287806" cy="5627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Заранее</a:t>
            </a:r>
          </a:p>
          <a:p>
            <a:pPr algn="ctr">
              <a:lnSpc>
                <a:spcPct val="115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определенная плата*</a:t>
            </a:r>
          </a:p>
        </p:txBody>
      </p:sp>
    </p:spTree>
    <p:extLst>
      <p:ext uri="{BB962C8B-B14F-4D97-AF65-F5344CB8AC3E}">
        <p14:creationId xmlns:p14="http://schemas.microsoft.com/office/powerpoint/2010/main" val="34842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665027" y="3138985"/>
            <a:ext cx="2497540" cy="4230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08036F-0827-4BE9-8A54-6639714BBCEC}"/>
              </a:ext>
            </a:extLst>
          </p:cNvPr>
          <p:cNvSpPr/>
          <p:nvPr/>
        </p:nvSpPr>
        <p:spPr>
          <a:xfrm>
            <a:off x="-109184" y="6670"/>
            <a:ext cx="6209731" cy="6879236"/>
          </a:xfrm>
          <a:prstGeom prst="rect">
            <a:avLst/>
          </a:prstGeom>
          <a:gradFill flip="none" rotWithShape="1">
            <a:gsLst>
              <a:gs pos="58000">
                <a:srgbClr val="556973">
                  <a:alpha val="71000"/>
                </a:srgbClr>
              </a:gs>
              <a:gs pos="0">
                <a:srgbClr val="AFABAB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21979">
              <a:defRPr/>
            </a:pPr>
            <a:endParaRPr lang="ru-RU" sz="1661" kern="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58" y="1289744"/>
            <a:ext cx="3759283" cy="42989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126011" y="4087368"/>
            <a:ext cx="4488873" cy="2770632"/>
          </a:xfrm>
          <a:prstGeom prst="rect">
            <a:avLst/>
          </a:prstGeom>
          <a:solidFill>
            <a:srgbClr val="2F4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86" y="4445622"/>
            <a:ext cx="2457379" cy="1918310"/>
          </a:xfrm>
          <a:prstGeom prst="rect">
            <a:avLst/>
          </a:prstGeom>
        </p:spPr>
      </p:pic>
      <p:sp>
        <p:nvSpPr>
          <p:cNvPr id="16" name="Заголовок 2"/>
          <p:cNvSpPr txBox="1">
            <a:spLocks/>
          </p:cNvSpPr>
          <p:nvPr/>
        </p:nvSpPr>
        <p:spPr>
          <a:xfrm>
            <a:off x="7437784" y="832804"/>
            <a:ext cx="3699182" cy="2169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300" dirty="0">
                <a:solidFill>
                  <a:prstClr val="white"/>
                </a:solidFill>
              </a:rPr>
              <a:t/>
            </a:r>
            <a:br>
              <a:rPr lang="ru-RU" sz="1300" dirty="0">
                <a:solidFill>
                  <a:prstClr val="white"/>
                </a:solidFill>
              </a:rPr>
            </a:br>
            <a:endParaRPr lang="ru-RU" sz="1300" dirty="0">
              <a:solidFill>
                <a:prstClr val="white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prstClr val="white"/>
                </a:solidFill>
              </a:rPr>
              <a:t>www.vebinfra.ru</a:t>
            </a:r>
            <a:r>
              <a:rPr lang="ru-RU" sz="1800" dirty="0">
                <a:solidFill>
                  <a:prstClr val="white"/>
                </a:solidFill>
              </a:rPr>
              <a:t/>
            </a:r>
            <a:br>
              <a:rPr lang="ru-RU" sz="1800" dirty="0">
                <a:solidFill>
                  <a:prstClr val="white"/>
                </a:solidFill>
              </a:rPr>
            </a:br>
            <a:r>
              <a:rPr lang="ru-RU" sz="1800" dirty="0">
                <a:solidFill>
                  <a:prstClr val="white"/>
                </a:solidFill>
              </a:rPr>
              <a:t>тел.: +7 (495) 777 39 93 </a:t>
            </a:r>
            <a:br>
              <a:rPr lang="ru-RU" sz="1800" dirty="0">
                <a:solidFill>
                  <a:prstClr val="white"/>
                </a:solidFill>
              </a:rPr>
            </a:br>
            <a:r>
              <a:rPr lang="en-US" sz="1800" dirty="0" smtClean="0">
                <a:solidFill>
                  <a:prstClr val="white"/>
                </a:solidFill>
              </a:rPr>
              <a:t>p@vebinfra.ru</a:t>
            </a:r>
            <a:endParaRPr lang="ru-RU" sz="1800" dirty="0">
              <a:solidFill>
                <a:prstClr val="white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prstClr val="white"/>
                </a:solidFill>
              </a:rPr>
              <a:t/>
            </a:r>
            <a:br>
              <a:rPr lang="en-US" sz="1800" dirty="0">
                <a:solidFill>
                  <a:prstClr val="white"/>
                </a:solidFill>
              </a:rPr>
            </a:br>
            <a:r>
              <a:rPr lang="ru-RU" sz="1800" dirty="0">
                <a:solidFill>
                  <a:prstClr val="white"/>
                </a:solidFill>
              </a:rPr>
              <a:t>119019, г. Москва, Россия,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prstClr val="white"/>
                </a:solidFill>
              </a:rPr>
              <a:t>ул. Воздвиженка, д. 7/6, стр. 1</a:t>
            </a:r>
          </a:p>
        </p:txBody>
      </p:sp>
    </p:spTree>
    <p:extLst>
      <p:ext uri="{BB962C8B-B14F-4D97-AF65-F5344CB8AC3E}">
        <p14:creationId xmlns:p14="http://schemas.microsoft.com/office/powerpoint/2010/main" val="12498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S3Vw5zX5rnDM1fELi69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презентации.potx" id="{EA7BFCB4-C7BE-4BFB-B6D1-A4F561CFAB7F}" vid="{608BE079-A222-499B-8645-821F39CFED3B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презентации.potx" id="{EA7BFCB4-C7BE-4BFB-B6D1-A4F561CFAB7F}" vid="{608BE079-A222-499B-8645-821F39CFED3B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Шаблон_презентации_20181102</Template>
  <TotalTime>48158</TotalTime>
  <Words>734</Words>
  <Application>Microsoft Office PowerPoint</Application>
  <PresentationFormat>Широкоэкранный</PresentationFormat>
  <Paragraphs>100</Paragraphs>
  <Slides>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Microsoft YaHei</vt:lpstr>
      <vt:lpstr>Arial</vt:lpstr>
      <vt:lpstr>Calibri</vt:lpstr>
      <vt:lpstr>Tahoma</vt:lpstr>
      <vt:lpstr>Wingdings</vt:lpstr>
      <vt:lpstr>Тема Office</vt:lpstr>
      <vt:lpstr>1_Тема Office</vt:lpstr>
      <vt:lpstr>Слайд think-cell</vt:lpstr>
      <vt:lpstr>Реализация проектов по созданию парковых пространств с применением механизмов ГЧП</vt:lpstr>
      <vt:lpstr>Парки – почему PPP</vt:lpstr>
      <vt:lpstr>ГЧП в благоустройстве общественных пространств</vt:lpstr>
      <vt:lpstr>Парки как часть работы по созданию устойчивых городов </vt:lpstr>
      <vt:lpstr>Возможные варианты реализации проекта по созданию парковой инфраструктуры с применением механизмов ГЧП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КАРОЯН Камо Ерчаникович</dc:creator>
  <cp:lastModifiedBy>МАЛЮТИН Кирилл Михайлович</cp:lastModifiedBy>
  <cp:revision>367</cp:revision>
  <cp:lastPrinted>2019-03-29T14:48:05Z</cp:lastPrinted>
  <dcterms:created xsi:type="dcterms:W3CDTF">2018-11-02T07:05:00Z</dcterms:created>
  <dcterms:modified xsi:type="dcterms:W3CDTF">2021-09-27T14:23:24Z</dcterms:modified>
</cp:coreProperties>
</file>