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1" r:id="rId2"/>
    <p:sldId id="270" r:id="rId3"/>
    <p:sldId id="277" r:id="rId4"/>
    <p:sldId id="276" r:id="rId5"/>
    <p:sldId id="259" r:id="rId6"/>
    <p:sldId id="273" r:id="rId7"/>
    <p:sldId id="269" r:id="rId8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076363" cy="513508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5" y="6"/>
            <a:ext cx="3076363" cy="513508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r">
              <a:defRPr sz="1300"/>
            </a:lvl1pPr>
          </a:lstStyle>
          <a:p>
            <a:fld id="{0EC6DBE8-C10B-45FD-802F-B8B5F2CA937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721107"/>
            <a:ext cx="3076363" cy="513507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r">
              <a:defRPr sz="1300"/>
            </a:lvl1pPr>
          </a:lstStyle>
          <a:p>
            <a:fld id="{C7A56D72-768D-4382-B48F-6F4478A15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217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076363" cy="513508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6"/>
            <a:ext cx="3076363" cy="513508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r">
              <a:defRPr sz="1300"/>
            </a:lvl1pPr>
          </a:lstStyle>
          <a:p>
            <a:fld id="{0DFE7BF3-4C7A-415F-9D72-7E717C5F7D48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6" tIns="48168" rIns="96336" bIns="481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336" tIns="48168" rIns="96336" bIns="481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721107"/>
            <a:ext cx="3076363" cy="513507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r">
              <a:defRPr sz="1300"/>
            </a:lvl1pPr>
          </a:lstStyle>
          <a:p>
            <a:fld id="{8622167C-6032-483D-8C8A-4F7CEC021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934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2167C-6032-483D-8C8A-4F7CEC0215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6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286445-94CB-42D7-B336-0C1AAD64560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6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286445-94CB-42D7-B336-0C1AAD64560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5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286445-94CB-42D7-B336-0C1AAD64560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4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286445-94CB-42D7-B336-0C1AAD64560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6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286445-94CB-42D7-B336-0C1AAD64560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0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286445-94CB-42D7-B336-0C1AAD64560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7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4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0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1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0002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Объект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002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2"/>
          <a:stretch>
            <a:fillRect/>
          </a:stretch>
        </p:blipFill>
        <p:spPr bwMode="auto">
          <a:xfrm>
            <a:off x="0" y="6437313"/>
            <a:ext cx="12192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3"/>
          <p:cNvSpPr>
            <a:spLocks noChangeArrowheads="1"/>
          </p:cNvSpPr>
          <p:nvPr userDrawn="1"/>
        </p:nvSpPr>
        <p:spPr bwMode="auto">
          <a:xfrm>
            <a:off x="0" y="6434138"/>
            <a:ext cx="12192000" cy="423862"/>
          </a:xfrm>
          <a:prstGeom prst="rect">
            <a:avLst/>
          </a:prstGeom>
          <a:solidFill>
            <a:srgbClr val="FFFFFF">
              <a:alpha val="1058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937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937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937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937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937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510213" y="6565900"/>
            <a:ext cx="11715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2261" tIns="22261" rIns="22261" bIns="22261" anchor="ctr">
            <a:spAutoFit/>
          </a:bodyPr>
          <a:lstStyle>
            <a:lvl1pPr defTabSz="3619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619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619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619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619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latinLnBrk="1">
              <a:defRPr/>
            </a:pPr>
            <a:r>
              <a:rPr lang="tr-TR" altLang="ru-RU" sz="1000" smtClean="0">
                <a:solidFill>
                  <a:srgbClr val="FFFFFF"/>
                </a:solidFill>
                <a:latin typeface="Elektra Light Pro" pitchFamily="50" charset="-52"/>
                <a:sym typeface="Helvetica Light"/>
              </a:rPr>
              <a:t>www.rwmcapital.ru</a:t>
            </a:r>
          </a:p>
        </p:txBody>
      </p:sp>
      <p:sp>
        <p:nvSpPr>
          <p:cNvPr id="7" name="Shape 7"/>
          <p:cNvSpPr txBox="1">
            <a:spLocks/>
          </p:cNvSpPr>
          <p:nvPr userDrawn="1"/>
        </p:nvSpPr>
        <p:spPr bwMode="auto">
          <a:xfrm>
            <a:off x="11707813" y="6553200"/>
            <a:ext cx="1571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3952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fld id="{DE7CA4BD-2EDD-4D83-AED5-BDD6307884F3}" type="slidenum">
              <a:rPr lang="tr-TR" altLang="ru-RU" sz="100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pPr algn="ctr" eaLnBrk="1" hangingPunct="1">
                <a:lnSpc>
                  <a:spcPct val="150000"/>
                </a:lnSpc>
              </a:pPr>
              <a:t>‹#›</a:t>
            </a:fld>
            <a:endParaRPr lang="tr-TR" altLang="ru-RU" sz="1000">
              <a:solidFill>
                <a:srgbClr val="FFFFFF"/>
              </a:solidFill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</p:txBody>
      </p:sp>
      <p:sp>
        <p:nvSpPr>
          <p:cNvPr id="8" name="Shape 8"/>
          <p:cNvSpPr>
            <a:spLocks/>
          </p:cNvSpPr>
          <p:nvPr userDrawn="1"/>
        </p:nvSpPr>
        <p:spPr bwMode="auto">
          <a:xfrm>
            <a:off x="11623675" y="6530975"/>
            <a:ext cx="328613" cy="2619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Shape 9"/>
          <p:cNvSpPr/>
          <p:nvPr userDrawn="1"/>
        </p:nvSpPr>
        <p:spPr>
          <a:xfrm>
            <a:off x="-50800" y="973138"/>
            <a:ext cx="12293600" cy="25400"/>
          </a:xfrm>
          <a:prstGeom prst="rect">
            <a:avLst/>
          </a:prstGeom>
          <a:solidFill>
            <a:srgbClr val="FFFFFF">
              <a:alpha val="10462"/>
            </a:srgbClr>
          </a:solidFill>
          <a:ln w="12700">
            <a:solidFill>
              <a:schemeClr val="accent4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395194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14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25438"/>
            <a:ext cx="12842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4"/>
          <p:cNvSpPr>
            <a:spLocks noChangeArrowheads="1"/>
          </p:cNvSpPr>
          <p:nvPr userDrawn="1"/>
        </p:nvSpPr>
        <p:spPr bwMode="auto">
          <a:xfrm>
            <a:off x="650875" y="6543675"/>
            <a:ext cx="14938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2261" tIns="22261" rIns="22261" bIns="22261" anchor="ctr">
            <a:spAutoFit/>
          </a:bodyPr>
          <a:lstStyle>
            <a:lvl1pPr defTabSz="395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95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95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95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95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smtClean="0">
                <a:solidFill>
                  <a:srgbClr val="FFFFFF"/>
                </a:solidFill>
                <a:latin typeface="Elektra Light Pro" pitchFamily="50" charset="-52"/>
                <a:ea typeface="Titillium WebThin"/>
                <a:cs typeface="Titillium WebThin"/>
                <a:sym typeface="Titillium WebThin"/>
              </a:rPr>
              <a:t>ЗАО УК «РВМ Капитал»</a:t>
            </a:r>
          </a:p>
        </p:txBody>
      </p:sp>
    </p:spTree>
    <p:extLst>
      <p:ext uri="{BB962C8B-B14F-4D97-AF65-F5344CB8AC3E}">
        <p14:creationId xmlns:p14="http://schemas.microsoft.com/office/powerpoint/2010/main" val="462652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4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3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2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3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3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ппп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9C1A-3FBF-4DDD-B1D7-69A1AC2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notesSlide" Target="../notesSlides/notesSlide2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.xml"/><Relationship Id="rId7" Type="http://schemas.openxmlformats.org/officeDocument/2006/relationships/image" Target="../media/image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.xml"/><Relationship Id="rId7" Type="http://schemas.openxmlformats.org/officeDocument/2006/relationships/image" Target="../media/image2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10" Type="http://schemas.openxmlformats.org/officeDocument/2006/relationships/hyperlink" Target="mailto:info@vigitalart.com" TargetMode="External"/><Relationship Id="rId4" Type="http://schemas.openxmlformats.org/officeDocument/2006/relationships/slideLayout" Target="../slideLayouts/slideLayout12.xml"/><Relationship Id="rId9" Type="http://schemas.openxmlformats.org/officeDocument/2006/relationships/hyperlink" Target="http://www.vigitalar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ohnny-lam-connect.jpg (1280×84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70654"/>
            <a:ext cx="1481138" cy="4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38583" y="6429375"/>
            <a:ext cx="132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 сентябрь 2021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824" y="2782669"/>
            <a:ext cx="60718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</a:rPr>
              <a:t>Инвестиции в студенческие кампусы/ Inversión en campus </a:t>
            </a:r>
            <a:r>
              <a:rPr lang="es-ES" sz="2600" dirty="0" smtClean="0">
                <a:solidFill>
                  <a:schemeClr val="bg1"/>
                </a:solidFill>
              </a:rPr>
              <a:t>universitarios</a:t>
            </a:r>
            <a:endParaRPr lang="es-ES" sz="2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4" y="3986579"/>
            <a:ext cx="4192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Феликс Блинов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Генеральный директор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Инвестиционной группы «РВМ Капитал»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3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Объект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4034" name="Объект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ru-RU" sz="1200" dirty="0">
              <a:sym typeface="+mn-lt"/>
            </a:endParaRPr>
          </a:p>
        </p:txBody>
      </p:sp>
      <p:sp>
        <p:nvSpPr>
          <p:cNvPr id="45092" name="Shape 179"/>
          <p:cNvSpPr>
            <a:spLocks noChangeArrowheads="1"/>
          </p:cNvSpPr>
          <p:nvPr/>
        </p:nvSpPr>
        <p:spPr bwMode="auto">
          <a:xfrm>
            <a:off x="584200" y="306388"/>
            <a:ext cx="9101138" cy="387350"/>
          </a:xfrm>
          <a:prstGeom prst="rect">
            <a:avLst/>
          </a:prstGeom>
        </p:spPr>
        <p:txBody>
          <a:bodyPr/>
          <a:lstStyle/>
          <a:p>
            <a:pPr defTabSz="1050925">
              <a:defRPr/>
            </a:pPr>
            <a:endParaRPr lang="ru-RU" altLang="ru-RU" b="1" dirty="0">
              <a:solidFill>
                <a:srgbClr val="DA291C"/>
              </a:solidFill>
              <a:latin typeface="+mn-lt"/>
              <a:ea typeface="+mj-ea"/>
              <a:cs typeface="+mj-cs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3943" t="83700" r="53308" b="12259"/>
          <a:stretch/>
        </p:blipFill>
        <p:spPr>
          <a:xfrm>
            <a:off x="131885" y="6462346"/>
            <a:ext cx="2219100" cy="39565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 bwMode="auto">
          <a:xfrm>
            <a:off x="200025" y="211931"/>
            <a:ext cx="1025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Почему Испания? </a:t>
            </a:r>
            <a:endParaRPr lang="ru-RU" sz="3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565950" y="1457940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5270316" y="1478755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7613193" y="1522383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Content Placeholder 2"/>
          <p:cNvPicPr>
            <a:picLocks noGrp="1" noChangeAspect="1"/>
          </p:cNvPicPr>
          <p:nvPr/>
        </p:nvPicPr>
        <p:blipFill rotWithShape="1"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  <a14:imgEffect>
                      <a14:brightnessContrast bright="-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23" b="3071"/>
          <a:stretch/>
        </p:blipFill>
        <p:spPr>
          <a:xfrm>
            <a:off x="4381274" y="1690014"/>
            <a:ext cx="3865777" cy="4194886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6852737" y="2001975"/>
            <a:ext cx="1292246" cy="265262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222610" y="1043683"/>
            <a:ext cx="428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Сравнение ставок капитализации жилой и студенческой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недвижимости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80108"/>
              </p:ext>
            </p:extLst>
          </p:nvPr>
        </p:nvGraphicFramePr>
        <p:xfrm>
          <a:off x="149290" y="1113953"/>
          <a:ext cx="4018264" cy="448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8264">
                  <a:extLst>
                    <a:ext uri="{9D8B030D-6E8A-4147-A177-3AD203B41FA5}">
                      <a16:colId xmlns:a16="http://schemas.microsoft.com/office/drawing/2014/main" val="162598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</a:t>
                      </a:r>
                      <a:r>
                        <a:rPr lang="ru-RU" baseline="0" dirty="0" smtClean="0"/>
                        <a:t> РАЗВИВАЕТСЯ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3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Испании резко возросло количество студентов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стремящихся получить высшее образование. По официальным прогнозам, в 2018-2025 население Испании в возрасте 18-24 лет вырастет еще на 11%.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1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Существующее студенческое жилье в Испании сильно устарело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кампусы принадлежат либо католическим орденам, либо университетам. Темпы строительства не удовлетворяют возросший спрос. По данным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GSA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на 1,5 млн студентов в Испании - около 100 000 современных спальных мест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PBSA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4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Сегодня есть возможность получения стабильной доходности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рынке студенческой недвижимости Испании.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Дисбаланс спроса и предложения и высокие ставки капитализации создают интересные возможности для инвестиций.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000060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/>
          <a:srcRect l="3223" r="25590"/>
          <a:stretch/>
        </p:blipFill>
        <p:spPr>
          <a:xfrm>
            <a:off x="8396654" y="3441092"/>
            <a:ext cx="1675524" cy="211831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05018" y="5626482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БЫЛО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51084" y="5626482"/>
            <a:ext cx="906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СТАЛО</a:t>
            </a:r>
            <a:endParaRPr lang="ru-RU" sz="2000" dirty="0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9974127" y="4339754"/>
            <a:ext cx="484632" cy="31314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29015"/>
              </p:ext>
            </p:extLst>
          </p:nvPr>
        </p:nvGraphicFramePr>
        <p:xfrm>
          <a:off x="8503397" y="1172438"/>
          <a:ext cx="3314019" cy="200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4019">
                  <a:extLst>
                    <a:ext uri="{9D8B030D-6E8A-4147-A177-3AD203B41FA5}">
                      <a16:colId xmlns:a16="http://schemas.microsoft.com/office/drawing/2014/main" val="2448058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КАМПУС</a:t>
                      </a:r>
                      <a:r>
                        <a:rPr lang="ru-RU" baseline="0" dirty="0" smtClean="0"/>
                        <a:t> РВМ В СЕВИЛЬИ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4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Севилья - 4-й по величине </a:t>
                      </a:r>
                      <a:r>
                        <a:rPr lang="ru-RU" sz="1400" dirty="0" smtClean="0"/>
                        <a:t>студенческий рынок Испании</a:t>
                      </a:r>
                      <a:r>
                        <a:rPr lang="ru-RU" sz="1400" b="1" dirty="0" smtClean="0"/>
                        <a:t>, 78 000 </a:t>
                      </a:r>
                      <a:r>
                        <a:rPr lang="ru-RU" sz="1400" dirty="0" smtClean="0"/>
                        <a:t>студентов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76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комнат/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спальных мест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76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Общая площадь – </a:t>
                      </a:r>
                      <a:r>
                        <a:rPr lang="ru-RU" sz="1400" b="1" dirty="0" smtClean="0"/>
                        <a:t>7 000 кв. м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3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строительства – </a:t>
                      </a:r>
                      <a:r>
                        <a:rPr lang="ru-RU" sz="1400" b="1" dirty="0" smtClean="0"/>
                        <a:t>16 месяцев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41498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41" y="3444581"/>
            <a:ext cx="1586117" cy="21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9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Объект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4034" name="Объект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ru-RU" sz="1200" dirty="0">
              <a:sym typeface="+mn-lt"/>
            </a:endParaRPr>
          </a:p>
        </p:txBody>
      </p:sp>
      <p:sp>
        <p:nvSpPr>
          <p:cNvPr id="45092" name="Shape 179"/>
          <p:cNvSpPr>
            <a:spLocks noChangeArrowheads="1"/>
          </p:cNvSpPr>
          <p:nvPr/>
        </p:nvSpPr>
        <p:spPr bwMode="auto">
          <a:xfrm>
            <a:off x="584200" y="306388"/>
            <a:ext cx="9101138" cy="387350"/>
          </a:xfrm>
          <a:prstGeom prst="rect">
            <a:avLst/>
          </a:prstGeom>
        </p:spPr>
        <p:txBody>
          <a:bodyPr/>
          <a:lstStyle/>
          <a:p>
            <a:pPr defTabSz="1050925">
              <a:defRPr/>
            </a:pPr>
            <a:endParaRPr lang="ru-RU" altLang="ru-RU" b="1" dirty="0">
              <a:solidFill>
                <a:srgbClr val="DA291C"/>
              </a:solidFill>
              <a:latin typeface="+mn-lt"/>
              <a:ea typeface="+mj-ea"/>
              <a:cs typeface="+mj-cs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3943" t="83700" r="53308" b="12259"/>
          <a:stretch/>
        </p:blipFill>
        <p:spPr>
          <a:xfrm>
            <a:off x="131885" y="6462346"/>
            <a:ext cx="2219100" cy="39565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 bwMode="auto">
          <a:xfrm>
            <a:off x="434731" y="211931"/>
            <a:ext cx="7493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endParaRPr lang="ru-RU" sz="21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1848449" y="1573200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5349285" y="1572961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4810" y="1457940"/>
            <a:ext cx="38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итогам 2020 г. рынок ДУ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коллективных инвестиций достиг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9,2 трлн руб., увеличившись на 13,8%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Шеврон 49"/>
          <p:cNvSpPr/>
          <p:nvPr/>
        </p:nvSpPr>
        <p:spPr>
          <a:xfrm>
            <a:off x="5227318" y="4000285"/>
            <a:ext cx="311049" cy="220875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4402" y="1168224"/>
            <a:ext cx="306153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Инфраструктура:</a:t>
            </a:r>
          </a:p>
          <a:p>
            <a:pPr algn="ctr"/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бассейн, фитнес-зал,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столовая с полным пансионом,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коворкинг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комната отдыха,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кафетерий, прачечная,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паркинг и т. д.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itle 3"/>
          <p:cNvSpPr>
            <a:spLocks noGrp="1"/>
          </p:cNvSpPr>
          <p:nvPr/>
        </p:nvSpPr>
        <p:spPr bwMode="auto">
          <a:xfrm>
            <a:off x="434731" y="211930"/>
            <a:ext cx="833779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Почему студенческий кампус?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58961"/>
              </p:ext>
            </p:extLst>
          </p:nvPr>
        </p:nvGraphicFramePr>
        <p:xfrm>
          <a:off x="394784" y="1168224"/>
          <a:ext cx="4122196" cy="396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22196">
                  <a:extLst>
                    <a:ext uri="{9D8B030D-6E8A-4147-A177-3AD203B41FA5}">
                      <a16:colId xmlns:a16="http://schemas.microsoft.com/office/drawing/2014/main" val="4281529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СТУДЕНЧЕСКОЕ ЖИЛЬЕ  КАК ИНВЕСТИЦИОННЫЙ АКТИВ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4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Спрос на современное студенческое жилье в Европе превышает предложение.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02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Прогнозируемый доход: семестровые или годовые условия аренды.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1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меньшей степени подвержено влиянию экономических циклов.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Устойчивый рост числа иностранных студентов.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8471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0" y="3803031"/>
            <a:ext cx="3415966" cy="2486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0" y="1086491"/>
            <a:ext cx="3452743" cy="2589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2"/>
          <a:stretch/>
        </p:blipFill>
        <p:spPr>
          <a:xfrm>
            <a:off x="4915307" y="3861214"/>
            <a:ext cx="2461439" cy="24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1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Объект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4034" name="Объект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ru-RU" sz="1200" dirty="0">
              <a:sym typeface="+mn-lt"/>
            </a:endParaRPr>
          </a:p>
        </p:txBody>
      </p:sp>
      <p:sp>
        <p:nvSpPr>
          <p:cNvPr id="45092" name="Shape 179"/>
          <p:cNvSpPr>
            <a:spLocks noChangeArrowheads="1"/>
          </p:cNvSpPr>
          <p:nvPr/>
        </p:nvSpPr>
        <p:spPr bwMode="auto">
          <a:xfrm>
            <a:off x="584200" y="306388"/>
            <a:ext cx="9101138" cy="387350"/>
          </a:xfrm>
          <a:prstGeom prst="rect">
            <a:avLst/>
          </a:prstGeom>
        </p:spPr>
        <p:txBody>
          <a:bodyPr/>
          <a:lstStyle/>
          <a:p>
            <a:pPr defTabSz="1050925">
              <a:defRPr/>
            </a:pPr>
            <a:endParaRPr lang="ru-RU" altLang="ru-RU" b="1" dirty="0">
              <a:solidFill>
                <a:srgbClr val="DA291C"/>
              </a:solidFill>
              <a:latin typeface="+mn-lt"/>
              <a:ea typeface="+mj-ea"/>
              <a:cs typeface="+mj-cs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3943" t="83700" r="53308" b="12259"/>
          <a:stretch/>
        </p:blipFill>
        <p:spPr>
          <a:xfrm>
            <a:off x="131885" y="6462346"/>
            <a:ext cx="2219100" cy="39565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 bwMode="auto">
          <a:xfrm>
            <a:off x="434731" y="211931"/>
            <a:ext cx="7493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endParaRPr lang="ru-RU" sz="21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565950" y="1457940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1848449" y="1573200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5349285" y="1572961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4498375" y="21411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4498375" y="51996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itle 3"/>
          <p:cNvSpPr>
            <a:spLocks noGrp="1"/>
          </p:cNvSpPr>
          <p:nvPr/>
        </p:nvSpPr>
        <p:spPr bwMode="auto">
          <a:xfrm>
            <a:off x="301381" y="211931"/>
            <a:ext cx="989036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Объем услуг не соответствует уровню оплаты</a:t>
            </a:r>
            <a:endParaRPr lang="ru-RU" sz="28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19783"/>
              </p:ext>
            </p:extLst>
          </p:nvPr>
        </p:nvGraphicFramePr>
        <p:xfrm>
          <a:off x="434731" y="2211441"/>
          <a:ext cx="8308730" cy="3779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718067">
                  <a:extLst>
                    <a:ext uri="{9D8B030D-6E8A-4147-A177-3AD203B41FA5}">
                      <a16:colId xmlns:a16="http://schemas.microsoft.com/office/drawing/2014/main" val="1111696080"/>
                    </a:ext>
                  </a:extLst>
                </a:gridCol>
                <a:gridCol w="1245236">
                  <a:extLst>
                    <a:ext uri="{9D8B030D-6E8A-4147-A177-3AD203B41FA5}">
                      <a16:colId xmlns:a16="http://schemas.microsoft.com/office/drawing/2014/main" val="2841935011"/>
                    </a:ext>
                  </a:extLst>
                </a:gridCol>
                <a:gridCol w="1345427">
                  <a:extLst>
                    <a:ext uri="{9D8B030D-6E8A-4147-A177-3AD203B41FA5}">
                      <a16:colId xmlns:a16="http://schemas.microsoft.com/office/drawing/2014/main" val="4167631421"/>
                    </a:ext>
                  </a:extLst>
                </a:gridCol>
              </a:tblGrid>
              <a:tr h="5381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Показатель</a:t>
                      </a:r>
                      <a:endParaRPr lang="ru-RU" sz="1600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Российские стандарты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Европейские стандарты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1212709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Общая площадь кампуса,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20 654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15 553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9111991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Процент</a:t>
                      </a:r>
                      <a:r>
                        <a:rPr lang="ru-RU" sz="1500" baseline="0" dirty="0" smtClean="0"/>
                        <a:t> одноместных номеров, </a:t>
                      </a:r>
                      <a:r>
                        <a:rPr lang="en-US" sz="1500" baseline="0" dirty="0" smtClean="0"/>
                        <a:t>%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</a:t>
                      </a:r>
                      <a:r>
                        <a:rPr lang="en-US" sz="1500" dirty="0" smtClean="0"/>
                        <a:t>%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19%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2866644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Процент двухместных номеров, </a:t>
                      </a:r>
                      <a:r>
                        <a:rPr lang="en-US" sz="1500" dirty="0" smtClean="0"/>
                        <a:t>%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81%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81%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7634659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Площадь одноместного номера,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7824325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Площадь двухместного номера,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1174726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Общая площадь одноместных номеров,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1 422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1 896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4189329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Общая площадь двухместных номеров,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10 065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10 065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7605067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Общая площадь</a:t>
                      </a:r>
                      <a:r>
                        <a:rPr lang="ru-RU" sz="1500" baseline="0" dirty="0" smtClean="0"/>
                        <a:t> административных помещений,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81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-</a:t>
                      </a:r>
                      <a:endParaRPr lang="ru-RU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42503631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Общая</a:t>
                      </a:r>
                      <a:r>
                        <a:rPr lang="ru-RU" sz="1500" baseline="0" dirty="0" smtClean="0"/>
                        <a:t> площадь на общественные и подсобные помещения,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4 401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1 539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5965897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Общая площадь МОП, м2</a:t>
                      </a:r>
                      <a:endParaRPr lang="ru-RU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4 766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2 033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4046374"/>
                  </a:ext>
                </a:extLst>
              </a:tr>
            </a:tbl>
          </a:graphicData>
        </a:graphic>
      </p:graphicFrame>
      <p:sp>
        <p:nvSpPr>
          <p:cNvPr id="14" name="Полилиния: фигура 22">
            <a:extLst>
              <a:ext uri="{FF2B5EF4-FFF2-40B4-BE49-F238E27FC236}">
                <a16:creationId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9405699" y="2750435"/>
            <a:ext cx="2582008" cy="1749670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8791" y="2886606"/>
            <a:ext cx="2081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Ставка аренды: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€830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ru-RU" dirty="0" smtClean="0">
                <a:solidFill>
                  <a:schemeClr val="bg1"/>
                </a:solidFill>
              </a:rPr>
              <a:t>месяц – Испания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₽7000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месяц - Россия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106" y="1045502"/>
            <a:ext cx="8441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НОВЫЕ НОРМАТИВЫ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июля 2021 года в РФ вступили в действие новые нормативы по строительству студенческих общежитий СП 379.1325800.2020. Свод правил. Общежития. Правила проектирования" (утв. Приказом Минстроя России от 30.12.2020 N 917/пр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1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Объект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4034" name="Объект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ru-RU" sz="1200" dirty="0">
              <a:sym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3943" t="83700" r="53308" b="12259"/>
          <a:stretch/>
        </p:blipFill>
        <p:spPr>
          <a:xfrm>
            <a:off x="131885" y="6462346"/>
            <a:ext cx="2219100" cy="39565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 bwMode="auto">
          <a:xfrm>
            <a:off x="434731" y="211931"/>
            <a:ext cx="7493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endParaRPr lang="ru-RU" sz="21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565950" y="1457940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1848449" y="1573200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4181231" y="1522384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5349285" y="1572961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itle 3"/>
          <p:cNvSpPr>
            <a:spLocks noGrp="1"/>
          </p:cNvSpPr>
          <p:nvPr/>
        </p:nvSpPr>
        <p:spPr bwMode="auto">
          <a:xfrm>
            <a:off x="301381" y="211931"/>
            <a:ext cx="989036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Проекты не могут быть реализованы в рыночной экономической модели</a:t>
            </a:r>
            <a:endParaRPr lang="ru-RU" sz="28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78986"/>
              </p:ext>
            </p:extLst>
          </p:nvPr>
        </p:nvGraphicFramePr>
        <p:xfrm>
          <a:off x="892218" y="1066461"/>
          <a:ext cx="6861131" cy="5312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955587">
                  <a:extLst>
                    <a:ext uri="{9D8B030D-6E8A-4147-A177-3AD203B41FA5}">
                      <a16:colId xmlns:a16="http://schemas.microsoft.com/office/drawing/2014/main" val="2107319921"/>
                    </a:ext>
                  </a:extLst>
                </a:gridCol>
                <a:gridCol w="1905544">
                  <a:extLst>
                    <a:ext uri="{9D8B030D-6E8A-4147-A177-3AD203B41FA5}">
                      <a16:colId xmlns:a16="http://schemas.microsoft.com/office/drawing/2014/main" val="3061947022"/>
                    </a:ext>
                  </a:extLst>
                </a:gridCol>
              </a:tblGrid>
              <a:tr h="27904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Показатели</a:t>
                      </a:r>
                      <a:endParaRPr lang="ru-RU" sz="1300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Российские</a:t>
                      </a:r>
                      <a:r>
                        <a:rPr lang="ru-RU" sz="1300" b="1" baseline="0" dirty="0" smtClean="0"/>
                        <a:t> нормативы</a:t>
                      </a:r>
                      <a:endParaRPr lang="ru-RU" sz="13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40637292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кампуса, м2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21 271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8434920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номерного</a:t>
                      </a:r>
                      <a:r>
                        <a:rPr lang="ru-RU" sz="1200" baseline="0" dirty="0" smtClean="0"/>
                        <a:t> фонда, м2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11 961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8358111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койко-мест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1 500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83090291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Номерной фонд, количество комнат, из них: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829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30462956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dirty="0" smtClean="0"/>
                        <a:t>одноместных номеров</a:t>
                      </a:r>
                      <a:endParaRPr lang="ru-RU" sz="1200" i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158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465768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dirty="0" smtClean="0"/>
                        <a:t>двухместных номеров</a:t>
                      </a:r>
                      <a:endParaRPr lang="ru-RU" sz="1200" i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671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6514363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комнаты на 1-го человека</a:t>
                      </a:r>
                      <a:r>
                        <a:rPr lang="ru-RU" sz="1200" baseline="0" dirty="0" smtClean="0"/>
                        <a:t> (включая душ и туалет), м2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354345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комнаты на 2-х человек (включая душ и туалет), м2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8706801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</a:t>
                      </a:r>
                      <a:r>
                        <a:rPr lang="ru-RU" sz="1200" baseline="0" dirty="0" smtClean="0"/>
                        <a:t> от сдачи в аренду жилого фонда, руб.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1 101 620 000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677915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Чистый доход</a:t>
                      </a:r>
                      <a:r>
                        <a:rPr lang="ru-RU" sz="1200" b="1" baseline="0" dirty="0" smtClean="0"/>
                        <a:t> от операционной деятельности, руб.</a:t>
                      </a:r>
                      <a:endParaRPr lang="ru-RU" sz="1200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821 236 180</a:t>
                      </a:r>
                      <a:endParaRPr lang="ru-RU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59753072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r>
                        <a:rPr lang="ru-RU" sz="1200" baseline="0" dirty="0" smtClean="0"/>
                        <a:t> инвестиционных затрат инвестора, руб.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1 553 909 000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8449602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Кредит,</a:t>
                      </a:r>
                      <a:r>
                        <a:rPr lang="ru-RU" sz="1200" baseline="0" dirty="0" smtClean="0"/>
                        <a:t> руб.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699 259 050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1809026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Продажа инвестором своей доли актива,</a:t>
                      </a:r>
                      <a:r>
                        <a:rPr lang="ru-RU" sz="1200" b="1" baseline="0" dirty="0" smtClean="0"/>
                        <a:t> руб.</a:t>
                      </a:r>
                      <a:endParaRPr lang="ru-RU" sz="1200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1 294 188 108</a:t>
                      </a:r>
                      <a:endParaRPr lang="ru-RU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0848843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 rate 9%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7830108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NVP </a:t>
                      </a:r>
                      <a:r>
                        <a:rPr lang="ru-RU" sz="1200" dirty="0" smtClean="0"/>
                        <a:t>проекта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- 251 517 967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6285106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IRR</a:t>
                      </a:r>
                      <a:r>
                        <a:rPr lang="ru-RU" sz="1200" dirty="0" smtClean="0"/>
                        <a:t> проекта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r>
                        <a:rPr lang="en-US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2129634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NPV </a:t>
                      </a:r>
                      <a:r>
                        <a:rPr lang="ru-RU" sz="1200" dirty="0" smtClean="0"/>
                        <a:t>инвестора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- 244 674 750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92855577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IRR </a:t>
                      </a:r>
                      <a:r>
                        <a:rPr lang="ru-RU" sz="1200" dirty="0" smtClean="0"/>
                        <a:t>инвестора</a:t>
                      </a:r>
                      <a:endParaRPr lang="ru-RU" sz="12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- 2</a:t>
                      </a:r>
                      <a:r>
                        <a:rPr lang="en-US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282716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9454" y="1234033"/>
            <a:ext cx="3615739" cy="3918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189454" y="1522384"/>
            <a:ext cx="338788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 – реализация проектов на основе государственно-частного партнерства: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cap="all" dirty="0" err="1" smtClean="0">
                <a:solidFill>
                  <a:schemeClr val="bg1"/>
                </a:solidFill>
              </a:rPr>
              <a:t>Капгрант</a:t>
            </a:r>
            <a:r>
              <a:rPr lang="ru-RU" dirty="0" smtClean="0">
                <a:solidFill>
                  <a:schemeClr val="bg1"/>
                </a:solidFill>
              </a:rPr>
              <a:t> – 40-50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r>
              <a:rPr lang="ru-RU" dirty="0" smtClean="0">
                <a:solidFill>
                  <a:schemeClr val="bg1"/>
                </a:solidFill>
              </a:rPr>
              <a:t> после ввода в эксплуатацию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МГД – 100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r>
              <a:rPr lang="ru-RU" dirty="0" smtClean="0">
                <a:solidFill>
                  <a:schemeClr val="bg1"/>
                </a:solidFill>
              </a:rPr>
              <a:t> заселения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Субсидирование операционных затрат – нет необходимости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6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Объект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4034" name="Объект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ru-RU" sz="1200" dirty="0">
              <a:sym typeface="+mn-lt"/>
            </a:endParaRPr>
          </a:p>
        </p:txBody>
      </p:sp>
      <p:sp>
        <p:nvSpPr>
          <p:cNvPr id="45092" name="Shape 179"/>
          <p:cNvSpPr>
            <a:spLocks noChangeArrowheads="1"/>
          </p:cNvSpPr>
          <p:nvPr/>
        </p:nvSpPr>
        <p:spPr bwMode="auto">
          <a:xfrm>
            <a:off x="584200" y="306388"/>
            <a:ext cx="9101138" cy="387350"/>
          </a:xfrm>
          <a:prstGeom prst="rect">
            <a:avLst/>
          </a:prstGeom>
        </p:spPr>
        <p:txBody>
          <a:bodyPr/>
          <a:lstStyle/>
          <a:p>
            <a:pPr defTabSz="1050925">
              <a:defRPr/>
            </a:pPr>
            <a:endParaRPr lang="ru-RU" altLang="ru-RU" b="1" dirty="0">
              <a:solidFill>
                <a:srgbClr val="DA291C"/>
              </a:solidFill>
              <a:latin typeface="+mn-lt"/>
              <a:ea typeface="+mj-ea"/>
              <a:cs typeface="+mj-cs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3943" t="83700" r="53308" b="12259"/>
          <a:stretch/>
        </p:blipFill>
        <p:spPr>
          <a:xfrm>
            <a:off x="131885" y="6462346"/>
            <a:ext cx="2219100" cy="39565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 bwMode="auto">
          <a:xfrm>
            <a:off x="434731" y="211931"/>
            <a:ext cx="7493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endParaRPr lang="ru-RU" sz="21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1848449" y="1573200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5349285" y="1572961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itle 3"/>
          <p:cNvSpPr>
            <a:spLocks noGrp="1"/>
          </p:cNvSpPr>
          <p:nvPr/>
        </p:nvSpPr>
        <p:spPr bwMode="auto">
          <a:xfrm>
            <a:off x="434730" y="211930"/>
            <a:ext cx="925060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800" dirty="0" smtClean="0">
                <a:solidFill>
                  <a:schemeClr val="tx2"/>
                </a:solidFill>
              </a:rPr>
              <a:t>Роль управляющего партнера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8752" y="1219018"/>
            <a:ext cx="327464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Требования: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И ЗНАНИЕ СТУДЕНЧЕСКОГО РЫНКА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1435" y="1186871"/>
            <a:ext cx="51089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FF0000"/>
                </a:solidFill>
              </a:rPr>
              <a:t>Функционал: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AutoNum type="arabicParenR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продаж и ведение учета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аркетинг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дача помещений в аренду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обираемость платежей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чет всех доходов и расходов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Эксплуатация объекта, в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стандартов обслуживания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ехническое сопровождение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едение и контроль объекта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708" name="Picture 36" descr="https://cdn5.vectorstock.com/i/1000x1000/07/84/finger-pointing-symbol-vector-108078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7"/>
          <a:stretch/>
        </p:blipFill>
        <p:spPr bwMode="auto">
          <a:xfrm rot="5400000">
            <a:off x="7856583" y="3409692"/>
            <a:ext cx="1678984" cy="16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4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Объект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4034" name="Объект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ru-RU" sz="1200" dirty="0">
              <a:sym typeface="+mn-lt"/>
            </a:endParaRPr>
          </a:p>
        </p:txBody>
      </p:sp>
      <p:sp>
        <p:nvSpPr>
          <p:cNvPr id="45092" name="Shape 179"/>
          <p:cNvSpPr>
            <a:spLocks noChangeArrowheads="1"/>
          </p:cNvSpPr>
          <p:nvPr/>
        </p:nvSpPr>
        <p:spPr bwMode="auto">
          <a:xfrm>
            <a:off x="584200" y="306388"/>
            <a:ext cx="9101138" cy="387350"/>
          </a:xfrm>
          <a:prstGeom prst="rect">
            <a:avLst/>
          </a:prstGeom>
        </p:spPr>
        <p:txBody>
          <a:bodyPr/>
          <a:lstStyle/>
          <a:p>
            <a:pPr defTabSz="1050925">
              <a:defRPr/>
            </a:pPr>
            <a:endParaRPr lang="ru-RU" altLang="ru-RU" b="1" dirty="0">
              <a:solidFill>
                <a:srgbClr val="DA291C"/>
              </a:solidFill>
              <a:latin typeface="+mn-lt"/>
              <a:ea typeface="+mj-ea"/>
              <a:cs typeface="+mj-cs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3943" t="83700" r="53308" b="12259"/>
          <a:stretch/>
        </p:blipFill>
        <p:spPr>
          <a:xfrm>
            <a:off x="131885" y="6462346"/>
            <a:ext cx="2219100" cy="39565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 bwMode="auto">
          <a:xfrm>
            <a:off x="4037508" y="1064423"/>
            <a:ext cx="4238625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800" cap="all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70" name="Shape 179"/>
          <p:cNvSpPr>
            <a:spLocks noChangeArrowheads="1"/>
          </p:cNvSpPr>
          <p:nvPr/>
        </p:nvSpPr>
        <p:spPr bwMode="auto">
          <a:xfrm>
            <a:off x="736600" y="458788"/>
            <a:ext cx="9101138" cy="387350"/>
          </a:xfrm>
          <a:prstGeom prst="rect">
            <a:avLst/>
          </a:prstGeom>
        </p:spPr>
        <p:txBody>
          <a:bodyPr/>
          <a:lstStyle/>
          <a:p>
            <a:pPr defTabSz="1050925">
              <a:defRPr/>
            </a:pPr>
            <a:endParaRPr lang="ru-RU" altLang="ru-RU" b="1" dirty="0">
              <a:solidFill>
                <a:srgbClr val="DA291C"/>
              </a:solidFill>
              <a:latin typeface="+mn-lt"/>
              <a:ea typeface="+mj-ea"/>
              <a:cs typeface="+mj-cs"/>
              <a:sym typeface="Helvetica Neue Light"/>
            </a:endParaRPr>
          </a:p>
        </p:txBody>
      </p:sp>
      <p:grpSp>
        <p:nvGrpSpPr>
          <p:cNvPr id="72" name="Группа 5"/>
          <p:cNvGrpSpPr>
            <a:grpSpLocks/>
          </p:cNvGrpSpPr>
          <p:nvPr/>
        </p:nvGrpSpPr>
        <p:grpSpPr bwMode="auto">
          <a:xfrm>
            <a:off x="2689225" y="2253854"/>
            <a:ext cx="7148513" cy="2925763"/>
            <a:chOff x="953271" y="2045699"/>
            <a:chExt cx="8785270" cy="3467885"/>
          </a:xfrm>
        </p:grpSpPr>
        <p:sp>
          <p:nvSpPr>
            <p:cNvPr id="73" name="Shape 2573"/>
            <p:cNvSpPr/>
            <p:nvPr/>
          </p:nvSpPr>
          <p:spPr>
            <a:xfrm>
              <a:off x="5496208" y="2045699"/>
              <a:ext cx="4242333" cy="342977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9999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16706" tIns="16706" rIns="16706" bIns="16706" anchor="ctr"/>
            <a:lstStyle/>
            <a:p>
              <a:pPr algn="ctr" defTabSz="296507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1400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4" name="Shape 2574"/>
            <p:cNvSpPr>
              <a:spLocks noChangeArrowheads="1"/>
            </p:cNvSpPr>
            <p:nvPr/>
          </p:nvSpPr>
          <p:spPr bwMode="auto">
            <a:xfrm>
              <a:off x="5971385" y="3549205"/>
              <a:ext cx="534337" cy="20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952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5C6568"/>
                  </a:solidFill>
                  <a:latin typeface="Elektra Light Pro" panose="02000503030000020004" pitchFamily="50" charset="-52"/>
                  <a:sym typeface="Helvetica Neue Light"/>
                </a:rPr>
                <a:t>Адрес:</a:t>
              </a:r>
            </a:p>
          </p:txBody>
        </p:sp>
        <p:sp>
          <p:nvSpPr>
            <p:cNvPr id="76" name="Shape 2577"/>
            <p:cNvSpPr>
              <a:spLocks noChangeArrowheads="1"/>
            </p:cNvSpPr>
            <p:nvPr/>
          </p:nvSpPr>
          <p:spPr bwMode="auto">
            <a:xfrm>
              <a:off x="6655599" y="3431505"/>
              <a:ext cx="3082942" cy="41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952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000000"/>
                  </a:solidFill>
                  <a:latin typeface="Elektra Light Pro" panose="02000503030000020004" pitchFamily="50" charset="-52"/>
                  <a:sym typeface="Helvetica Neue Thin"/>
                </a:rPr>
                <a:t>105064, Россия, Москва, ул. Земляной Вал,  9</a:t>
              </a:r>
            </a:p>
          </p:txBody>
        </p:sp>
        <p:sp>
          <p:nvSpPr>
            <p:cNvPr id="77" name="Shape 2579"/>
            <p:cNvSpPr>
              <a:spLocks noChangeArrowheads="1"/>
            </p:cNvSpPr>
            <p:nvPr/>
          </p:nvSpPr>
          <p:spPr bwMode="auto">
            <a:xfrm>
              <a:off x="5976147" y="3890792"/>
              <a:ext cx="882655" cy="22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952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5C6568"/>
                  </a:solidFill>
                  <a:latin typeface="Elektra Light Pro" panose="02000503030000020004" pitchFamily="50" charset="-52"/>
                  <a:sym typeface="Helvetica Neue Light"/>
                </a:rPr>
                <a:t>Сайт:</a:t>
              </a:r>
            </a:p>
          </p:txBody>
        </p:sp>
        <p:sp>
          <p:nvSpPr>
            <p:cNvPr id="78" name="Shape 2580"/>
            <p:cNvSpPr>
              <a:spLocks noChangeArrowheads="1"/>
            </p:cNvSpPr>
            <p:nvPr/>
          </p:nvSpPr>
          <p:spPr bwMode="auto">
            <a:xfrm>
              <a:off x="5788780" y="3855123"/>
              <a:ext cx="85" cy="29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2812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7384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1956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6528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endParaRPr lang="ru-RU" altLang="ru-RU" sz="1100" dirty="0">
                <a:solidFill>
                  <a:srgbClr val="000000"/>
                </a:solidFill>
                <a:latin typeface="Elektra Light Pro" panose="02000503030000020004" pitchFamily="50" charset="-52"/>
                <a:sym typeface="et-line"/>
              </a:endParaRPr>
            </a:p>
          </p:txBody>
        </p:sp>
        <p:sp>
          <p:nvSpPr>
            <p:cNvPr id="79" name="Shape 2582"/>
            <p:cNvSpPr/>
            <p:nvPr/>
          </p:nvSpPr>
          <p:spPr>
            <a:xfrm>
              <a:off x="6690158" y="3900319"/>
              <a:ext cx="1435280" cy="20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  <a:hlinkClick r:id=""/>
                </a:defRPr>
              </a:lvl1pPr>
            </a:lstStyle>
            <a:p>
              <a:pPr defTabSz="296507" eaLnBrk="1" hangingPunct="1">
                <a:defRPr sz="1800">
                  <a:solidFill>
                    <a:srgbClr val="000000"/>
                  </a:solidFill>
                </a:defRPr>
              </a:pPr>
              <a:r>
                <a:rPr lang="en-US" sz="1000" kern="0" dirty="0">
                  <a:solidFill>
                    <a:srgbClr val="000000"/>
                  </a:solidFill>
                  <a:latin typeface="Elektra Light Pro" panose="02000503030000020004" pitchFamily="50" charset="-52"/>
                  <a:ea typeface="Lato Light"/>
                  <a:cs typeface="Lato Light"/>
                  <a:hlinkClick r:id="rId9"/>
                </a:rPr>
                <a:t>www.rwmcapital.ru</a:t>
              </a:r>
            </a:p>
          </p:txBody>
        </p:sp>
        <p:sp>
          <p:nvSpPr>
            <p:cNvPr id="80" name="Shape 2584"/>
            <p:cNvSpPr/>
            <p:nvPr/>
          </p:nvSpPr>
          <p:spPr>
            <a:xfrm>
              <a:off x="5970401" y="4243296"/>
              <a:ext cx="882762" cy="224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/>
            <a:lstStyle>
              <a:lvl1pPr algn="l">
                <a:defRPr sz="2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296507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000" kern="0" dirty="0">
                  <a:solidFill>
                    <a:srgbClr val="C1C6C8">
                      <a:lumMod val="50000"/>
                    </a:srgbClr>
                  </a:solidFill>
                  <a:latin typeface="Elektra Light Pro" panose="02000503030000020004" pitchFamily="50" charset="-52"/>
                  <a:ea typeface="Lato Regular"/>
                  <a:cs typeface="Lato Regular"/>
                </a:rPr>
                <a:t>E-</a:t>
              </a:r>
              <a:r>
                <a:rPr sz="1000" kern="0" dirty="0">
                  <a:solidFill>
                    <a:srgbClr val="C1C6C8">
                      <a:lumMod val="50000"/>
                    </a:srgbClr>
                  </a:solidFill>
                  <a:latin typeface="Elektra Light Pro" panose="02000503030000020004" pitchFamily="50" charset="-52"/>
                  <a:ea typeface="Lato Regular"/>
                  <a:cs typeface="Lato Regular"/>
                </a:rPr>
                <a:t>Mail:</a:t>
              </a:r>
            </a:p>
          </p:txBody>
        </p:sp>
        <p:sp>
          <p:nvSpPr>
            <p:cNvPr id="81" name="Shape 2585"/>
            <p:cNvSpPr>
              <a:spLocks noChangeArrowheads="1"/>
            </p:cNvSpPr>
            <p:nvPr/>
          </p:nvSpPr>
          <p:spPr bwMode="auto">
            <a:xfrm>
              <a:off x="5782429" y="4207627"/>
              <a:ext cx="85" cy="29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2812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7384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1956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6528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endParaRPr lang="ru-RU" altLang="ru-RU" sz="1100" dirty="0">
                <a:solidFill>
                  <a:srgbClr val="000000"/>
                </a:solidFill>
                <a:latin typeface="Elektra Light Pro" panose="02000503030000020004" pitchFamily="50" charset="-52"/>
                <a:sym typeface="et-line"/>
              </a:endParaRPr>
            </a:p>
          </p:txBody>
        </p:sp>
        <p:sp>
          <p:nvSpPr>
            <p:cNvPr id="82" name="Shape 2587"/>
            <p:cNvSpPr/>
            <p:nvPr/>
          </p:nvSpPr>
          <p:spPr>
            <a:xfrm>
              <a:off x="6664755" y="4253882"/>
              <a:ext cx="1462801" cy="205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  <a:hlinkClick r:id=""/>
                </a:defRPr>
              </a:lvl1pPr>
            </a:lstStyle>
            <a:p>
              <a:pPr defTabSz="296507" eaLnBrk="1" hangingPunct="1">
                <a:defRPr sz="1800">
                  <a:solidFill>
                    <a:srgbClr val="000000"/>
                  </a:solidFill>
                </a:defRPr>
              </a:pPr>
              <a:r>
                <a:rPr lang="en-US" sz="1000" kern="0" dirty="0">
                  <a:solidFill>
                    <a:srgbClr val="000000"/>
                  </a:solidFill>
                  <a:latin typeface="Elektra Light Pro" panose="02000503030000020004" pitchFamily="50" charset="-52"/>
                  <a:ea typeface="Lato Light"/>
                  <a:cs typeface="Lato Light"/>
                  <a:hlinkClick r:id="rId10"/>
                </a:rPr>
                <a:t>info@rwmcapital.ru</a:t>
              </a:r>
            </a:p>
          </p:txBody>
        </p:sp>
        <p:sp>
          <p:nvSpPr>
            <p:cNvPr id="83" name="Shape 2589"/>
            <p:cNvSpPr>
              <a:spLocks noChangeArrowheads="1"/>
            </p:cNvSpPr>
            <p:nvPr/>
          </p:nvSpPr>
          <p:spPr bwMode="auto">
            <a:xfrm>
              <a:off x="5971385" y="4595801"/>
              <a:ext cx="881067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952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5C6568"/>
                  </a:solidFill>
                  <a:latin typeface="Elektra Light Pro" panose="02000503030000020004" pitchFamily="50" charset="-52"/>
                  <a:sym typeface="Helvetica Neue Light"/>
                </a:rPr>
                <a:t>Телефон:</a:t>
              </a:r>
            </a:p>
          </p:txBody>
        </p:sp>
        <p:sp>
          <p:nvSpPr>
            <p:cNvPr id="84" name="Shape 2590"/>
            <p:cNvSpPr>
              <a:spLocks noChangeArrowheads="1"/>
            </p:cNvSpPr>
            <p:nvPr/>
          </p:nvSpPr>
          <p:spPr bwMode="auto">
            <a:xfrm>
              <a:off x="5782429" y="4558544"/>
              <a:ext cx="85" cy="29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2812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7384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1956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6528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endParaRPr lang="ru-RU" altLang="ru-RU" sz="1100" dirty="0">
                <a:solidFill>
                  <a:srgbClr val="000000"/>
                </a:solidFill>
                <a:latin typeface="Elektra Light Pro" panose="02000503030000020004" pitchFamily="50" charset="-52"/>
                <a:sym typeface="et-line"/>
              </a:endParaRPr>
            </a:p>
          </p:txBody>
        </p:sp>
        <p:sp>
          <p:nvSpPr>
            <p:cNvPr id="85" name="Shape 2592"/>
            <p:cNvSpPr/>
            <p:nvPr/>
          </p:nvSpPr>
          <p:spPr>
            <a:xfrm>
              <a:off x="6662639" y="4605328"/>
              <a:ext cx="1483969" cy="203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pPr defTabSz="296507" eaLnBrk="1" hangingPunct="1">
                <a:defRPr sz="1800">
                  <a:solidFill>
                    <a:srgbClr val="000000"/>
                  </a:solidFill>
                </a:defRPr>
              </a:pPr>
              <a:r>
                <a:rPr lang="ru-RU" sz="1000" kern="0" dirty="0">
                  <a:solidFill>
                    <a:srgbClr val="000000"/>
                  </a:solidFill>
                  <a:latin typeface="Elektra Light Pro" panose="02000503030000020004" pitchFamily="50" charset="-52"/>
                  <a:ea typeface="Lato Light"/>
                  <a:cs typeface="Lato Light"/>
                </a:rPr>
                <a:t>+7 (495) 660 70 30 </a:t>
              </a:r>
            </a:p>
          </p:txBody>
        </p:sp>
        <p:sp>
          <p:nvSpPr>
            <p:cNvPr id="86" name="Shape 2594"/>
            <p:cNvSpPr>
              <a:spLocks noChangeArrowheads="1"/>
            </p:cNvSpPr>
            <p:nvPr/>
          </p:nvSpPr>
          <p:spPr bwMode="auto">
            <a:xfrm>
              <a:off x="5971385" y="4946718"/>
              <a:ext cx="881067" cy="22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952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5C6568"/>
                  </a:solidFill>
                  <a:latin typeface="Elektra Light Pro" panose="02000503030000020004" pitchFamily="50" charset="-52"/>
                  <a:sym typeface="Helvetica Neue Light"/>
                </a:rPr>
                <a:t>Факс:</a:t>
              </a:r>
            </a:p>
          </p:txBody>
        </p:sp>
        <p:sp>
          <p:nvSpPr>
            <p:cNvPr id="87" name="Shape 2595"/>
            <p:cNvSpPr>
              <a:spLocks noChangeArrowheads="1"/>
            </p:cNvSpPr>
            <p:nvPr/>
          </p:nvSpPr>
          <p:spPr bwMode="auto">
            <a:xfrm>
              <a:off x="5782429" y="4911049"/>
              <a:ext cx="85" cy="29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defTabSz="3952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2812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7384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1956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652838" indent="1588" defTabSz="395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endParaRPr lang="ru-RU" altLang="ru-RU" sz="1100" dirty="0">
                <a:solidFill>
                  <a:srgbClr val="000000"/>
                </a:solidFill>
                <a:latin typeface="Elektra Light Pro" panose="02000503030000020004" pitchFamily="50" charset="-52"/>
                <a:sym typeface="et-line"/>
              </a:endParaRPr>
            </a:p>
          </p:txBody>
        </p:sp>
        <p:sp>
          <p:nvSpPr>
            <p:cNvPr id="88" name="Shape 2597"/>
            <p:cNvSpPr/>
            <p:nvPr/>
          </p:nvSpPr>
          <p:spPr>
            <a:xfrm>
              <a:off x="6675340" y="4956774"/>
              <a:ext cx="1437397" cy="205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pPr defTabSz="296507" eaLnBrk="1" hangingPunct="1">
                <a:defRPr sz="1800">
                  <a:solidFill>
                    <a:srgbClr val="000000"/>
                  </a:solidFill>
                </a:defRPr>
              </a:pPr>
              <a:r>
                <a:rPr lang="ru-RU" sz="1000" kern="0" dirty="0">
                  <a:solidFill>
                    <a:srgbClr val="000000"/>
                  </a:solidFill>
                  <a:latin typeface="Elektra Light Pro" panose="02000503030000020004" pitchFamily="50" charset="-52"/>
                  <a:ea typeface="Lato Light"/>
                  <a:cs typeface="Lato Light"/>
                </a:rPr>
                <a:t>+7 (495) 660 70 32</a:t>
              </a:r>
            </a:p>
          </p:txBody>
        </p:sp>
        <p:sp>
          <p:nvSpPr>
            <p:cNvPr id="89" name="Shape 2599"/>
            <p:cNvSpPr>
              <a:spLocks noChangeArrowheads="1"/>
            </p:cNvSpPr>
            <p:nvPr/>
          </p:nvSpPr>
          <p:spPr bwMode="auto">
            <a:xfrm>
              <a:off x="5730083" y="2411743"/>
              <a:ext cx="2089300" cy="28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952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952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952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95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u="sng">
                  <a:solidFill>
                    <a:srgbClr val="000000"/>
                  </a:solidFill>
                  <a:latin typeface="Elektra Light Pro" panose="02000503030000020004" pitchFamily="50" charset="-52"/>
                  <a:sym typeface="Helvetica Neue Thin"/>
                </a:rPr>
                <a:t>Свяжитесь с нами!</a:t>
              </a:r>
            </a:p>
          </p:txBody>
        </p:sp>
        <p:sp>
          <p:nvSpPr>
            <p:cNvPr id="90" name="Shape 2603"/>
            <p:cNvSpPr/>
            <p:nvPr/>
          </p:nvSpPr>
          <p:spPr>
            <a:xfrm>
              <a:off x="953271" y="2094393"/>
              <a:ext cx="4248684" cy="3419191"/>
            </a:xfrm>
            <a:prstGeom prst="rect">
              <a:avLst/>
            </a:prstGeom>
            <a:noFill/>
            <a:ln w="38100" cap="flat">
              <a:solidFill>
                <a:schemeClr val="accent4">
                  <a:lumMod val="60000"/>
                  <a:lumOff val="40000"/>
                  <a:alpha val="30000"/>
                </a:schemeClr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defTabSz="296507" eaLnBrk="1" hangingPunct="1">
                <a:defRPr sz="3200">
                  <a:solidFill>
                    <a:srgbClr val="FFFFFF"/>
                  </a:solidFill>
                </a:defRPr>
              </a:pPr>
              <a:endParaRPr sz="14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91" name="Рисунок 24" descr="Вырезка экрана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8" r="30103"/>
            <a:stretch>
              <a:fillRect/>
            </a:stretch>
          </p:blipFill>
          <p:spPr bwMode="auto">
            <a:xfrm>
              <a:off x="988988" y="2162413"/>
              <a:ext cx="4146331" cy="328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18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v.ZJjMTNuzOxHv.bnx2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v.ZJjMTNuzOxHv.bnx2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v.ZJjMTNuzOxHv.bnx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v.ZJjMTNuzOxHv.bnx2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v.ZJjMTNuzOxHv.bnx2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v.ZJjMTNuzOxHv.bnx2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716</Words>
  <Application>Microsoft Office PowerPoint</Application>
  <PresentationFormat>Широкоэкранный</PresentationFormat>
  <Paragraphs>160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Elektra Light Pro</vt:lpstr>
      <vt:lpstr>et-line</vt:lpstr>
      <vt:lpstr>Helvetica Light</vt:lpstr>
      <vt:lpstr>Helvetica Neue Light</vt:lpstr>
      <vt:lpstr>Helvetica Neue Thin</vt:lpstr>
      <vt:lpstr>Lato Light</vt:lpstr>
      <vt:lpstr>Lato Regular</vt:lpstr>
      <vt:lpstr>Source Sans Pro ExtraLight</vt:lpstr>
      <vt:lpstr>Titillium WebThin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Судакова Светлана Александровна</dc:creator>
  <cp:lastModifiedBy>Судакова Светлана Александровна</cp:lastModifiedBy>
  <cp:revision>84</cp:revision>
  <cp:lastPrinted>2021-09-27T11:44:59Z</cp:lastPrinted>
  <dcterms:created xsi:type="dcterms:W3CDTF">2021-09-14T08:59:55Z</dcterms:created>
  <dcterms:modified xsi:type="dcterms:W3CDTF">2021-09-27T11:56:16Z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