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5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6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7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8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9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0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1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2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13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14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15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16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heme/theme17.xml" ContentType="application/vnd.openxmlformats-officedocument.theme+xml"/>
  <Override PartName="/ppt/theme/theme18.xml" ContentType="application/vnd.openxmlformats-officedocument.theme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9" r:id="rId4"/>
    <p:sldMasterId id="2147483849" r:id="rId5"/>
    <p:sldMasterId id="2147483869" r:id="rId6"/>
    <p:sldMasterId id="2147483889" r:id="rId7"/>
    <p:sldMasterId id="2147483909" r:id="rId8"/>
    <p:sldMasterId id="2147483929" r:id="rId9"/>
    <p:sldMasterId id="2147483949" r:id="rId10"/>
    <p:sldMasterId id="2147483968" r:id="rId11"/>
    <p:sldMasterId id="2147483987" r:id="rId12"/>
    <p:sldMasterId id="2147484006" r:id="rId13"/>
    <p:sldMasterId id="2147484027" r:id="rId14"/>
    <p:sldMasterId id="2147484048" r:id="rId15"/>
    <p:sldMasterId id="2147484069" r:id="rId16"/>
    <p:sldMasterId id="2147484090" r:id="rId17"/>
    <p:sldMasterId id="2147484111" r:id="rId18"/>
    <p:sldMasterId id="2147484132" r:id="rId19"/>
  </p:sldMasterIdLst>
  <p:notesMasterIdLst>
    <p:notesMasterId r:id="rId37"/>
  </p:notesMasterIdLst>
  <p:handoutMasterIdLst>
    <p:handoutMasterId r:id="rId38"/>
  </p:handoutMasterIdLst>
  <p:sldIdLst>
    <p:sldId id="403" r:id="rId20"/>
    <p:sldId id="776" r:id="rId21"/>
    <p:sldId id="795" r:id="rId22"/>
    <p:sldId id="828" r:id="rId23"/>
    <p:sldId id="796" r:id="rId24"/>
    <p:sldId id="832" r:id="rId25"/>
    <p:sldId id="857" r:id="rId26"/>
    <p:sldId id="858" r:id="rId27"/>
    <p:sldId id="859" r:id="rId28"/>
    <p:sldId id="850" r:id="rId29"/>
    <p:sldId id="864" r:id="rId30"/>
    <p:sldId id="860" r:id="rId31"/>
    <p:sldId id="865" r:id="rId32"/>
    <p:sldId id="862" r:id="rId33"/>
    <p:sldId id="866" r:id="rId34"/>
    <p:sldId id="867" r:id="rId35"/>
    <p:sldId id="790" r:id="rId36"/>
  </p:sldIdLst>
  <p:sldSz cx="9144000" cy="6858000" type="screen4x3"/>
  <p:notesSz cx="6794500" cy="9906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943FA8A-5854-4419-BBA7-D1BC2FA6DB06}">
          <p14:sldIdLst>
            <p14:sldId id="403"/>
            <p14:sldId id="776"/>
            <p14:sldId id="795"/>
            <p14:sldId id="828"/>
            <p14:sldId id="796"/>
            <p14:sldId id="832"/>
            <p14:sldId id="857"/>
            <p14:sldId id="858"/>
            <p14:sldId id="859"/>
            <p14:sldId id="850"/>
            <p14:sldId id="864"/>
            <p14:sldId id="860"/>
            <p14:sldId id="865"/>
            <p14:sldId id="862"/>
            <p14:sldId id="866"/>
            <p14:sldId id="867"/>
          </p14:sldIdLst>
        </p14:section>
        <p14:section name="Контакты" id="{5A6C5ACC-9749-4AE9-9878-86A015F7E253}">
          <p14:sldIdLst>
            <p14:sldId id="79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36" userDrawn="1">
          <p15:clr>
            <a:srgbClr val="A4A3A4"/>
          </p15:clr>
        </p15:guide>
        <p15:guide id="2" orient="horz" pos="672" userDrawn="1">
          <p15:clr>
            <a:srgbClr val="A4A3A4"/>
          </p15:clr>
        </p15:guide>
        <p15:guide id="3" orient="horz" pos="936" userDrawn="1">
          <p15:clr>
            <a:srgbClr val="A4A3A4"/>
          </p15:clr>
        </p15:guide>
        <p15:guide id="4" orient="horz" pos="3864" userDrawn="1">
          <p15:clr>
            <a:srgbClr val="A4A3A4"/>
          </p15:clr>
        </p15:guide>
        <p15:guide id="5" orient="horz" pos="127" userDrawn="1">
          <p15:clr>
            <a:srgbClr val="A4A3A4"/>
          </p15:clr>
        </p15:guide>
        <p15:guide id="6" orient="horz" pos="4320" userDrawn="1">
          <p15:clr>
            <a:srgbClr val="A4A3A4"/>
          </p15:clr>
        </p15:guide>
        <p15:guide id="7" orient="horz" pos="4111" userDrawn="1">
          <p15:clr>
            <a:srgbClr val="A4A3A4"/>
          </p15:clr>
        </p15:guide>
        <p15:guide id="8" pos="2886" userDrawn="1">
          <p15:clr>
            <a:srgbClr val="A4A3A4"/>
          </p15:clr>
        </p15:guide>
        <p15:guide id="9" pos="286" userDrawn="1">
          <p15:clr>
            <a:srgbClr val="A4A3A4"/>
          </p15:clr>
        </p15:guide>
        <p15:guide id="10" pos="5473" userDrawn="1">
          <p15:clr>
            <a:srgbClr val="A4A3A4"/>
          </p15:clr>
        </p15:guide>
        <p15:guide id="11" pos="2937" userDrawn="1">
          <p15:clr>
            <a:srgbClr val="A4A3A4"/>
          </p15:clr>
        </p15:guide>
        <p15:guide id="12" pos="2841" userDrawn="1">
          <p15:clr>
            <a:srgbClr val="A4A3A4"/>
          </p15:clr>
        </p15:guide>
        <p15:guide id="13" orient="horz" pos="696" userDrawn="1">
          <p15:clr>
            <a:srgbClr val="A4A3A4"/>
          </p15:clr>
        </p15:guide>
        <p15:guide id="14" orient="horz" pos="3336" userDrawn="1">
          <p15:clr>
            <a:srgbClr val="A4A3A4"/>
          </p15:clr>
        </p15:guide>
        <p15:guide id="15" orient="horz" pos="4179" userDrawn="1">
          <p15:clr>
            <a:srgbClr val="A4A3A4"/>
          </p15:clr>
        </p15:guide>
        <p15:guide id="16" orient="horz" pos="62" userDrawn="1">
          <p15:clr>
            <a:srgbClr val="A4A3A4"/>
          </p15:clr>
        </p15:guide>
        <p15:guide id="17" orient="horz" pos="1018" userDrawn="1">
          <p15:clr>
            <a:srgbClr val="A4A3A4"/>
          </p15:clr>
        </p15:guide>
        <p15:guide id="18" orient="horz" pos="3216" userDrawn="1">
          <p15:clr>
            <a:srgbClr val="A4A3A4"/>
          </p15:clr>
        </p15:guide>
        <p15:guide id="19" orient="horz" pos="738" userDrawn="1">
          <p15:clr>
            <a:srgbClr val="A4A3A4"/>
          </p15:clr>
        </p15:guide>
        <p15:guide id="20" orient="horz" pos="2664" userDrawn="1">
          <p15:clr>
            <a:srgbClr val="A4A3A4"/>
          </p15:clr>
        </p15:guide>
        <p15:guide id="21" pos="5592" userDrawn="1">
          <p15:clr>
            <a:srgbClr val="A4A3A4"/>
          </p15:clr>
        </p15:guide>
        <p15:guide id="22" orient="horz" pos="268" userDrawn="1">
          <p15:clr>
            <a:srgbClr val="A4A3A4"/>
          </p15:clr>
        </p15:guide>
        <p15:guide id="23" orient="horz" pos="326" userDrawn="1">
          <p15:clr>
            <a:srgbClr val="A4A3A4"/>
          </p15:clr>
        </p15:guide>
        <p15:guide id="24" pos="624" userDrawn="1">
          <p15:clr>
            <a:srgbClr val="A4A3A4"/>
          </p15:clr>
        </p15:guide>
        <p15:guide id="25" orient="horz" pos="1231" userDrawn="1">
          <p15:clr>
            <a:srgbClr val="A4A3A4"/>
          </p15:clr>
        </p15:guide>
        <p15:guide id="26" pos="4008" userDrawn="1">
          <p15:clr>
            <a:srgbClr val="A4A3A4"/>
          </p15:clr>
        </p15:guide>
        <p15:guide id="27" pos="1320" userDrawn="1">
          <p15:clr>
            <a:srgbClr val="A4A3A4"/>
          </p15:clr>
        </p15:guide>
        <p15:guide id="28" pos="401" userDrawn="1">
          <p15:clr>
            <a:srgbClr val="A4A3A4"/>
          </p15:clr>
        </p15:guide>
        <p15:guide id="29" pos="27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geny I Tarasenko" initials="EIT" lastIdx="8" clrIdx="0"/>
  <p:cmAuthor id="1" name="Sergey V Gorshkov" initials="SVG" lastIdx="5" clrIdx="1"/>
  <p:cmAuthor id="2" name="Maria A Mamonova" initials="MAM" lastIdx="1" clrIdx="2">
    <p:extLst>
      <p:ext uri="{19B8F6BF-5375-455C-9EA6-DF929625EA0E}">
        <p15:presenceInfo xmlns:p15="http://schemas.microsoft.com/office/powerpoint/2012/main" xmlns="" userId="S-1-5-21-1644491937-1343024091-1801674531-77775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278F"/>
    <a:srgbClr val="404040"/>
    <a:srgbClr val="646464"/>
    <a:srgbClr val="CCCCCC"/>
    <a:srgbClr val="FFE600"/>
    <a:srgbClr val="333333"/>
    <a:srgbClr val="F2F2F2"/>
    <a:srgbClr val="A6A6A6"/>
    <a:srgbClr val="80808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7" autoAdjust="0"/>
    <p:restoredTop sz="95501" autoAdjust="0"/>
  </p:normalViewPr>
  <p:slideViewPr>
    <p:cSldViewPr snapToGrid="0" snapToObjects="1" showGuides="1">
      <p:cViewPr>
        <p:scale>
          <a:sx n="100" d="100"/>
          <a:sy n="100" d="100"/>
        </p:scale>
        <p:origin x="-744" y="-24"/>
      </p:cViewPr>
      <p:guideLst>
        <p:guide orient="horz" pos="2136"/>
        <p:guide orient="horz" pos="672"/>
        <p:guide orient="horz" pos="936"/>
        <p:guide orient="horz" pos="3864"/>
        <p:guide orient="horz" pos="127"/>
        <p:guide orient="horz" pos="4320"/>
        <p:guide orient="horz" pos="4111"/>
        <p:guide orient="horz" pos="696"/>
        <p:guide orient="horz" pos="3336"/>
        <p:guide orient="horz" pos="4179"/>
        <p:guide orient="horz" pos="62"/>
        <p:guide orient="horz" pos="1018"/>
        <p:guide orient="horz" pos="3216"/>
        <p:guide orient="horz" pos="738"/>
        <p:guide orient="horz" pos="2664"/>
        <p:guide orient="horz" pos="268"/>
        <p:guide orient="horz" pos="326"/>
        <p:guide orient="horz" pos="1231"/>
        <p:guide pos="2886"/>
        <p:guide pos="286"/>
        <p:guide pos="5473"/>
        <p:guide pos="2937"/>
        <p:guide pos="2841"/>
        <p:guide pos="5592"/>
        <p:guide pos="624"/>
        <p:guide pos="4008"/>
        <p:guide pos="1320"/>
        <p:guide pos="401"/>
        <p:guide pos="27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96"/>
    </p:cViewPr>
  </p:sorterViewPr>
  <p:notesViewPr>
    <p:cSldViewPr snapToGrid="0" snapToObjects="1" showGuides="1">
      <p:cViewPr>
        <p:scale>
          <a:sx n="200" d="100"/>
          <a:sy n="200" d="100"/>
        </p:scale>
        <p:origin x="390" y="-4236"/>
      </p:cViewPr>
      <p:guideLst>
        <p:guide orient="horz" pos="3120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9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4" y="0"/>
            <a:ext cx="2944283" cy="49530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5A85089-C692-4DEA-AC49-04CF34D4FE14}" type="datetimeFigureOut">
              <a:rPr lang="en-GB" smtClean="0">
                <a:latin typeface="Arial" pitchFamily="34" charset="0"/>
              </a:rPr>
              <a:pPr/>
              <a:t>29/03/2017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4" y="9408981"/>
            <a:ext cx="2944283" cy="49530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3A5C721-4BB5-4DB6-AD65-4BA2A62B05B6}" type="slidenum">
              <a:rPr lang="en-GB" smtClean="0">
                <a:latin typeface="Arial" pitchFamily="34" charset="0"/>
              </a:rPr>
              <a:pPr/>
              <a:t>‹#›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4" y="0"/>
            <a:ext cx="2944283" cy="49530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8045EBA9-A28D-4849-BFEA-AA04F6A21B63}" type="datetimeFigureOut">
              <a:rPr lang="en-GB" smtClean="0"/>
              <a:pPr/>
              <a:t>29/03/2017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4" y="9408981"/>
            <a:ext cx="2944283" cy="49530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5B43D19E-BFDB-4C92-8EDD-32EDDA8F41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27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740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Суть слайда</a:t>
            </a:r>
            <a:r>
              <a:rPr lang="ru-RU" baseline="0" dirty="0" smtClean="0"/>
              <a:t> – показать ключевую разницу между «чистыми» видами механизмов платежей – а именно «Кто несет риск спроса </a:t>
            </a:r>
            <a:r>
              <a:rPr lang="en-US" baseline="0" dirty="0" smtClean="0"/>
              <a:t>/ </a:t>
            </a:r>
            <a:r>
              <a:rPr lang="ru-RU" baseline="0" dirty="0" smtClean="0"/>
              <a:t>риск тарифа?»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062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Суть слайда</a:t>
            </a:r>
            <a:r>
              <a:rPr lang="ru-RU" baseline="0" dirty="0" smtClean="0"/>
              <a:t> – показать ключевую разницу между «чистыми» видами механизмов платежей – а именно «Кто несет риск спроса </a:t>
            </a:r>
            <a:r>
              <a:rPr lang="en-US" baseline="0" dirty="0" smtClean="0"/>
              <a:t>/ </a:t>
            </a:r>
            <a:r>
              <a:rPr lang="ru-RU" baseline="0" dirty="0" smtClean="0"/>
              <a:t>риск тарифа?»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160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Суть слайда</a:t>
            </a:r>
            <a:r>
              <a:rPr lang="ru-RU" baseline="0" dirty="0" smtClean="0"/>
              <a:t> – показать ключевую разницу между «чистыми» видами механизмов платежей – а именно «Кто несет риск спроса </a:t>
            </a:r>
            <a:r>
              <a:rPr lang="en-US" baseline="0" dirty="0" smtClean="0"/>
              <a:t>/ </a:t>
            </a:r>
            <a:r>
              <a:rPr lang="ru-RU" baseline="0" dirty="0" smtClean="0"/>
              <a:t>риск тарифа?»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034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Суть слайда</a:t>
            </a:r>
            <a:r>
              <a:rPr lang="ru-RU" baseline="0" dirty="0" smtClean="0"/>
              <a:t> – показать ключевую разницу между «чистыми» видами механизмов платежей – а именно «Кто несет риск спроса </a:t>
            </a:r>
            <a:r>
              <a:rPr lang="en-US" baseline="0" dirty="0" smtClean="0"/>
              <a:t>/ </a:t>
            </a:r>
            <a:r>
              <a:rPr lang="ru-RU" baseline="0" dirty="0" smtClean="0"/>
              <a:t>риск тарифа?»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199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Суть слайда</a:t>
            </a:r>
            <a:r>
              <a:rPr lang="ru-RU" baseline="0" dirty="0" smtClean="0"/>
              <a:t> – показать ключевую разницу между «чистыми» видами механизмов платежей – а именно «Кто несет риск спроса </a:t>
            </a:r>
            <a:r>
              <a:rPr lang="en-US" baseline="0" dirty="0" smtClean="0"/>
              <a:t>/ </a:t>
            </a:r>
            <a:r>
              <a:rPr lang="ru-RU" baseline="0" dirty="0" smtClean="0"/>
              <a:t>риск тарифа?»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930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Суть слайда</a:t>
            </a:r>
            <a:r>
              <a:rPr lang="ru-RU" baseline="0" dirty="0" smtClean="0"/>
              <a:t> – показать ключевую разницу между «чистыми» видами механизмов платежей – а именно «Кто несет риск спроса </a:t>
            </a:r>
            <a:r>
              <a:rPr lang="en-US" baseline="0" dirty="0" smtClean="0"/>
              <a:t>/ </a:t>
            </a:r>
            <a:r>
              <a:rPr lang="ru-RU" baseline="0" dirty="0" smtClean="0"/>
              <a:t>риск тарифа?»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919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Суть слайда</a:t>
            </a:r>
            <a:r>
              <a:rPr lang="ru-RU" baseline="0" dirty="0" smtClean="0"/>
              <a:t> – показать ключевую разницу между «чистыми» видами механизмов платежей – а именно «Кто несет риск спроса </a:t>
            </a:r>
            <a:r>
              <a:rPr lang="en-US" baseline="0" dirty="0" smtClean="0"/>
              <a:t>/ </a:t>
            </a:r>
            <a:r>
              <a:rPr lang="ru-RU" baseline="0" dirty="0" smtClean="0"/>
              <a:t>риск тарифа?»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956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Суть слайда</a:t>
            </a:r>
            <a:r>
              <a:rPr lang="ru-RU" baseline="0" dirty="0" smtClean="0"/>
              <a:t> – показать ключевую разницу между «чистыми» видами механизмов платежей – а именно «Кто несет риск спроса </a:t>
            </a:r>
            <a:r>
              <a:rPr lang="en-US" baseline="0" dirty="0" smtClean="0"/>
              <a:t>/ </a:t>
            </a:r>
            <a:r>
              <a:rPr lang="ru-RU" baseline="0" dirty="0" smtClean="0"/>
              <a:t>риск тарифа?»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983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Суть слайда</a:t>
            </a:r>
            <a:r>
              <a:rPr lang="ru-RU" baseline="0" dirty="0" smtClean="0"/>
              <a:t> – показать ключевую разницу между «чистыми» видами механизмов платежей – а именно «Кто несет риск спроса </a:t>
            </a:r>
            <a:r>
              <a:rPr lang="en-US" baseline="0" dirty="0" smtClean="0"/>
              <a:t>/ </a:t>
            </a:r>
            <a:r>
              <a:rPr lang="ru-RU" baseline="0" dirty="0" smtClean="0"/>
              <a:t>риск тарифа?»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580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Суть слайда</a:t>
            </a:r>
            <a:r>
              <a:rPr lang="ru-RU" baseline="0" dirty="0" smtClean="0"/>
              <a:t> – показать ключевую разницу между «чистыми» видами механизмов платежей – а именно «Кто несет риск спроса </a:t>
            </a:r>
            <a:r>
              <a:rPr lang="en-US" baseline="0" dirty="0" smtClean="0"/>
              <a:t>/ </a:t>
            </a:r>
            <a:r>
              <a:rPr lang="ru-RU" baseline="0" dirty="0" smtClean="0"/>
              <a:t>риск тарифа?»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530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Суть слайда</a:t>
            </a:r>
            <a:r>
              <a:rPr lang="ru-RU" baseline="0" dirty="0" smtClean="0"/>
              <a:t> – показать ключевую разницу между «чистыми» видами механизмов платежей – а именно «Кто несет риск спроса </a:t>
            </a:r>
            <a:r>
              <a:rPr lang="en-US" baseline="0" dirty="0" smtClean="0"/>
              <a:t>/ </a:t>
            </a:r>
            <a:r>
              <a:rPr lang="ru-RU" baseline="0" dirty="0" smtClean="0"/>
              <a:t>риск тарифа?»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6428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Суть слайда</a:t>
            </a:r>
            <a:r>
              <a:rPr lang="ru-RU" baseline="0" dirty="0" smtClean="0"/>
              <a:t> – показать ключевую разницу между «чистыми» видами механизмов платежей – а именно «Кто несет риск спроса </a:t>
            </a:r>
            <a:r>
              <a:rPr lang="en-US" baseline="0" dirty="0" smtClean="0"/>
              <a:t>/ </a:t>
            </a:r>
            <a:r>
              <a:rPr lang="ru-RU" baseline="0" dirty="0" smtClean="0"/>
              <a:t>риск тарифа?»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905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Суть слайда</a:t>
            </a:r>
            <a:r>
              <a:rPr lang="ru-RU" baseline="0" dirty="0" smtClean="0"/>
              <a:t> – показать ключевую разницу между «чистыми» видами механизмов платежей – а именно «Кто несет риск спроса </a:t>
            </a:r>
            <a:r>
              <a:rPr lang="en-US" baseline="0" dirty="0" smtClean="0"/>
              <a:t>/ </a:t>
            </a:r>
            <a:r>
              <a:rPr lang="ru-RU" baseline="0" dirty="0" smtClean="0"/>
              <a:t>риск тарифа?»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659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Суть слайда</a:t>
            </a:r>
            <a:r>
              <a:rPr lang="ru-RU" baseline="0" dirty="0" smtClean="0"/>
              <a:t> – показать ключевую разницу между «чистыми» видами механизмов платежей – а именно «Кто несет риск спроса </a:t>
            </a:r>
            <a:r>
              <a:rPr lang="en-US" baseline="0" dirty="0" smtClean="0"/>
              <a:t>/ </a:t>
            </a:r>
            <a:r>
              <a:rPr lang="ru-RU" baseline="0" dirty="0" smtClean="0"/>
              <a:t>риск тарифа?»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354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7.wmf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6.jpg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w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jpg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7.wmf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6.jpg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7" Type="http://schemas.openxmlformats.org/officeDocument/2006/relationships/image" Target="../media/image7.wmf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6.jpg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7" Type="http://schemas.openxmlformats.org/officeDocument/2006/relationships/image" Target="../media/image7.wmf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6.jpg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7" Type="http://schemas.openxmlformats.org/officeDocument/2006/relationships/image" Target="../media/image7.wmf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6.jpg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7" Type="http://schemas.openxmlformats.org/officeDocument/2006/relationships/image" Target="../media/image7.wmf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6.jpg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7" Type="http://schemas.openxmlformats.org/officeDocument/2006/relationships/image" Target="../media/image7.wmf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6.jpg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7" Type="http://schemas.openxmlformats.org/officeDocument/2006/relationships/image" Target="../media/image7.wmf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6.jpg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wmf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jp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7.wmf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jp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7.wmf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6.jpg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7.wmf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6.jpg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spect="1"/>
          </p:cNvSpPr>
          <p:nvPr/>
        </p:nvSpPr>
        <p:spPr>
          <a:xfrm>
            <a:off x="1932782" y="777242"/>
            <a:ext cx="6755607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212847" y="2240280"/>
            <a:ext cx="621792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212848" y="3220754"/>
            <a:ext cx="621792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31" y="5340096"/>
            <a:ext cx="1515758" cy="11569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4130"/>
            <a:ext cx="8229600" cy="16430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01120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356616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713232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1069848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1426464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9389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45909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2632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6466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6466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6327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1115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21115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86395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4130"/>
            <a:ext cx="8229600" cy="16430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0469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gray">
          <a:xfrm>
            <a:off x="457200" y="1042417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2581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/>
        </p:nvSpPr>
        <p:spPr bwMode="gray">
          <a:xfrm>
            <a:off x="457200" y="1042417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41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639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496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gray">
          <a:xfrm>
            <a:off x="457200" y="1042417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94089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  <a:prstGeom prst="rect">
            <a:avLst/>
          </a:prstGeo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9969800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65380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Cover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7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EY Panel"/>
          <p:cNvSpPr>
            <a:spLocks noChangeAspect="1"/>
          </p:cNvSpPr>
          <p:nvPr/>
        </p:nvSpPr>
        <p:spPr bwMode="gray">
          <a:xfrm rot="10800000">
            <a:off x="485649" y="457200"/>
            <a:ext cx="5413248" cy="3771900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sz="1100">
              <a:solidFill>
                <a:srgbClr val="000000"/>
              </a:solidFill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870742" y="1799130"/>
            <a:ext cx="4643060" cy="860400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"/>
          </p:nvPr>
        </p:nvSpPr>
        <p:spPr>
          <a:xfrm>
            <a:off x="870742" y="3277576"/>
            <a:ext cx="4643060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90" y="5331521"/>
            <a:ext cx="1526998" cy="116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3625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_1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der Image"/>
          <p:cNvSpPr>
            <a:spLocks/>
          </p:cNvSpPr>
          <p:nvPr/>
        </p:nvSpPr>
        <p:spPr bwMode="auto">
          <a:xfrm>
            <a:off x="1" y="1169"/>
            <a:ext cx="9144000" cy="6141449"/>
          </a:xfrm>
          <a:custGeom>
            <a:avLst/>
            <a:gdLst>
              <a:gd name="T0" fmla="*/ 0 w 6736"/>
              <a:gd name="T1" fmla="*/ 0 h 4156"/>
              <a:gd name="T2" fmla="*/ 0 w 6736"/>
              <a:gd name="T3" fmla="*/ 4156 h 4156"/>
              <a:gd name="T4" fmla="*/ 6736 w 6736"/>
              <a:gd name="T5" fmla="*/ 2968 h 4156"/>
              <a:gd name="T6" fmla="*/ 6736 w 6736"/>
              <a:gd name="T7" fmla="*/ 0 h 4156"/>
              <a:gd name="T8" fmla="*/ 0 w 6736"/>
              <a:gd name="T9" fmla="*/ 0 h 4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36" h="4156">
                <a:moveTo>
                  <a:pt x="0" y="0"/>
                </a:moveTo>
                <a:lnTo>
                  <a:pt x="0" y="4156"/>
                </a:lnTo>
                <a:lnTo>
                  <a:pt x="6736" y="2968"/>
                </a:lnTo>
                <a:lnTo>
                  <a:pt x="6736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86214" tIns="43107" rIns="86214" bIns="43107" numCol="1" anchor="t" anchorCtr="0" compatLnSpc="1">
            <a:prstTxWarp prst="textNoShape">
              <a:avLst/>
            </a:prstTxWarp>
          </a:bodyPr>
          <a:lstStyle/>
          <a:p>
            <a:endParaRPr lang="en-US" sz="1037" dirty="0">
              <a:solidFill>
                <a:srgbClr val="000000"/>
              </a:solidFill>
            </a:endParaRPr>
          </a:p>
        </p:txBody>
      </p:sp>
      <p:sp>
        <p:nvSpPr>
          <p:cNvPr id="3" name="Section No"/>
          <p:cNvSpPr>
            <a:spLocks noGrp="1"/>
          </p:cNvSpPr>
          <p:nvPr>
            <p:ph type="body" sz="quarter" idx="12" hasCustomPrompt="1"/>
          </p:nvPr>
        </p:nvSpPr>
        <p:spPr>
          <a:xfrm>
            <a:off x="523991" y="341109"/>
            <a:ext cx="4048012" cy="1078159"/>
          </a:xfrm>
        </p:spPr>
        <p:txBody>
          <a:bodyPr/>
          <a:lstStyle>
            <a:lvl1pPr marL="0" indent="0">
              <a:lnSpc>
                <a:spcPts val="8202"/>
              </a:lnSpc>
              <a:spcAft>
                <a:spcPts val="0"/>
              </a:spcAft>
              <a:buNone/>
              <a:defRPr sz="792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" name="Cover Text 1"/>
          <p:cNvSpPr>
            <a:spLocks noGrp="1"/>
          </p:cNvSpPr>
          <p:nvPr>
            <p:ph type="title" hasCustomPrompt="1"/>
          </p:nvPr>
        </p:nvSpPr>
        <p:spPr>
          <a:xfrm>
            <a:off x="523882" y="1436020"/>
            <a:ext cx="4048121" cy="583991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lnSpc>
                <a:spcPts val="2263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 bwMode="gray">
          <a:xfrm>
            <a:off x="8348665" y="6450017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78860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4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spect="1"/>
          </p:cNvSpPr>
          <p:nvPr/>
        </p:nvSpPr>
        <p:spPr>
          <a:xfrm>
            <a:off x="1932782" y="777242"/>
            <a:ext cx="6755607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212847" y="2240280"/>
            <a:ext cx="621792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212848" y="3220754"/>
            <a:ext cx="621792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31" y="5340096"/>
            <a:ext cx="1515758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3939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with 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6532" y="2405084"/>
            <a:ext cx="9150532" cy="3349170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646464"/>
                </a:solidFill>
                <a:cs typeface="Arial" pitchFamily="34" charset="0"/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13" y="777600"/>
            <a:ext cx="5524328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13" y="1753200"/>
            <a:ext cx="5524328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59" y="5754254"/>
            <a:ext cx="152017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98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1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latin typeface="EYInterstate Light" panose="02000506000000020004" pitchFamily="2" charset="0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latin typeface="EYInterstate Light" panose="02000506000000020004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0220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78369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356616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713232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1069848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1426464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741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/>
        </p:nvSpPr>
        <p:spPr bwMode="gray">
          <a:xfrm>
            <a:off x="457200" y="1042417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27499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97033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6466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6466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47147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1115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21115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14043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4130"/>
            <a:ext cx="8229600" cy="16430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3537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gray">
          <a:xfrm>
            <a:off x="457200" y="1042417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5952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/>
        </p:nvSpPr>
        <p:spPr bwMode="gray">
          <a:xfrm>
            <a:off x="457200" y="1042417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666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550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641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  <a:prstGeom prst="rect">
            <a:avLst/>
          </a:prstGeo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92834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77657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_1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der Image"/>
          <p:cNvSpPr>
            <a:spLocks/>
          </p:cNvSpPr>
          <p:nvPr/>
        </p:nvSpPr>
        <p:spPr bwMode="auto">
          <a:xfrm>
            <a:off x="1" y="1169"/>
            <a:ext cx="9144000" cy="6141449"/>
          </a:xfrm>
          <a:custGeom>
            <a:avLst/>
            <a:gdLst>
              <a:gd name="T0" fmla="*/ 0 w 6736"/>
              <a:gd name="T1" fmla="*/ 0 h 4156"/>
              <a:gd name="T2" fmla="*/ 0 w 6736"/>
              <a:gd name="T3" fmla="*/ 4156 h 4156"/>
              <a:gd name="T4" fmla="*/ 6736 w 6736"/>
              <a:gd name="T5" fmla="*/ 2968 h 4156"/>
              <a:gd name="T6" fmla="*/ 6736 w 6736"/>
              <a:gd name="T7" fmla="*/ 0 h 4156"/>
              <a:gd name="T8" fmla="*/ 0 w 6736"/>
              <a:gd name="T9" fmla="*/ 0 h 4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36" h="4156">
                <a:moveTo>
                  <a:pt x="0" y="0"/>
                </a:moveTo>
                <a:lnTo>
                  <a:pt x="0" y="4156"/>
                </a:lnTo>
                <a:lnTo>
                  <a:pt x="6736" y="2968"/>
                </a:lnTo>
                <a:lnTo>
                  <a:pt x="6736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86214" tIns="43107" rIns="86214" bIns="43107" numCol="1" anchor="t" anchorCtr="0" compatLnSpc="1">
            <a:prstTxWarp prst="textNoShape">
              <a:avLst/>
            </a:prstTxWarp>
          </a:bodyPr>
          <a:lstStyle/>
          <a:p>
            <a:endParaRPr lang="en-US" sz="1037" dirty="0">
              <a:solidFill>
                <a:srgbClr val="000000"/>
              </a:solidFill>
            </a:endParaRPr>
          </a:p>
        </p:txBody>
      </p:sp>
      <p:sp>
        <p:nvSpPr>
          <p:cNvPr id="3" name="Section No"/>
          <p:cNvSpPr>
            <a:spLocks noGrp="1"/>
          </p:cNvSpPr>
          <p:nvPr>
            <p:ph type="body" sz="quarter" idx="12" hasCustomPrompt="1"/>
          </p:nvPr>
        </p:nvSpPr>
        <p:spPr>
          <a:xfrm>
            <a:off x="523991" y="341109"/>
            <a:ext cx="4048012" cy="1078159"/>
          </a:xfrm>
        </p:spPr>
        <p:txBody>
          <a:bodyPr/>
          <a:lstStyle>
            <a:lvl1pPr marL="0" indent="0">
              <a:lnSpc>
                <a:spcPts val="8202"/>
              </a:lnSpc>
              <a:spcAft>
                <a:spcPts val="0"/>
              </a:spcAft>
              <a:buNone/>
              <a:defRPr sz="792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" name="Cover Text 1"/>
          <p:cNvSpPr>
            <a:spLocks noGrp="1"/>
          </p:cNvSpPr>
          <p:nvPr>
            <p:ph type="title" hasCustomPrompt="1"/>
          </p:nvPr>
        </p:nvSpPr>
        <p:spPr>
          <a:xfrm>
            <a:off x="523882" y="1436020"/>
            <a:ext cx="4048121" cy="583991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lnSpc>
                <a:spcPts val="2263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 bwMode="gray">
          <a:xfrm>
            <a:off x="8348665" y="6450017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203883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81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spect="1"/>
          </p:cNvSpPr>
          <p:nvPr/>
        </p:nvSpPr>
        <p:spPr>
          <a:xfrm>
            <a:off x="1932782" y="777242"/>
            <a:ext cx="6755607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212847" y="2240280"/>
            <a:ext cx="621792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212848" y="3220754"/>
            <a:ext cx="621792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31" y="5340096"/>
            <a:ext cx="1515758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5043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with 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6532" y="2405084"/>
            <a:ext cx="9150532" cy="3349170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646464"/>
                </a:solidFill>
                <a:cs typeface="Arial" pitchFamily="34" charset="0"/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13" y="777600"/>
            <a:ext cx="5524328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13" y="1753200"/>
            <a:ext cx="5524328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59" y="5754254"/>
            <a:ext cx="152017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4893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6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latin typeface="EYInterstate Light" panose="02000506000000020004" pitchFamily="2" charset="0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latin typeface="EYInterstate Light" panose="02000506000000020004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39811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68082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356616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713232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1069848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1426464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76506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47275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62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68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6466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6466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29671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1115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21115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2587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4130"/>
            <a:ext cx="8229600" cy="16430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5640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gray">
          <a:xfrm>
            <a:off x="457200" y="1042417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5543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/>
        </p:nvSpPr>
        <p:spPr bwMode="gray">
          <a:xfrm>
            <a:off x="457200" y="1042417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257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683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003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  <a:prstGeom prst="rect">
            <a:avLst/>
          </a:prstGeo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7987552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45678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_1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der Image"/>
          <p:cNvSpPr>
            <a:spLocks/>
          </p:cNvSpPr>
          <p:nvPr/>
        </p:nvSpPr>
        <p:spPr bwMode="auto">
          <a:xfrm>
            <a:off x="1" y="1169"/>
            <a:ext cx="9144000" cy="6141449"/>
          </a:xfrm>
          <a:custGeom>
            <a:avLst/>
            <a:gdLst>
              <a:gd name="T0" fmla="*/ 0 w 6736"/>
              <a:gd name="T1" fmla="*/ 0 h 4156"/>
              <a:gd name="T2" fmla="*/ 0 w 6736"/>
              <a:gd name="T3" fmla="*/ 4156 h 4156"/>
              <a:gd name="T4" fmla="*/ 6736 w 6736"/>
              <a:gd name="T5" fmla="*/ 2968 h 4156"/>
              <a:gd name="T6" fmla="*/ 6736 w 6736"/>
              <a:gd name="T7" fmla="*/ 0 h 4156"/>
              <a:gd name="T8" fmla="*/ 0 w 6736"/>
              <a:gd name="T9" fmla="*/ 0 h 4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36" h="4156">
                <a:moveTo>
                  <a:pt x="0" y="0"/>
                </a:moveTo>
                <a:lnTo>
                  <a:pt x="0" y="4156"/>
                </a:lnTo>
                <a:lnTo>
                  <a:pt x="6736" y="2968"/>
                </a:lnTo>
                <a:lnTo>
                  <a:pt x="6736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86214" tIns="43107" rIns="86214" bIns="43107" numCol="1" anchor="t" anchorCtr="0" compatLnSpc="1">
            <a:prstTxWarp prst="textNoShape">
              <a:avLst/>
            </a:prstTxWarp>
          </a:bodyPr>
          <a:lstStyle/>
          <a:p>
            <a:endParaRPr lang="en-US" sz="1037" dirty="0">
              <a:solidFill>
                <a:srgbClr val="000000"/>
              </a:solidFill>
            </a:endParaRPr>
          </a:p>
        </p:txBody>
      </p:sp>
      <p:sp>
        <p:nvSpPr>
          <p:cNvPr id="3" name="Section No"/>
          <p:cNvSpPr>
            <a:spLocks noGrp="1"/>
          </p:cNvSpPr>
          <p:nvPr>
            <p:ph type="body" sz="quarter" idx="12" hasCustomPrompt="1"/>
          </p:nvPr>
        </p:nvSpPr>
        <p:spPr>
          <a:xfrm>
            <a:off x="523991" y="341109"/>
            <a:ext cx="4048012" cy="1078159"/>
          </a:xfrm>
        </p:spPr>
        <p:txBody>
          <a:bodyPr/>
          <a:lstStyle>
            <a:lvl1pPr marL="0" indent="0">
              <a:lnSpc>
                <a:spcPts val="8202"/>
              </a:lnSpc>
              <a:spcAft>
                <a:spcPts val="0"/>
              </a:spcAft>
              <a:buNone/>
              <a:defRPr sz="792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" name="Cover Text 1"/>
          <p:cNvSpPr>
            <a:spLocks noGrp="1"/>
          </p:cNvSpPr>
          <p:nvPr>
            <p:ph type="title" hasCustomPrompt="1"/>
          </p:nvPr>
        </p:nvSpPr>
        <p:spPr>
          <a:xfrm>
            <a:off x="523882" y="1436020"/>
            <a:ext cx="4048121" cy="583991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lnSpc>
                <a:spcPts val="2263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 bwMode="gray">
          <a:xfrm>
            <a:off x="8348665" y="6450017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0709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  <a:prstGeom prst="rect">
            <a:avLst/>
          </a:prstGeo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000777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63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spect="1"/>
          </p:cNvSpPr>
          <p:nvPr/>
        </p:nvSpPr>
        <p:spPr>
          <a:xfrm>
            <a:off x="1932782" y="777242"/>
            <a:ext cx="6755607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212847" y="2240280"/>
            <a:ext cx="621792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212848" y="3220754"/>
            <a:ext cx="621792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31" y="5340096"/>
            <a:ext cx="1515758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7242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with 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6532" y="2405084"/>
            <a:ext cx="9150532" cy="3349170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646464"/>
                </a:solidFill>
                <a:cs typeface="Arial" pitchFamily="34" charset="0"/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13" y="777600"/>
            <a:ext cx="5524328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13" y="1753200"/>
            <a:ext cx="5524328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59" y="5754254"/>
            <a:ext cx="152017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1124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3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latin typeface="EYInterstate Light" panose="02000506000000020004" pitchFamily="2" charset="0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latin typeface="EYInterstate Light" panose="02000506000000020004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40746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66765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356616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713232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1069848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1426464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20193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48012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84609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6466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6466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25619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1115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21115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908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1896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4130"/>
            <a:ext cx="8229600" cy="16430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62612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gray">
          <a:xfrm>
            <a:off x="457200" y="1042417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1578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/>
        </p:nvSpPr>
        <p:spPr bwMode="gray">
          <a:xfrm>
            <a:off x="457200" y="1042417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591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227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326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  <a:prstGeom prst="rect">
            <a:avLst/>
          </a:prstGeo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2631064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81047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_1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der Image"/>
          <p:cNvSpPr>
            <a:spLocks/>
          </p:cNvSpPr>
          <p:nvPr/>
        </p:nvSpPr>
        <p:spPr bwMode="auto">
          <a:xfrm>
            <a:off x="1" y="1169"/>
            <a:ext cx="9144000" cy="6141449"/>
          </a:xfrm>
          <a:custGeom>
            <a:avLst/>
            <a:gdLst>
              <a:gd name="T0" fmla="*/ 0 w 6736"/>
              <a:gd name="T1" fmla="*/ 0 h 4156"/>
              <a:gd name="T2" fmla="*/ 0 w 6736"/>
              <a:gd name="T3" fmla="*/ 4156 h 4156"/>
              <a:gd name="T4" fmla="*/ 6736 w 6736"/>
              <a:gd name="T5" fmla="*/ 2968 h 4156"/>
              <a:gd name="T6" fmla="*/ 6736 w 6736"/>
              <a:gd name="T7" fmla="*/ 0 h 4156"/>
              <a:gd name="T8" fmla="*/ 0 w 6736"/>
              <a:gd name="T9" fmla="*/ 0 h 4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36" h="4156">
                <a:moveTo>
                  <a:pt x="0" y="0"/>
                </a:moveTo>
                <a:lnTo>
                  <a:pt x="0" y="4156"/>
                </a:lnTo>
                <a:lnTo>
                  <a:pt x="6736" y="2968"/>
                </a:lnTo>
                <a:lnTo>
                  <a:pt x="6736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86214" tIns="43107" rIns="86214" bIns="43107" numCol="1" anchor="t" anchorCtr="0" compatLnSpc="1">
            <a:prstTxWarp prst="textNoShape">
              <a:avLst/>
            </a:prstTxWarp>
          </a:bodyPr>
          <a:lstStyle/>
          <a:p>
            <a:endParaRPr lang="en-US" sz="1037" dirty="0">
              <a:solidFill>
                <a:srgbClr val="000000"/>
              </a:solidFill>
            </a:endParaRPr>
          </a:p>
        </p:txBody>
      </p:sp>
      <p:sp>
        <p:nvSpPr>
          <p:cNvPr id="3" name="Section No"/>
          <p:cNvSpPr>
            <a:spLocks noGrp="1"/>
          </p:cNvSpPr>
          <p:nvPr>
            <p:ph type="body" sz="quarter" idx="12" hasCustomPrompt="1"/>
          </p:nvPr>
        </p:nvSpPr>
        <p:spPr>
          <a:xfrm>
            <a:off x="523991" y="341109"/>
            <a:ext cx="4048012" cy="1078159"/>
          </a:xfrm>
        </p:spPr>
        <p:txBody>
          <a:bodyPr/>
          <a:lstStyle>
            <a:lvl1pPr marL="0" indent="0">
              <a:lnSpc>
                <a:spcPts val="8202"/>
              </a:lnSpc>
              <a:spcAft>
                <a:spcPts val="0"/>
              </a:spcAft>
              <a:buNone/>
              <a:defRPr sz="792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" name="Cover Text 1"/>
          <p:cNvSpPr>
            <a:spLocks noGrp="1"/>
          </p:cNvSpPr>
          <p:nvPr>
            <p:ph type="title" hasCustomPrompt="1"/>
          </p:nvPr>
        </p:nvSpPr>
        <p:spPr>
          <a:xfrm>
            <a:off x="523882" y="1436020"/>
            <a:ext cx="4048121" cy="583991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lnSpc>
                <a:spcPts val="2263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 bwMode="gray">
          <a:xfrm>
            <a:off x="8348665" y="6450017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572840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8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spect="1"/>
          </p:cNvSpPr>
          <p:nvPr/>
        </p:nvSpPr>
        <p:spPr>
          <a:xfrm>
            <a:off x="1932782" y="777242"/>
            <a:ext cx="6755607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212847" y="2240280"/>
            <a:ext cx="621792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212848" y="3220754"/>
            <a:ext cx="621792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31" y="5340096"/>
            <a:ext cx="1515758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68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Cover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6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EY Panel"/>
          <p:cNvSpPr>
            <a:spLocks noChangeAspect="1"/>
          </p:cNvSpPr>
          <p:nvPr/>
        </p:nvSpPr>
        <p:spPr bwMode="gray">
          <a:xfrm rot="10800000">
            <a:off x="485649" y="457200"/>
            <a:ext cx="5413248" cy="3771900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sz="1100">
              <a:latin typeface="+mn-lt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870742" y="1799130"/>
            <a:ext cx="4643060" cy="860400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"/>
          </p:nvPr>
        </p:nvSpPr>
        <p:spPr>
          <a:xfrm>
            <a:off x="870742" y="3277576"/>
            <a:ext cx="4643060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90" y="5331521"/>
            <a:ext cx="1526998" cy="116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6799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with 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6532" y="2405084"/>
            <a:ext cx="9150532" cy="3349170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13" y="777600"/>
            <a:ext cx="5524328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13" y="1753200"/>
            <a:ext cx="5524328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59" y="5754254"/>
            <a:ext cx="152017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0100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EYInterstate Light" panose="02000506000000020004" pitchFamily="2" charset="0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EYInterstate Light" panose="02000506000000020004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02750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9242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356616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713232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1069848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1426464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44199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07488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06747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6466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6466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85890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1115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21115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068948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4130"/>
            <a:ext cx="8229600" cy="16430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87472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gray">
          <a:xfrm>
            <a:off x="457200" y="1042417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168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_1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der Image"/>
          <p:cNvSpPr>
            <a:spLocks/>
          </p:cNvSpPr>
          <p:nvPr/>
        </p:nvSpPr>
        <p:spPr bwMode="auto">
          <a:xfrm>
            <a:off x="1" y="1169"/>
            <a:ext cx="9144000" cy="6141449"/>
          </a:xfrm>
          <a:custGeom>
            <a:avLst/>
            <a:gdLst>
              <a:gd name="T0" fmla="*/ 0 w 6736"/>
              <a:gd name="T1" fmla="*/ 0 h 4156"/>
              <a:gd name="T2" fmla="*/ 0 w 6736"/>
              <a:gd name="T3" fmla="*/ 4156 h 4156"/>
              <a:gd name="T4" fmla="*/ 6736 w 6736"/>
              <a:gd name="T5" fmla="*/ 2968 h 4156"/>
              <a:gd name="T6" fmla="*/ 6736 w 6736"/>
              <a:gd name="T7" fmla="*/ 0 h 4156"/>
              <a:gd name="T8" fmla="*/ 0 w 6736"/>
              <a:gd name="T9" fmla="*/ 0 h 4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36" h="4156">
                <a:moveTo>
                  <a:pt x="0" y="0"/>
                </a:moveTo>
                <a:lnTo>
                  <a:pt x="0" y="4156"/>
                </a:lnTo>
                <a:lnTo>
                  <a:pt x="6736" y="2968"/>
                </a:lnTo>
                <a:lnTo>
                  <a:pt x="6736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86214" tIns="43107" rIns="86214" bIns="43107" numCol="1" anchor="t" anchorCtr="0" compatLnSpc="1">
            <a:prstTxWarp prst="textNoShape">
              <a:avLst/>
            </a:prstTxWarp>
          </a:bodyPr>
          <a:lstStyle/>
          <a:p>
            <a:endParaRPr lang="en-US" sz="1037" dirty="0">
              <a:latin typeface="+mn-lt"/>
            </a:endParaRPr>
          </a:p>
        </p:txBody>
      </p:sp>
      <p:sp>
        <p:nvSpPr>
          <p:cNvPr id="3" name="Section No"/>
          <p:cNvSpPr>
            <a:spLocks noGrp="1"/>
          </p:cNvSpPr>
          <p:nvPr>
            <p:ph type="body" sz="quarter" idx="12" hasCustomPrompt="1"/>
          </p:nvPr>
        </p:nvSpPr>
        <p:spPr>
          <a:xfrm>
            <a:off x="523991" y="341109"/>
            <a:ext cx="4048012" cy="1078159"/>
          </a:xfrm>
        </p:spPr>
        <p:txBody>
          <a:bodyPr/>
          <a:lstStyle>
            <a:lvl1pPr marL="0" indent="0">
              <a:lnSpc>
                <a:spcPts val="8202"/>
              </a:lnSpc>
              <a:spcAft>
                <a:spcPts val="0"/>
              </a:spcAft>
              <a:buNone/>
              <a:defRPr sz="792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" name="Cover Text 1"/>
          <p:cNvSpPr>
            <a:spLocks noGrp="1"/>
          </p:cNvSpPr>
          <p:nvPr>
            <p:ph type="title" hasCustomPrompt="1"/>
          </p:nvPr>
        </p:nvSpPr>
        <p:spPr>
          <a:xfrm>
            <a:off x="523882" y="1436020"/>
            <a:ext cx="4048121" cy="583991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lnSpc>
                <a:spcPts val="2263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 bwMode="gray">
          <a:xfrm>
            <a:off x="8348665" y="6450017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5480702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/>
        </p:nvSpPr>
        <p:spPr bwMode="gray">
          <a:xfrm>
            <a:off x="457200" y="1042417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756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97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057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  <a:prstGeom prst="rect">
            <a:avLst/>
          </a:prstGeo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011503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92108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Cover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9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EY Panel"/>
          <p:cNvSpPr>
            <a:spLocks noChangeAspect="1"/>
          </p:cNvSpPr>
          <p:nvPr/>
        </p:nvSpPr>
        <p:spPr bwMode="gray">
          <a:xfrm rot="10800000">
            <a:off x="485649" y="457200"/>
            <a:ext cx="5413248" cy="3771900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sz="1100">
              <a:latin typeface="+mn-lt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870742" y="1799130"/>
            <a:ext cx="4643060" cy="860400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"/>
          </p:nvPr>
        </p:nvSpPr>
        <p:spPr>
          <a:xfrm>
            <a:off x="870742" y="3277576"/>
            <a:ext cx="4643060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90" y="5331521"/>
            <a:ext cx="1526998" cy="116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6946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_1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der Image"/>
          <p:cNvSpPr>
            <a:spLocks/>
          </p:cNvSpPr>
          <p:nvPr/>
        </p:nvSpPr>
        <p:spPr bwMode="auto">
          <a:xfrm>
            <a:off x="1" y="1169"/>
            <a:ext cx="9144000" cy="6141449"/>
          </a:xfrm>
          <a:custGeom>
            <a:avLst/>
            <a:gdLst>
              <a:gd name="T0" fmla="*/ 0 w 6736"/>
              <a:gd name="T1" fmla="*/ 0 h 4156"/>
              <a:gd name="T2" fmla="*/ 0 w 6736"/>
              <a:gd name="T3" fmla="*/ 4156 h 4156"/>
              <a:gd name="T4" fmla="*/ 6736 w 6736"/>
              <a:gd name="T5" fmla="*/ 2968 h 4156"/>
              <a:gd name="T6" fmla="*/ 6736 w 6736"/>
              <a:gd name="T7" fmla="*/ 0 h 4156"/>
              <a:gd name="T8" fmla="*/ 0 w 6736"/>
              <a:gd name="T9" fmla="*/ 0 h 4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36" h="4156">
                <a:moveTo>
                  <a:pt x="0" y="0"/>
                </a:moveTo>
                <a:lnTo>
                  <a:pt x="0" y="4156"/>
                </a:lnTo>
                <a:lnTo>
                  <a:pt x="6736" y="2968"/>
                </a:lnTo>
                <a:lnTo>
                  <a:pt x="6736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86214" tIns="43107" rIns="86214" bIns="43107" numCol="1" anchor="t" anchorCtr="0" compatLnSpc="1">
            <a:prstTxWarp prst="textNoShape">
              <a:avLst/>
            </a:prstTxWarp>
          </a:bodyPr>
          <a:lstStyle/>
          <a:p>
            <a:endParaRPr lang="en-US" sz="1037" dirty="0">
              <a:latin typeface="+mn-lt"/>
            </a:endParaRPr>
          </a:p>
        </p:txBody>
      </p:sp>
      <p:sp>
        <p:nvSpPr>
          <p:cNvPr id="3" name="Section No"/>
          <p:cNvSpPr>
            <a:spLocks noGrp="1"/>
          </p:cNvSpPr>
          <p:nvPr>
            <p:ph type="body" sz="quarter" idx="12" hasCustomPrompt="1"/>
          </p:nvPr>
        </p:nvSpPr>
        <p:spPr>
          <a:xfrm>
            <a:off x="523991" y="341109"/>
            <a:ext cx="4048012" cy="1078159"/>
          </a:xfrm>
        </p:spPr>
        <p:txBody>
          <a:bodyPr/>
          <a:lstStyle>
            <a:lvl1pPr marL="0" indent="0">
              <a:lnSpc>
                <a:spcPts val="8202"/>
              </a:lnSpc>
              <a:spcAft>
                <a:spcPts val="0"/>
              </a:spcAft>
              <a:buNone/>
              <a:defRPr sz="792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" name="Cover Text 1"/>
          <p:cNvSpPr>
            <a:spLocks noGrp="1"/>
          </p:cNvSpPr>
          <p:nvPr>
            <p:ph type="title" hasCustomPrompt="1"/>
          </p:nvPr>
        </p:nvSpPr>
        <p:spPr>
          <a:xfrm>
            <a:off x="523882" y="1436020"/>
            <a:ext cx="4048121" cy="583991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lnSpc>
                <a:spcPts val="2263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 bwMode="gray">
          <a:xfrm>
            <a:off x="8348665" y="6450017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8728763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36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93453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spect="1"/>
          </p:cNvSpPr>
          <p:nvPr/>
        </p:nvSpPr>
        <p:spPr>
          <a:xfrm>
            <a:off x="1932782" y="777242"/>
            <a:ext cx="6755607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212847" y="2240280"/>
            <a:ext cx="621792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212848" y="3220754"/>
            <a:ext cx="621792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31" y="5340096"/>
            <a:ext cx="1515758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81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50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with 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6532" y="2405084"/>
            <a:ext cx="9150532" cy="3349170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13" y="777600"/>
            <a:ext cx="5524328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13" y="1753200"/>
            <a:ext cx="5524328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59" y="5754254"/>
            <a:ext cx="152017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012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EYInterstate Light" panose="02000506000000020004" pitchFamily="2" charset="0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EYInterstate Light" panose="02000506000000020004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47312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1334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356616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713232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1069848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1426464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1837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6963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93488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6466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6466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5495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1115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21115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515099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4130"/>
            <a:ext cx="8229600" cy="16430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66646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gray">
          <a:xfrm>
            <a:off x="457200" y="1042417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10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with 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6532" y="2405084"/>
            <a:ext cx="9150532" cy="3349170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13" y="777600"/>
            <a:ext cx="5524328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13" y="1753200"/>
            <a:ext cx="5524328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59" y="5754254"/>
            <a:ext cx="152017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78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spect="1"/>
          </p:cNvSpPr>
          <p:nvPr/>
        </p:nvSpPr>
        <p:spPr>
          <a:xfrm>
            <a:off x="1932782" y="777242"/>
            <a:ext cx="6755607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212847" y="2240280"/>
            <a:ext cx="621792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212848" y="3220754"/>
            <a:ext cx="621792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31" y="5340096"/>
            <a:ext cx="1515758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0658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/>
        </p:nvSpPr>
        <p:spPr bwMode="gray">
          <a:xfrm>
            <a:off x="457200" y="1042417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25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634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265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  <a:prstGeom prst="rect">
            <a:avLst/>
          </a:prstGeo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3063094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28459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Cover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EY Panel"/>
          <p:cNvSpPr>
            <a:spLocks noChangeAspect="1"/>
          </p:cNvSpPr>
          <p:nvPr/>
        </p:nvSpPr>
        <p:spPr bwMode="gray">
          <a:xfrm rot="10800000">
            <a:off x="485649" y="457200"/>
            <a:ext cx="5413248" cy="3771900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sz="1100">
              <a:latin typeface="+mn-lt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870742" y="1799130"/>
            <a:ext cx="4643060" cy="860400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"/>
          </p:nvPr>
        </p:nvSpPr>
        <p:spPr>
          <a:xfrm>
            <a:off x="870742" y="3277576"/>
            <a:ext cx="4643060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90" y="5331521"/>
            <a:ext cx="1526998" cy="116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7749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_1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der Image"/>
          <p:cNvSpPr>
            <a:spLocks/>
          </p:cNvSpPr>
          <p:nvPr/>
        </p:nvSpPr>
        <p:spPr bwMode="auto">
          <a:xfrm>
            <a:off x="1" y="1169"/>
            <a:ext cx="9144000" cy="6141449"/>
          </a:xfrm>
          <a:custGeom>
            <a:avLst/>
            <a:gdLst>
              <a:gd name="T0" fmla="*/ 0 w 6736"/>
              <a:gd name="T1" fmla="*/ 0 h 4156"/>
              <a:gd name="T2" fmla="*/ 0 w 6736"/>
              <a:gd name="T3" fmla="*/ 4156 h 4156"/>
              <a:gd name="T4" fmla="*/ 6736 w 6736"/>
              <a:gd name="T5" fmla="*/ 2968 h 4156"/>
              <a:gd name="T6" fmla="*/ 6736 w 6736"/>
              <a:gd name="T7" fmla="*/ 0 h 4156"/>
              <a:gd name="T8" fmla="*/ 0 w 6736"/>
              <a:gd name="T9" fmla="*/ 0 h 4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36" h="4156">
                <a:moveTo>
                  <a:pt x="0" y="0"/>
                </a:moveTo>
                <a:lnTo>
                  <a:pt x="0" y="4156"/>
                </a:lnTo>
                <a:lnTo>
                  <a:pt x="6736" y="2968"/>
                </a:lnTo>
                <a:lnTo>
                  <a:pt x="6736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86214" tIns="43107" rIns="86214" bIns="43107" numCol="1" anchor="t" anchorCtr="0" compatLnSpc="1">
            <a:prstTxWarp prst="textNoShape">
              <a:avLst/>
            </a:prstTxWarp>
          </a:bodyPr>
          <a:lstStyle/>
          <a:p>
            <a:endParaRPr lang="en-US" sz="1037" dirty="0">
              <a:latin typeface="+mn-lt"/>
            </a:endParaRPr>
          </a:p>
        </p:txBody>
      </p:sp>
      <p:sp>
        <p:nvSpPr>
          <p:cNvPr id="3" name="Section No"/>
          <p:cNvSpPr>
            <a:spLocks noGrp="1"/>
          </p:cNvSpPr>
          <p:nvPr>
            <p:ph type="body" sz="quarter" idx="12" hasCustomPrompt="1"/>
          </p:nvPr>
        </p:nvSpPr>
        <p:spPr>
          <a:xfrm>
            <a:off x="523991" y="341109"/>
            <a:ext cx="4048012" cy="1078159"/>
          </a:xfrm>
        </p:spPr>
        <p:txBody>
          <a:bodyPr/>
          <a:lstStyle>
            <a:lvl1pPr marL="0" indent="0">
              <a:lnSpc>
                <a:spcPts val="8202"/>
              </a:lnSpc>
              <a:spcAft>
                <a:spcPts val="0"/>
              </a:spcAft>
              <a:buNone/>
              <a:defRPr sz="792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" name="Cover Text 1"/>
          <p:cNvSpPr>
            <a:spLocks noGrp="1"/>
          </p:cNvSpPr>
          <p:nvPr>
            <p:ph type="title" hasCustomPrompt="1"/>
          </p:nvPr>
        </p:nvSpPr>
        <p:spPr>
          <a:xfrm>
            <a:off x="523882" y="1436020"/>
            <a:ext cx="4048121" cy="583991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lnSpc>
                <a:spcPts val="2263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 bwMode="gray">
          <a:xfrm>
            <a:off x="8348665" y="6450017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6281296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1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6006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spect="1"/>
          </p:cNvSpPr>
          <p:nvPr/>
        </p:nvSpPr>
        <p:spPr>
          <a:xfrm>
            <a:off x="1932782" y="777242"/>
            <a:ext cx="6755607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212847" y="2240280"/>
            <a:ext cx="621792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212848" y="3220754"/>
            <a:ext cx="621792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31" y="5340096"/>
            <a:ext cx="1515758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7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with 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6532" y="2405084"/>
            <a:ext cx="9150532" cy="3349170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646464"/>
                </a:solidFill>
                <a:cs typeface="Arial" pitchFamily="34" charset="0"/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13" y="777600"/>
            <a:ext cx="5524328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13" y="1753200"/>
            <a:ext cx="5524328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59" y="5754254"/>
            <a:ext cx="152017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494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with 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6532" y="2405084"/>
            <a:ext cx="9150532" cy="3349170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13" y="777600"/>
            <a:ext cx="5524328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13" y="1753200"/>
            <a:ext cx="5524328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59" y="5754254"/>
            <a:ext cx="152017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7058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EYInterstate Light" panose="02000506000000020004" pitchFamily="2" charset="0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EYInterstate Light" panose="02000506000000020004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6463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82841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356616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713232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1069848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1426464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30068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89784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79301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6466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6466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9673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1115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21115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50796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4130"/>
            <a:ext cx="8229600" cy="16430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7980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gray">
          <a:xfrm>
            <a:off x="457200" y="1042417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900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latin typeface="EYInterstate Light" panose="02000506000000020004" pitchFamily="2" charset="0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latin typeface="EYInterstate Light" panose="02000506000000020004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425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/>
        </p:nvSpPr>
        <p:spPr bwMode="gray">
          <a:xfrm>
            <a:off x="457200" y="1042417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02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415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219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  <a:prstGeom prst="rect">
            <a:avLst/>
          </a:prstGeo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2349034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71442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Cover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5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EY Panel"/>
          <p:cNvSpPr>
            <a:spLocks noChangeAspect="1"/>
          </p:cNvSpPr>
          <p:nvPr/>
        </p:nvSpPr>
        <p:spPr bwMode="gray">
          <a:xfrm rot="10800000">
            <a:off x="485649" y="457200"/>
            <a:ext cx="5413248" cy="3771900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sz="1100">
              <a:latin typeface="+mn-lt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870742" y="1799130"/>
            <a:ext cx="4643060" cy="860400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"/>
          </p:nvPr>
        </p:nvSpPr>
        <p:spPr>
          <a:xfrm>
            <a:off x="870742" y="3277576"/>
            <a:ext cx="4643060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90" y="5331521"/>
            <a:ext cx="1526998" cy="116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7664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_1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der Image"/>
          <p:cNvSpPr>
            <a:spLocks/>
          </p:cNvSpPr>
          <p:nvPr/>
        </p:nvSpPr>
        <p:spPr bwMode="auto">
          <a:xfrm>
            <a:off x="1" y="1169"/>
            <a:ext cx="9144000" cy="6141449"/>
          </a:xfrm>
          <a:custGeom>
            <a:avLst/>
            <a:gdLst>
              <a:gd name="T0" fmla="*/ 0 w 6736"/>
              <a:gd name="T1" fmla="*/ 0 h 4156"/>
              <a:gd name="T2" fmla="*/ 0 w 6736"/>
              <a:gd name="T3" fmla="*/ 4156 h 4156"/>
              <a:gd name="T4" fmla="*/ 6736 w 6736"/>
              <a:gd name="T5" fmla="*/ 2968 h 4156"/>
              <a:gd name="T6" fmla="*/ 6736 w 6736"/>
              <a:gd name="T7" fmla="*/ 0 h 4156"/>
              <a:gd name="T8" fmla="*/ 0 w 6736"/>
              <a:gd name="T9" fmla="*/ 0 h 4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36" h="4156">
                <a:moveTo>
                  <a:pt x="0" y="0"/>
                </a:moveTo>
                <a:lnTo>
                  <a:pt x="0" y="4156"/>
                </a:lnTo>
                <a:lnTo>
                  <a:pt x="6736" y="2968"/>
                </a:lnTo>
                <a:lnTo>
                  <a:pt x="6736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86214" tIns="43107" rIns="86214" bIns="43107" numCol="1" anchor="t" anchorCtr="0" compatLnSpc="1">
            <a:prstTxWarp prst="textNoShape">
              <a:avLst/>
            </a:prstTxWarp>
          </a:bodyPr>
          <a:lstStyle/>
          <a:p>
            <a:endParaRPr lang="en-US" sz="1037" dirty="0">
              <a:latin typeface="+mn-lt"/>
            </a:endParaRPr>
          </a:p>
        </p:txBody>
      </p:sp>
      <p:sp>
        <p:nvSpPr>
          <p:cNvPr id="3" name="Section No"/>
          <p:cNvSpPr>
            <a:spLocks noGrp="1"/>
          </p:cNvSpPr>
          <p:nvPr>
            <p:ph type="body" sz="quarter" idx="12" hasCustomPrompt="1"/>
          </p:nvPr>
        </p:nvSpPr>
        <p:spPr>
          <a:xfrm>
            <a:off x="523991" y="341109"/>
            <a:ext cx="4048012" cy="1078159"/>
          </a:xfrm>
        </p:spPr>
        <p:txBody>
          <a:bodyPr/>
          <a:lstStyle>
            <a:lvl1pPr marL="0" indent="0">
              <a:lnSpc>
                <a:spcPts val="8202"/>
              </a:lnSpc>
              <a:spcAft>
                <a:spcPts val="0"/>
              </a:spcAft>
              <a:buNone/>
              <a:defRPr sz="792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" name="Cover Text 1"/>
          <p:cNvSpPr>
            <a:spLocks noGrp="1"/>
          </p:cNvSpPr>
          <p:nvPr>
            <p:ph type="title" hasCustomPrompt="1"/>
          </p:nvPr>
        </p:nvSpPr>
        <p:spPr>
          <a:xfrm>
            <a:off x="523882" y="1436020"/>
            <a:ext cx="4048121" cy="583991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lnSpc>
                <a:spcPts val="2263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 bwMode="gray">
          <a:xfrm>
            <a:off x="8348665" y="6450017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7056735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8628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spect="1"/>
          </p:cNvSpPr>
          <p:nvPr/>
        </p:nvSpPr>
        <p:spPr>
          <a:xfrm>
            <a:off x="1932782" y="777242"/>
            <a:ext cx="6755607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212847" y="2240280"/>
            <a:ext cx="621792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212848" y="3220754"/>
            <a:ext cx="621792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31" y="5340096"/>
            <a:ext cx="1515758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51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70720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with 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6532" y="2405084"/>
            <a:ext cx="9150532" cy="3349170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13" y="777600"/>
            <a:ext cx="5524328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13" y="1753200"/>
            <a:ext cx="5524328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59" y="5754254"/>
            <a:ext cx="152017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7088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EYInterstate Light" panose="02000506000000020004" pitchFamily="2" charset="0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EYInterstate Light" panose="02000506000000020004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49066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93687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356616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713232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1069848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1426464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57606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9982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70967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6466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6466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34944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1115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21115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789483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4130"/>
            <a:ext cx="8229600" cy="16430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1469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gray">
          <a:xfrm>
            <a:off x="457200" y="1042417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577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356616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713232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1069848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1426464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31361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/>
        </p:nvSpPr>
        <p:spPr bwMode="gray">
          <a:xfrm>
            <a:off x="457200" y="1042417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005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121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451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  <a:prstGeom prst="rect">
            <a:avLst/>
          </a:prstGeo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2985790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01523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Cover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0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EY Panel"/>
          <p:cNvSpPr>
            <a:spLocks noChangeAspect="1"/>
          </p:cNvSpPr>
          <p:nvPr/>
        </p:nvSpPr>
        <p:spPr bwMode="gray">
          <a:xfrm rot="10800000">
            <a:off x="485649" y="457200"/>
            <a:ext cx="5413248" cy="3771900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sz="1100">
              <a:latin typeface="+mn-lt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870742" y="1799130"/>
            <a:ext cx="4643060" cy="860400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"/>
          </p:nvPr>
        </p:nvSpPr>
        <p:spPr>
          <a:xfrm>
            <a:off x="870742" y="3277576"/>
            <a:ext cx="4643060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90" y="5331521"/>
            <a:ext cx="1526998" cy="116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4076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_1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der Image"/>
          <p:cNvSpPr>
            <a:spLocks/>
          </p:cNvSpPr>
          <p:nvPr/>
        </p:nvSpPr>
        <p:spPr bwMode="auto">
          <a:xfrm>
            <a:off x="1" y="1169"/>
            <a:ext cx="9144000" cy="6141449"/>
          </a:xfrm>
          <a:custGeom>
            <a:avLst/>
            <a:gdLst>
              <a:gd name="T0" fmla="*/ 0 w 6736"/>
              <a:gd name="T1" fmla="*/ 0 h 4156"/>
              <a:gd name="T2" fmla="*/ 0 w 6736"/>
              <a:gd name="T3" fmla="*/ 4156 h 4156"/>
              <a:gd name="T4" fmla="*/ 6736 w 6736"/>
              <a:gd name="T5" fmla="*/ 2968 h 4156"/>
              <a:gd name="T6" fmla="*/ 6736 w 6736"/>
              <a:gd name="T7" fmla="*/ 0 h 4156"/>
              <a:gd name="T8" fmla="*/ 0 w 6736"/>
              <a:gd name="T9" fmla="*/ 0 h 4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36" h="4156">
                <a:moveTo>
                  <a:pt x="0" y="0"/>
                </a:moveTo>
                <a:lnTo>
                  <a:pt x="0" y="4156"/>
                </a:lnTo>
                <a:lnTo>
                  <a:pt x="6736" y="2968"/>
                </a:lnTo>
                <a:lnTo>
                  <a:pt x="6736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86214" tIns="43107" rIns="86214" bIns="43107" numCol="1" anchor="t" anchorCtr="0" compatLnSpc="1">
            <a:prstTxWarp prst="textNoShape">
              <a:avLst/>
            </a:prstTxWarp>
          </a:bodyPr>
          <a:lstStyle/>
          <a:p>
            <a:endParaRPr lang="en-US" sz="1037" dirty="0">
              <a:latin typeface="+mn-lt"/>
            </a:endParaRPr>
          </a:p>
        </p:txBody>
      </p:sp>
      <p:sp>
        <p:nvSpPr>
          <p:cNvPr id="3" name="Section No"/>
          <p:cNvSpPr>
            <a:spLocks noGrp="1"/>
          </p:cNvSpPr>
          <p:nvPr>
            <p:ph type="body" sz="quarter" idx="12" hasCustomPrompt="1"/>
          </p:nvPr>
        </p:nvSpPr>
        <p:spPr>
          <a:xfrm>
            <a:off x="523991" y="341109"/>
            <a:ext cx="4048012" cy="1078159"/>
          </a:xfrm>
        </p:spPr>
        <p:txBody>
          <a:bodyPr/>
          <a:lstStyle>
            <a:lvl1pPr marL="0" indent="0">
              <a:lnSpc>
                <a:spcPts val="8202"/>
              </a:lnSpc>
              <a:spcAft>
                <a:spcPts val="0"/>
              </a:spcAft>
              <a:buNone/>
              <a:defRPr sz="792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" name="Cover Text 1"/>
          <p:cNvSpPr>
            <a:spLocks noGrp="1"/>
          </p:cNvSpPr>
          <p:nvPr>
            <p:ph type="title" hasCustomPrompt="1"/>
          </p:nvPr>
        </p:nvSpPr>
        <p:spPr>
          <a:xfrm>
            <a:off x="523882" y="1436020"/>
            <a:ext cx="4048121" cy="583991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lnSpc>
                <a:spcPts val="2263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 bwMode="gray">
          <a:xfrm>
            <a:off x="8348665" y="6450017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65744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06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87524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spect="1"/>
          </p:cNvSpPr>
          <p:nvPr/>
        </p:nvSpPr>
        <p:spPr>
          <a:xfrm>
            <a:off x="1932782" y="777242"/>
            <a:ext cx="6755607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212847" y="2240280"/>
            <a:ext cx="621792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212848" y="3220754"/>
            <a:ext cx="621792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31" y="5340096"/>
            <a:ext cx="1515758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93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42879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with 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6532" y="2405084"/>
            <a:ext cx="9150532" cy="3349170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13" y="777600"/>
            <a:ext cx="5524328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13" y="1753200"/>
            <a:ext cx="5524328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59" y="5754254"/>
            <a:ext cx="152017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2939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EYInterstate Light" panose="02000506000000020004" pitchFamily="2" charset="0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EYInterstate Light" panose="02000506000000020004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05833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05039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356616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713232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1069848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1426464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34131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013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61076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6466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6466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33147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1115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21115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18743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4130"/>
            <a:ext cx="8229600" cy="16430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01087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gray">
          <a:xfrm>
            <a:off x="457200" y="1042417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92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31608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/>
        </p:nvSpPr>
        <p:spPr bwMode="gray">
          <a:xfrm>
            <a:off x="457200" y="1042417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379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39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330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  <a:prstGeom prst="rect">
            <a:avLst/>
          </a:prstGeo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2675514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7517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Cover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5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EY Panel"/>
          <p:cNvSpPr>
            <a:spLocks noChangeAspect="1"/>
          </p:cNvSpPr>
          <p:nvPr/>
        </p:nvSpPr>
        <p:spPr bwMode="gray">
          <a:xfrm rot="10800000">
            <a:off x="485649" y="457200"/>
            <a:ext cx="5413248" cy="3771900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sz="1100">
              <a:latin typeface="+mn-lt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870742" y="1799130"/>
            <a:ext cx="4643060" cy="860400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"/>
          </p:nvPr>
        </p:nvSpPr>
        <p:spPr>
          <a:xfrm>
            <a:off x="870742" y="3277576"/>
            <a:ext cx="4643060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90" y="5331521"/>
            <a:ext cx="1526998" cy="116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4180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_1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der Image"/>
          <p:cNvSpPr>
            <a:spLocks/>
          </p:cNvSpPr>
          <p:nvPr/>
        </p:nvSpPr>
        <p:spPr bwMode="auto">
          <a:xfrm>
            <a:off x="1" y="1169"/>
            <a:ext cx="9144000" cy="6141449"/>
          </a:xfrm>
          <a:custGeom>
            <a:avLst/>
            <a:gdLst>
              <a:gd name="T0" fmla="*/ 0 w 6736"/>
              <a:gd name="T1" fmla="*/ 0 h 4156"/>
              <a:gd name="T2" fmla="*/ 0 w 6736"/>
              <a:gd name="T3" fmla="*/ 4156 h 4156"/>
              <a:gd name="T4" fmla="*/ 6736 w 6736"/>
              <a:gd name="T5" fmla="*/ 2968 h 4156"/>
              <a:gd name="T6" fmla="*/ 6736 w 6736"/>
              <a:gd name="T7" fmla="*/ 0 h 4156"/>
              <a:gd name="T8" fmla="*/ 0 w 6736"/>
              <a:gd name="T9" fmla="*/ 0 h 4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36" h="4156">
                <a:moveTo>
                  <a:pt x="0" y="0"/>
                </a:moveTo>
                <a:lnTo>
                  <a:pt x="0" y="4156"/>
                </a:lnTo>
                <a:lnTo>
                  <a:pt x="6736" y="2968"/>
                </a:lnTo>
                <a:lnTo>
                  <a:pt x="6736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86214" tIns="43107" rIns="86214" bIns="43107" numCol="1" anchor="t" anchorCtr="0" compatLnSpc="1">
            <a:prstTxWarp prst="textNoShape">
              <a:avLst/>
            </a:prstTxWarp>
          </a:bodyPr>
          <a:lstStyle/>
          <a:p>
            <a:endParaRPr lang="en-US" sz="1037" dirty="0">
              <a:latin typeface="+mn-lt"/>
            </a:endParaRPr>
          </a:p>
        </p:txBody>
      </p:sp>
      <p:sp>
        <p:nvSpPr>
          <p:cNvPr id="3" name="Section No"/>
          <p:cNvSpPr>
            <a:spLocks noGrp="1"/>
          </p:cNvSpPr>
          <p:nvPr>
            <p:ph type="body" sz="quarter" idx="12" hasCustomPrompt="1"/>
          </p:nvPr>
        </p:nvSpPr>
        <p:spPr>
          <a:xfrm>
            <a:off x="523991" y="341109"/>
            <a:ext cx="4048012" cy="1078159"/>
          </a:xfrm>
        </p:spPr>
        <p:txBody>
          <a:bodyPr/>
          <a:lstStyle>
            <a:lvl1pPr marL="0" indent="0">
              <a:lnSpc>
                <a:spcPts val="8202"/>
              </a:lnSpc>
              <a:spcAft>
                <a:spcPts val="0"/>
              </a:spcAft>
              <a:buNone/>
              <a:defRPr sz="792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" name="Cover Text 1"/>
          <p:cNvSpPr>
            <a:spLocks noGrp="1"/>
          </p:cNvSpPr>
          <p:nvPr>
            <p:ph type="title" hasCustomPrompt="1"/>
          </p:nvPr>
        </p:nvSpPr>
        <p:spPr>
          <a:xfrm>
            <a:off x="523882" y="1436020"/>
            <a:ext cx="4048121" cy="583991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lnSpc>
                <a:spcPts val="2263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 bwMode="gray">
          <a:xfrm>
            <a:off x="8348665" y="6450017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0260643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55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98385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spect="1"/>
          </p:cNvSpPr>
          <p:nvPr/>
        </p:nvSpPr>
        <p:spPr>
          <a:xfrm>
            <a:off x="1932782" y="777242"/>
            <a:ext cx="6755607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212847" y="2240280"/>
            <a:ext cx="621792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212848" y="3220754"/>
            <a:ext cx="621792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31" y="5340096"/>
            <a:ext cx="1515758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02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6466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6466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01606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with 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6532" y="2405084"/>
            <a:ext cx="9150532" cy="3349170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13" y="777600"/>
            <a:ext cx="5524328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13" y="1753200"/>
            <a:ext cx="5524328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59" y="5754254"/>
            <a:ext cx="152017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6472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EYInterstate Light" panose="02000506000000020004" pitchFamily="2" charset="0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EYInterstate Light" panose="02000506000000020004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285335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6220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356616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713232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1069848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1426464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42393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32975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075390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6466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6466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55955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1115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21115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0384939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4130"/>
            <a:ext cx="8229600" cy="16430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170980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gray">
          <a:xfrm>
            <a:off x="457200" y="1042417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503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1115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21115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5228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/>
        </p:nvSpPr>
        <p:spPr bwMode="gray">
          <a:xfrm>
            <a:off x="457200" y="1042417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345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57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262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  <a:prstGeom prst="rect">
            <a:avLst/>
          </a:prstGeo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049026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397840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Cover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9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EY Panel"/>
          <p:cNvSpPr>
            <a:spLocks noChangeAspect="1"/>
          </p:cNvSpPr>
          <p:nvPr/>
        </p:nvSpPr>
        <p:spPr bwMode="gray">
          <a:xfrm rot="10800000">
            <a:off x="485649" y="457200"/>
            <a:ext cx="5413248" cy="3771900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sz="1100">
              <a:latin typeface="+mn-lt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870742" y="1799130"/>
            <a:ext cx="4643060" cy="860400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"/>
          </p:nvPr>
        </p:nvSpPr>
        <p:spPr>
          <a:xfrm>
            <a:off x="870742" y="3277576"/>
            <a:ext cx="4643060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90" y="5331521"/>
            <a:ext cx="1526998" cy="116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4739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_1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der Image"/>
          <p:cNvSpPr>
            <a:spLocks/>
          </p:cNvSpPr>
          <p:nvPr/>
        </p:nvSpPr>
        <p:spPr bwMode="auto">
          <a:xfrm>
            <a:off x="1" y="1169"/>
            <a:ext cx="9144000" cy="6141449"/>
          </a:xfrm>
          <a:custGeom>
            <a:avLst/>
            <a:gdLst>
              <a:gd name="T0" fmla="*/ 0 w 6736"/>
              <a:gd name="T1" fmla="*/ 0 h 4156"/>
              <a:gd name="T2" fmla="*/ 0 w 6736"/>
              <a:gd name="T3" fmla="*/ 4156 h 4156"/>
              <a:gd name="T4" fmla="*/ 6736 w 6736"/>
              <a:gd name="T5" fmla="*/ 2968 h 4156"/>
              <a:gd name="T6" fmla="*/ 6736 w 6736"/>
              <a:gd name="T7" fmla="*/ 0 h 4156"/>
              <a:gd name="T8" fmla="*/ 0 w 6736"/>
              <a:gd name="T9" fmla="*/ 0 h 4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36" h="4156">
                <a:moveTo>
                  <a:pt x="0" y="0"/>
                </a:moveTo>
                <a:lnTo>
                  <a:pt x="0" y="4156"/>
                </a:lnTo>
                <a:lnTo>
                  <a:pt x="6736" y="2968"/>
                </a:lnTo>
                <a:lnTo>
                  <a:pt x="6736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86214" tIns="43107" rIns="86214" bIns="43107" numCol="1" anchor="t" anchorCtr="0" compatLnSpc="1">
            <a:prstTxWarp prst="textNoShape">
              <a:avLst/>
            </a:prstTxWarp>
          </a:bodyPr>
          <a:lstStyle/>
          <a:p>
            <a:endParaRPr lang="en-US" sz="1037" dirty="0">
              <a:latin typeface="+mn-lt"/>
            </a:endParaRPr>
          </a:p>
        </p:txBody>
      </p:sp>
      <p:sp>
        <p:nvSpPr>
          <p:cNvPr id="3" name="Section No"/>
          <p:cNvSpPr>
            <a:spLocks noGrp="1"/>
          </p:cNvSpPr>
          <p:nvPr>
            <p:ph type="body" sz="quarter" idx="12" hasCustomPrompt="1"/>
          </p:nvPr>
        </p:nvSpPr>
        <p:spPr>
          <a:xfrm>
            <a:off x="523991" y="341109"/>
            <a:ext cx="4048012" cy="1078159"/>
          </a:xfrm>
        </p:spPr>
        <p:txBody>
          <a:bodyPr/>
          <a:lstStyle>
            <a:lvl1pPr marL="0" indent="0">
              <a:lnSpc>
                <a:spcPts val="8202"/>
              </a:lnSpc>
              <a:spcAft>
                <a:spcPts val="0"/>
              </a:spcAft>
              <a:buNone/>
              <a:defRPr sz="792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" name="Cover Text 1"/>
          <p:cNvSpPr>
            <a:spLocks noGrp="1"/>
          </p:cNvSpPr>
          <p:nvPr>
            <p:ph type="title" hasCustomPrompt="1"/>
          </p:nvPr>
        </p:nvSpPr>
        <p:spPr>
          <a:xfrm>
            <a:off x="523882" y="1436020"/>
            <a:ext cx="4048121" cy="583991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lnSpc>
                <a:spcPts val="2263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 bwMode="gray">
          <a:xfrm>
            <a:off x="8348665" y="6450017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2138392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65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75400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spect="1"/>
          </p:cNvSpPr>
          <p:nvPr/>
        </p:nvSpPr>
        <p:spPr>
          <a:xfrm>
            <a:off x="1932782" y="777242"/>
            <a:ext cx="6755607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212847" y="2240280"/>
            <a:ext cx="621792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212848" y="3220754"/>
            <a:ext cx="621792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31" y="5340096"/>
            <a:ext cx="1515758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61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4130"/>
            <a:ext cx="8229600" cy="16430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220432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with 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6532" y="2405084"/>
            <a:ext cx="9150532" cy="3349170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13" y="777600"/>
            <a:ext cx="5524328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13" y="1753200"/>
            <a:ext cx="5524328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59" y="5754254"/>
            <a:ext cx="152017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49208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EYInterstate Light" panose="02000506000000020004" pitchFamily="2" charset="0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EYInterstate Light" panose="02000506000000020004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452659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841738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356616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713232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1069848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1426464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399272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37632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16081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6466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6466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15875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1115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21115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266552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4130"/>
            <a:ext cx="8229600" cy="16430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7432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gray">
          <a:xfrm>
            <a:off x="457200" y="1042417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10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gray">
          <a:xfrm>
            <a:off x="457200" y="1042417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32782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/>
        </p:nvSpPr>
        <p:spPr bwMode="gray">
          <a:xfrm>
            <a:off x="457200" y="1042417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8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01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790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  <a:prstGeom prst="rect">
            <a:avLst/>
          </a:prstGeo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377013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262658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Cover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EY Panel"/>
          <p:cNvSpPr>
            <a:spLocks noChangeAspect="1"/>
          </p:cNvSpPr>
          <p:nvPr/>
        </p:nvSpPr>
        <p:spPr bwMode="gray">
          <a:xfrm rot="10800000">
            <a:off x="485649" y="457200"/>
            <a:ext cx="5413248" cy="3771900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sz="1100">
              <a:latin typeface="+mn-lt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870742" y="1799130"/>
            <a:ext cx="4643060" cy="860400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"/>
          </p:nvPr>
        </p:nvSpPr>
        <p:spPr>
          <a:xfrm>
            <a:off x="870742" y="3277576"/>
            <a:ext cx="4643060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90" y="5331521"/>
            <a:ext cx="1526998" cy="116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40824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_1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der Image"/>
          <p:cNvSpPr>
            <a:spLocks/>
          </p:cNvSpPr>
          <p:nvPr/>
        </p:nvSpPr>
        <p:spPr bwMode="auto">
          <a:xfrm>
            <a:off x="1" y="1169"/>
            <a:ext cx="9144000" cy="6141449"/>
          </a:xfrm>
          <a:custGeom>
            <a:avLst/>
            <a:gdLst>
              <a:gd name="T0" fmla="*/ 0 w 6736"/>
              <a:gd name="T1" fmla="*/ 0 h 4156"/>
              <a:gd name="T2" fmla="*/ 0 w 6736"/>
              <a:gd name="T3" fmla="*/ 4156 h 4156"/>
              <a:gd name="T4" fmla="*/ 6736 w 6736"/>
              <a:gd name="T5" fmla="*/ 2968 h 4156"/>
              <a:gd name="T6" fmla="*/ 6736 w 6736"/>
              <a:gd name="T7" fmla="*/ 0 h 4156"/>
              <a:gd name="T8" fmla="*/ 0 w 6736"/>
              <a:gd name="T9" fmla="*/ 0 h 4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36" h="4156">
                <a:moveTo>
                  <a:pt x="0" y="0"/>
                </a:moveTo>
                <a:lnTo>
                  <a:pt x="0" y="4156"/>
                </a:lnTo>
                <a:lnTo>
                  <a:pt x="6736" y="2968"/>
                </a:lnTo>
                <a:lnTo>
                  <a:pt x="6736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86214" tIns="43107" rIns="86214" bIns="43107" numCol="1" anchor="t" anchorCtr="0" compatLnSpc="1">
            <a:prstTxWarp prst="textNoShape">
              <a:avLst/>
            </a:prstTxWarp>
          </a:bodyPr>
          <a:lstStyle/>
          <a:p>
            <a:endParaRPr lang="en-US" sz="1037" dirty="0">
              <a:latin typeface="+mn-lt"/>
            </a:endParaRPr>
          </a:p>
        </p:txBody>
      </p:sp>
      <p:sp>
        <p:nvSpPr>
          <p:cNvPr id="3" name="Section No"/>
          <p:cNvSpPr>
            <a:spLocks noGrp="1"/>
          </p:cNvSpPr>
          <p:nvPr>
            <p:ph type="body" sz="quarter" idx="12" hasCustomPrompt="1"/>
          </p:nvPr>
        </p:nvSpPr>
        <p:spPr>
          <a:xfrm>
            <a:off x="523991" y="341109"/>
            <a:ext cx="4048012" cy="1078159"/>
          </a:xfrm>
        </p:spPr>
        <p:txBody>
          <a:bodyPr/>
          <a:lstStyle>
            <a:lvl1pPr marL="0" indent="0">
              <a:lnSpc>
                <a:spcPts val="8202"/>
              </a:lnSpc>
              <a:spcAft>
                <a:spcPts val="0"/>
              </a:spcAft>
              <a:buNone/>
              <a:defRPr sz="792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" name="Cover Text 1"/>
          <p:cNvSpPr>
            <a:spLocks noGrp="1"/>
          </p:cNvSpPr>
          <p:nvPr>
            <p:ph type="title" hasCustomPrompt="1"/>
          </p:nvPr>
        </p:nvSpPr>
        <p:spPr>
          <a:xfrm>
            <a:off x="523882" y="1436020"/>
            <a:ext cx="4048121" cy="583991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lnSpc>
                <a:spcPts val="2263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 bwMode="gray">
          <a:xfrm>
            <a:off x="8348665" y="6450017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81966735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13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207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/>
        </p:nvSpPr>
        <p:spPr bwMode="gray">
          <a:xfrm>
            <a:off x="457200" y="1042417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374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782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  <a:prstGeom prst="rect">
            <a:avLst/>
          </a:prstGeo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7136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7051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Cover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1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EY Panel"/>
          <p:cNvSpPr>
            <a:spLocks noChangeAspect="1"/>
          </p:cNvSpPr>
          <p:nvPr/>
        </p:nvSpPr>
        <p:spPr bwMode="gray">
          <a:xfrm rot="10800000">
            <a:off x="485649" y="457200"/>
            <a:ext cx="5413248" cy="3771900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sz="1100">
              <a:solidFill>
                <a:srgbClr val="000000"/>
              </a:solidFill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870742" y="1799130"/>
            <a:ext cx="4643060" cy="860400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"/>
          </p:nvPr>
        </p:nvSpPr>
        <p:spPr>
          <a:xfrm>
            <a:off x="870742" y="3277576"/>
            <a:ext cx="4643060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604" y="4847411"/>
            <a:ext cx="1526998" cy="11655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887" y="6126448"/>
            <a:ext cx="2632884" cy="61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598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_1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der Image"/>
          <p:cNvSpPr>
            <a:spLocks/>
          </p:cNvSpPr>
          <p:nvPr/>
        </p:nvSpPr>
        <p:spPr bwMode="auto">
          <a:xfrm>
            <a:off x="1" y="1169"/>
            <a:ext cx="9144000" cy="5984011"/>
          </a:xfrm>
          <a:custGeom>
            <a:avLst/>
            <a:gdLst>
              <a:gd name="T0" fmla="*/ 0 w 6736"/>
              <a:gd name="T1" fmla="*/ 0 h 4156"/>
              <a:gd name="T2" fmla="*/ 0 w 6736"/>
              <a:gd name="T3" fmla="*/ 4156 h 4156"/>
              <a:gd name="T4" fmla="*/ 6736 w 6736"/>
              <a:gd name="T5" fmla="*/ 2968 h 4156"/>
              <a:gd name="T6" fmla="*/ 6736 w 6736"/>
              <a:gd name="T7" fmla="*/ 0 h 4156"/>
              <a:gd name="T8" fmla="*/ 0 w 6736"/>
              <a:gd name="T9" fmla="*/ 0 h 4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36" h="4156">
                <a:moveTo>
                  <a:pt x="0" y="0"/>
                </a:moveTo>
                <a:lnTo>
                  <a:pt x="0" y="4156"/>
                </a:lnTo>
                <a:lnTo>
                  <a:pt x="6736" y="2968"/>
                </a:lnTo>
                <a:lnTo>
                  <a:pt x="6736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86214" tIns="43107" rIns="86214" bIns="43107" numCol="1" anchor="t" anchorCtr="0" compatLnSpc="1">
            <a:prstTxWarp prst="textNoShape">
              <a:avLst/>
            </a:prstTxWarp>
          </a:bodyPr>
          <a:lstStyle/>
          <a:p>
            <a:endParaRPr lang="en-US" sz="1037" dirty="0">
              <a:solidFill>
                <a:srgbClr val="000000"/>
              </a:solidFill>
            </a:endParaRPr>
          </a:p>
        </p:txBody>
      </p:sp>
      <p:sp>
        <p:nvSpPr>
          <p:cNvPr id="3" name="Section No"/>
          <p:cNvSpPr>
            <a:spLocks noGrp="1"/>
          </p:cNvSpPr>
          <p:nvPr>
            <p:ph type="body" sz="quarter" idx="12" hasCustomPrompt="1"/>
          </p:nvPr>
        </p:nvSpPr>
        <p:spPr>
          <a:xfrm>
            <a:off x="523991" y="341109"/>
            <a:ext cx="4048012" cy="1078159"/>
          </a:xfrm>
        </p:spPr>
        <p:txBody>
          <a:bodyPr/>
          <a:lstStyle>
            <a:lvl1pPr marL="0" indent="0">
              <a:lnSpc>
                <a:spcPts val="8202"/>
              </a:lnSpc>
              <a:spcAft>
                <a:spcPts val="0"/>
              </a:spcAft>
              <a:buNone/>
              <a:defRPr sz="792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" name="Cover Text 1"/>
          <p:cNvSpPr>
            <a:spLocks noGrp="1"/>
          </p:cNvSpPr>
          <p:nvPr>
            <p:ph type="title" hasCustomPrompt="1"/>
          </p:nvPr>
        </p:nvSpPr>
        <p:spPr>
          <a:xfrm>
            <a:off x="523882" y="1436020"/>
            <a:ext cx="4048121" cy="583991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lnSpc>
                <a:spcPts val="2263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 bwMode="gray">
          <a:xfrm>
            <a:off x="8348665" y="6450017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7712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layout: 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21" y="1428740"/>
            <a:ext cx="4040187" cy="4714907"/>
          </a:xfrm>
          <a:prstGeom prst="rect">
            <a:avLst/>
          </a:prstGeom>
        </p:spPr>
        <p:txBody>
          <a:bodyPr/>
          <a:lstStyle>
            <a:lvl1pPr marL="0" indent="0">
              <a:defRPr sz="1000">
                <a:solidFill>
                  <a:schemeClr val="bg1"/>
                </a:solidFill>
              </a:defRPr>
            </a:lvl1pPr>
            <a:lvl2pPr marL="363536" indent="-276223">
              <a:defRPr sz="1000">
                <a:solidFill>
                  <a:schemeClr val="bg1"/>
                </a:solidFill>
              </a:defRPr>
            </a:lvl2pPr>
            <a:lvl3pPr marL="538160" indent="-174624">
              <a:defRPr sz="1000">
                <a:solidFill>
                  <a:schemeClr val="bg1"/>
                </a:solidFill>
              </a:defRPr>
            </a:lvl3pPr>
            <a:lvl4pPr marL="714371" indent="-176212">
              <a:defRPr sz="1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428740"/>
            <a:ext cx="4041775" cy="4714907"/>
          </a:xfrm>
          <a:prstGeom prst="rect">
            <a:avLst/>
          </a:prstGeom>
        </p:spPr>
        <p:txBody>
          <a:bodyPr/>
          <a:lstStyle>
            <a:lvl1pPr marL="0" indent="0">
              <a:defRPr sz="1000">
                <a:solidFill>
                  <a:schemeClr val="bg1"/>
                </a:solidFill>
              </a:defRPr>
            </a:lvl1pPr>
            <a:lvl2pPr marL="363536" indent="-276223">
              <a:defRPr sz="1000">
                <a:solidFill>
                  <a:schemeClr val="bg1"/>
                </a:solidFill>
              </a:defRPr>
            </a:lvl2pPr>
            <a:lvl3pPr marL="538160" indent="-174624">
              <a:defRPr sz="1000">
                <a:solidFill>
                  <a:schemeClr val="bg1"/>
                </a:solidFill>
              </a:defRPr>
            </a:lvl3pPr>
            <a:lvl4pPr marL="714371" indent="-176212">
              <a:defRPr sz="1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457203" y="1142984"/>
            <a:ext cx="4040862" cy="2111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4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4652211" y="1124744"/>
            <a:ext cx="4040862" cy="2111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4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963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spect="1"/>
          </p:cNvSpPr>
          <p:nvPr/>
        </p:nvSpPr>
        <p:spPr>
          <a:xfrm>
            <a:off x="1932782" y="777242"/>
            <a:ext cx="6755607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212847" y="2240280"/>
            <a:ext cx="621792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212848" y="3220754"/>
            <a:ext cx="621792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31" y="5340096"/>
            <a:ext cx="1515758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1518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with 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6532" y="2405084"/>
            <a:ext cx="9150532" cy="3349170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646464"/>
                </a:solidFill>
                <a:cs typeface="Arial" pitchFamily="34" charset="0"/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13" y="777600"/>
            <a:ext cx="5524328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13" y="1753200"/>
            <a:ext cx="5524328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59" y="5754254"/>
            <a:ext cx="152017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087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latin typeface="EYInterstate Light" panose="02000506000000020004" pitchFamily="2" charset="0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latin typeface="EYInterstate Light" panose="02000506000000020004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6355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54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356616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713232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1069848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1426464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371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8647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920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6466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6466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4123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1115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21115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3248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4130"/>
            <a:ext cx="8229600" cy="16430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8079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gray">
          <a:xfrm>
            <a:off x="457200" y="1042417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070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356616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713232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1069848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1426464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4540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/>
        </p:nvSpPr>
        <p:spPr bwMode="gray">
          <a:xfrm>
            <a:off x="457200" y="1042417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385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323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39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  <a:prstGeom prst="rect">
            <a:avLst/>
          </a:prstGeo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0024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7245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Cover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6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EY Panel"/>
          <p:cNvSpPr>
            <a:spLocks noChangeAspect="1"/>
          </p:cNvSpPr>
          <p:nvPr/>
        </p:nvSpPr>
        <p:spPr bwMode="gray">
          <a:xfrm rot="10800000">
            <a:off x="485649" y="457200"/>
            <a:ext cx="5413248" cy="3771900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sz="1100">
              <a:solidFill>
                <a:srgbClr val="000000"/>
              </a:solidFill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870742" y="1799130"/>
            <a:ext cx="4643060" cy="860400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"/>
          </p:nvPr>
        </p:nvSpPr>
        <p:spPr>
          <a:xfrm>
            <a:off x="870742" y="3277576"/>
            <a:ext cx="4643060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604" y="4847411"/>
            <a:ext cx="1526998" cy="11655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887" y="6126448"/>
            <a:ext cx="2632884" cy="61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189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_1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der Image"/>
          <p:cNvSpPr>
            <a:spLocks/>
          </p:cNvSpPr>
          <p:nvPr/>
        </p:nvSpPr>
        <p:spPr bwMode="auto">
          <a:xfrm>
            <a:off x="1" y="1169"/>
            <a:ext cx="9144000" cy="5984011"/>
          </a:xfrm>
          <a:custGeom>
            <a:avLst/>
            <a:gdLst>
              <a:gd name="T0" fmla="*/ 0 w 6736"/>
              <a:gd name="T1" fmla="*/ 0 h 4156"/>
              <a:gd name="T2" fmla="*/ 0 w 6736"/>
              <a:gd name="T3" fmla="*/ 4156 h 4156"/>
              <a:gd name="T4" fmla="*/ 6736 w 6736"/>
              <a:gd name="T5" fmla="*/ 2968 h 4156"/>
              <a:gd name="T6" fmla="*/ 6736 w 6736"/>
              <a:gd name="T7" fmla="*/ 0 h 4156"/>
              <a:gd name="T8" fmla="*/ 0 w 6736"/>
              <a:gd name="T9" fmla="*/ 0 h 4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36" h="4156">
                <a:moveTo>
                  <a:pt x="0" y="0"/>
                </a:moveTo>
                <a:lnTo>
                  <a:pt x="0" y="4156"/>
                </a:lnTo>
                <a:lnTo>
                  <a:pt x="6736" y="2968"/>
                </a:lnTo>
                <a:lnTo>
                  <a:pt x="6736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86214" tIns="43107" rIns="86214" bIns="43107" numCol="1" anchor="t" anchorCtr="0" compatLnSpc="1">
            <a:prstTxWarp prst="textNoShape">
              <a:avLst/>
            </a:prstTxWarp>
          </a:bodyPr>
          <a:lstStyle/>
          <a:p>
            <a:endParaRPr lang="en-US" sz="1037" dirty="0">
              <a:solidFill>
                <a:srgbClr val="000000"/>
              </a:solidFill>
            </a:endParaRPr>
          </a:p>
        </p:txBody>
      </p:sp>
      <p:sp>
        <p:nvSpPr>
          <p:cNvPr id="3" name="Section No"/>
          <p:cNvSpPr>
            <a:spLocks noGrp="1"/>
          </p:cNvSpPr>
          <p:nvPr>
            <p:ph type="body" sz="quarter" idx="12" hasCustomPrompt="1"/>
          </p:nvPr>
        </p:nvSpPr>
        <p:spPr>
          <a:xfrm>
            <a:off x="523991" y="341109"/>
            <a:ext cx="4048012" cy="1078159"/>
          </a:xfrm>
        </p:spPr>
        <p:txBody>
          <a:bodyPr/>
          <a:lstStyle>
            <a:lvl1pPr marL="0" indent="0">
              <a:lnSpc>
                <a:spcPts val="8202"/>
              </a:lnSpc>
              <a:spcAft>
                <a:spcPts val="0"/>
              </a:spcAft>
              <a:buNone/>
              <a:defRPr sz="792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" name="Cover Text 1"/>
          <p:cNvSpPr>
            <a:spLocks noGrp="1"/>
          </p:cNvSpPr>
          <p:nvPr>
            <p:ph type="title" hasCustomPrompt="1"/>
          </p:nvPr>
        </p:nvSpPr>
        <p:spPr>
          <a:xfrm>
            <a:off x="523882" y="1436020"/>
            <a:ext cx="4048121" cy="583991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lnSpc>
                <a:spcPts val="2263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 bwMode="gray">
          <a:xfrm>
            <a:off x="8348665" y="6450017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64183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layout: 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21" y="1428740"/>
            <a:ext cx="4040187" cy="4714907"/>
          </a:xfrm>
          <a:prstGeom prst="rect">
            <a:avLst/>
          </a:prstGeom>
        </p:spPr>
        <p:txBody>
          <a:bodyPr/>
          <a:lstStyle>
            <a:lvl1pPr marL="0" indent="0">
              <a:defRPr sz="1000">
                <a:solidFill>
                  <a:schemeClr val="bg1"/>
                </a:solidFill>
              </a:defRPr>
            </a:lvl1pPr>
            <a:lvl2pPr marL="363536" indent="-276223">
              <a:defRPr sz="1000">
                <a:solidFill>
                  <a:schemeClr val="bg1"/>
                </a:solidFill>
              </a:defRPr>
            </a:lvl2pPr>
            <a:lvl3pPr marL="538160" indent="-174624">
              <a:defRPr sz="1000">
                <a:solidFill>
                  <a:schemeClr val="bg1"/>
                </a:solidFill>
              </a:defRPr>
            </a:lvl3pPr>
            <a:lvl4pPr marL="714371" indent="-176212">
              <a:defRPr sz="1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428740"/>
            <a:ext cx="4041775" cy="4714907"/>
          </a:xfrm>
          <a:prstGeom prst="rect">
            <a:avLst/>
          </a:prstGeom>
        </p:spPr>
        <p:txBody>
          <a:bodyPr/>
          <a:lstStyle>
            <a:lvl1pPr marL="0" indent="0">
              <a:defRPr sz="1000">
                <a:solidFill>
                  <a:schemeClr val="bg1"/>
                </a:solidFill>
              </a:defRPr>
            </a:lvl1pPr>
            <a:lvl2pPr marL="363536" indent="-276223">
              <a:defRPr sz="1000">
                <a:solidFill>
                  <a:schemeClr val="bg1"/>
                </a:solidFill>
              </a:defRPr>
            </a:lvl2pPr>
            <a:lvl3pPr marL="538160" indent="-174624">
              <a:defRPr sz="1000">
                <a:solidFill>
                  <a:schemeClr val="bg1"/>
                </a:solidFill>
              </a:defRPr>
            </a:lvl3pPr>
            <a:lvl4pPr marL="714371" indent="-176212">
              <a:defRPr sz="1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457203" y="1142984"/>
            <a:ext cx="4040862" cy="2111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4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4652211" y="1124744"/>
            <a:ext cx="4040862" cy="2111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4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87471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spect="1"/>
          </p:cNvSpPr>
          <p:nvPr/>
        </p:nvSpPr>
        <p:spPr>
          <a:xfrm>
            <a:off x="1932782" y="777242"/>
            <a:ext cx="6755607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212847" y="2240280"/>
            <a:ext cx="621792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212848" y="3220754"/>
            <a:ext cx="621792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31" y="5340096"/>
            <a:ext cx="1515758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167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with 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6532" y="2405084"/>
            <a:ext cx="9150532" cy="3349170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646464"/>
                </a:solidFill>
                <a:cs typeface="Arial" pitchFamily="34" charset="0"/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13" y="777600"/>
            <a:ext cx="5524328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13" y="1753200"/>
            <a:ext cx="5524328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59" y="5754254"/>
            <a:ext cx="152017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1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latin typeface="EYInterstate Light" panose="02000506000000020004" pitchFamily="2" charset="0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latin typeface="EYInterstate Light" panose="02000506000000020004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0546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176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356616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713232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1069848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1426464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896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70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871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6466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6466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175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1115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21115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3599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4130"/>
            <a:ext cx="8229600" cy="16430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3242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gray">
          <a:xfrm>
            <a:off x="457200" y="1042417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0404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/>
        </p:nvSpPr>
        <p:spPr bwMode="gray">
          <a:xfrm>
            <a:off x="457200" y="1042417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98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8171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08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740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  <a:prstGeom prst="rect">
            <a:avLst/>
          </a:prstGeo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84838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4065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Cover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3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EY Panel"/>
          <p:cNvSpPr>
            <a:spLocks noChangeAspect="1"/>
          </p:cNvSpPr>
          <p:nvPr/>
        </p:nvSpPr>
        <p:spPr bwMode="gray">
          <a:xfrm rot="10800000">
            <a:off x="485649" y="457200"/>
            <a:ext cx="5413248" cy="3771900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sz="1100">
              <a:solidFill>
                <a:srgbClr val="000000"/>
              </a:solidFill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870742" y="1799130"/>
            <a:ext cx="4643060" cy="860400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"/>
          </p:nvPr>
        </p:nvSpPr>
        <p:spPr>
          <a:xfrm>
            <a:off x="870742" y="3277576"/>
            <a:ext cx="4643060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90" y="5331521"/>
            <a:ext cx="1526998" cy="116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933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_1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der Image"/>
          <p:cNvSpPr>
            <a:spLocks/>
          </p:cNvSpPr>
          <p:nvPr/>
        </p:nvSpPr>
        <p:spPr bwMode="auto">
          <a:xfrm>
            <a:off x="1" y="1169"/>
            <a:ext cx="9144000" cy="6141449"/>
          </a:xfrm>
          <a:custGeom>
            <a:avLst/>
            <a:gdLst>
              <a:gd name="T0" fmla="*/ 0 w 6736"/>
              <a:gd name="T1" fmla="*/ 0 h 4156"/>
              <a:gd name="T2" fmla="*/ 0 w 6736"/>
              <a:gd name="T3" fmla="*/ 4156 h 4156"/>
              <a:gd name="T4" fmla="*/ 6736 w 6736"/>
              <a:gd name="T5" fmla="*/ 2968 h 4156"/>
              <a:gd name="T6" fmla="*/ 6736 w 6736"/>
              <a:gd name="T7" fmla="*/ 0 h 4156"/>
              <a:gd name="T8" fmla="*/ 0 w 6736"/>
              <a:gd name="T9" fmla="*/ 0 h 4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36" h="4156">
                <a:moveTo>
                  <a:pt x="0" y="0"/>
                </a:moveTo>
                <a:lnTo>
                  <a:pt x="0" y="4156"/>
                </a:lnTo>
                <a:lnTo>
                  <a:pt x="6736" y="2968"/>
                </a:lnTo>
                <a:lnTo>
                  <a:pt x="6736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86214" tIns="43107" rIns="86214" bIns="43107" numCol="1" anchor="t" anchorCtr="0" compatLnSpc="1">
            <a:prstTxWarp prst="textNoShape">
              <a:avLst/>
            </a:prstTxWarp>
          </a:bodyPr>
          <a:lstStyle/>
          <a:p>
            <a:endParaRPr lang="en-US" sz="1037" dirty="0">
              <a:solidFill>
                <a:srgbClr val="000000"/>
              </a:solidFill>
            </a:endParaRPr>
          </a:p>
        </p:txBody>
      </p:sp>
      <p:sp>
        <p:nvSpPr>
          <p:cNvPr id="3" name="Section No"/>
          <p:cNvSpPr>
            <a:spLocks noGrp="1"/>
          </p:cNvSpPr>
          <p:nvPr>
            <p:ph type="body" sz="quarter" idx="12" hasCustomPrompt="1"/>
          </p:nvPr>
        </p:nvSpPr>
        <p:spPr>
          <a:xfrm>
            <a:off x="523991" y="341109"/>
            <a:ext cx="4048012" cy="1078159"/>
          </a:xfrm>
        </p:spPr>
        <p:txBody>
          <a:bodyPr/>
          <a:lstStyle>
            <a:lvl1pPr marL="0" indent="0">
              <a:lnSpc>
                <a:spcPts val="8202"/>
              </a:lnSpc>
              <a:spcAft>
                <a:spcPts val="0"/>
              </a:spcAft>
              <a:buNone/>
              <a:defRPr sz="792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" name="Cover Text 1"/>
          <p:cNvSpPr>
            <a:spLocks noGrp="1"/>
          </p:cNvSpPr>
          <p:nvPr>
            <p:ph type="title" hasCustomPrompt="1"/>
          </p:nvPr>
        </p:nvSpPr>
        <p:spPr>
          <a:xfrm>
            <a:off x="523882" y="1436020"/>
            <a:ext cx="4048121" cy="583991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lnSpc>
                <a:spcPts val="2263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 bwMode="gray">
          <a:xfrm>
            <a:off x="8348665" y="6450017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5112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22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spect="1"/>
          </p:cNvSpPr>
          <p:nvPr/>
        </p:nvSpPr>
        <p:spPr>
          <a:xfrm>
            <a:off x="1932782" y="777242"/>
            <a:ext cx="6755607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212847" y="2240280"/>
            <a:ext cx="621792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212848" y="3220754"/>
            <a:ext cx="621792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31" y="5340096"/>
            <a:ext cx="1515758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960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with 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6532" y="2405084"/>
            <a:ext cx="9150532" cy="3349170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646464"/>
                </a:solidFill>
                <a:cs typeface="Arial" pitchFamily="34" charset="0"/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13" y="777600"/>
            <a:ext cx="5524328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13" y="1753200"/>
            <a:ext cx="5524328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59" y="5754254"/>
            <a:ext cx="152017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624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latin typeface="EYInterstate Light" panose="02000506000000020004" pitchFamily="2" charset="0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latin typeface="EYInterstate Light" panose="02000506000000020004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0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6466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6466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6322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356616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713232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1069848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1426464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5481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8590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086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6466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6466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0741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1115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21115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84419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4130"/>
            <a:ext cx="8229600" cy="16430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2230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gray">
          <a:xfrm>
            <a:off x="457200" y="1042417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6626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/>
        </p:nvSpPr>
        <p:spPr bwMode="gray">
          <a:xfrm>
            <a:off x="457200" y="1042417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27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54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1115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21115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175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  <a:prstGeom prst="rect">
            <a:avLst/>
          </a:prstGeo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16745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4352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Cover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2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EY Panel"/>
          <p:cNvSpPr>
            <a:spLocks noChangeAspect="1"/>
          </p:cNvSpPr>
          <p:nvPr/>
        </p:nvSpPr>
        <p:spPr bwMode="gray">
          <a:xfrm rot="10800000">
            <a:off x="485649" y="457200"/>
            <a:ext cx="5413248" cy="3771900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sz="1100">
              <a:solidFill>
                <a:srgbClr val="000000"/>
              </a:solidFill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870742" y="1799130"/>
            <a:ext cx="4643060" cy="860400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"/>
          </p:nvPr>
        </p:nvSpPr>
        <p:spPr>
          <a:xfrm>
            <a:off x="870742" y="3277576"/>
            <a:ext cx="4643060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604" y="4847411"/>
            <a:ext cx="1526998" cy="11655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887" y="6126448"/>
            <a:ext cx="2632884" cy="61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043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_1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der Image"/>
          <p:cNvSpPr>
            <a:spLocks/>
          </p:cNvSpPr>
          <p:nvPr/>
        </p:nvSpPr>
        <p:spPr bwMode="auto">
          <a:xfrm>
            <a:off x="1" y="1169"/>
            <a:ext cx="9144000" cy="5984011"/>
          </a:xfrm>
          <a:custGeom>
            <a:avLst/>
            <a:gdLst>
              <a:gd name="T0" fmla="*/ 0 w 6736"/>
              <a:gd name="T1" fmla="*/ 0 h 4156"/>
              <a:gd name="T2" fmla="*/ 0 w 6736"/>
              <a:gd name="T3" fmla="*/ 4156 h 4156"/>
              <a:gd name="T4" fmla="*/ 6736 w 6736"/>
              <a:gd name="T5" fmla="*/ 2968 h 4156"/>
              <a:gd name="T6" fmla="*/ 6736 w 6736"/>
              <a:gd name="T7" fmla="*/ 0 h 4156"/>
              <a:gd name="T8" fmla="*/ 0 w 6736"/>
              <a:gd name="T9" fmla="*/ 0 h 4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36" h="4156">
                <a:moveTo>
                  <a:pt x="0" y="0"/>
                </a:moveTo>
                <a:lnTo>
                  <a:pt x="0" y="4156"/>
                </a:lnTo>
                <a:lnTo>
                  <a:pt x="6736" y="2968"/>
                </a:lnTo>
                <a:lnTo>
                  <a:pt x="6736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86214" tIns="43107" rIns="86214" bIns="43107" numCol="1" anchor="t" anchorCtr="0" compatLnSpc="1">
            <a:prstTxWarp prst="textNoShape">
              <a:avLst/>
            </a:prstTxWarp>
          </a:bodyPr>
          <a:lstStyle/>
          <a:p>
            <a:endParaRPr lang="en-US" sz="1037" dirty="0">
              <a:solidFill>
                <a:srgbClr val="000000"/>
              </a:solidFill>
            </a:endParaRPr>
          </a:p>
        </p:txBody>
      </p:sp>
      <p:sp>
        <p:nvSpPr>
          <p:cNvPr id="3" name="Section No"/>
          <p:cNvSpPr>
            <a:spLocks noGrp="1"/>
          </p:cNvSpPr>
          <p:nvPr>
            <p:ph type="body" sz="quarter" idx="12" hasCustomPrompt="1"/>
          </p:nvPr>
        </p:nvSpPr>
        <p:spPr>
          <a:xfrm>
            <a:off x="523991" y="341109"/>
            <a:ext cx="4048012" cy="1078159"/>
          </a:xfrm>
        </p:spPr>
        <p:txBody>
          <a:bodyPr/>
          <a:lstStyle>
            <a:lvl1pPr marL="0" indent="0">
              <a:lnSpc>
                <a:spcPts val="8202"/>
              </a:lnSpc>
              <a:spcAft>
                <a:spcPts val="0"/>
              </a:spcAft>
              <a:buNone/>
              <a:defRPr sz="792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" name="Cover Text 1"/>
          <p:cNvSpPr>
            <a:spLocks noGrp="1"/>
          </p:cNvSpPr>
          <p:nvPr>
            <p:ph type="title" hasCustomPrompt="1"/>
          </p:nvPr>
        </p:nvSpPr>
        <p:spPr>
          <a:xfrm>
            <a:off x="523882" y="1436020"/>
            <a:ext cx="4048121" cy="583991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lnSpc>
                <a:spcPts val="2263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 bwMode="gray">
          <a:xfrm>
            <a:off x="8348665" y="6450017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4187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layout: 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21" y="1428740"/>
            <a:ext cx="4040187" cy="4714907"/>
          </a:xfrm>
          <a:prstGeom prst="rect">
            <a:avLst/>
          </a:prstGeom>
        </p:spPr>
        <p:txBody>
          <a:bodyPr/>
          <a:lstStyle>
            <a:lvl1pPr marL="0" indent="0">
              <a:defRPr sz="1000">
                <a:solidFill>
                  <a:schemeClr val="bg1"/>
                </a:solidFill>
              </a:defRPr>
            </a:lvl1pPr>
            <a:lvl2pPr marL="363536" indent="-276223">
              <a:defRPr sz="1000">
                <a:solidFill>
                  <a:schemeClr val="bg1"/>
                </a:solidFill>
              </a:defRPr>
            </a:lvl2pPr>
            <a:lvl3pPr marL="538160" indent="-174624">
              <a:defRPr sz="1000">
                <a:solidFill>
                  <a:schemeClr val="bg1"/>
                </a:solidFill>
              </a:defRPr>
            </a:lvl3pPr>
            <a:lvl4pPr marL="714371" indent="-176212">
              <a:defRPr sz="1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428740"/>
            <a:ext cx="4041775" cy="4714907"/>
          </a:xfrm>
          <a:prstGeom prst="rect">
            <a:avLst/>
          </a:prstGeom>
        </p:spPr>
        <p:txBody>
          <a:bodyPr/>
          <a:lstStyle>
            <a:lvl1pPr marL="0" indent="0">
              <a:defRPr sz="1000">
                <a:solidFill>
                  <a:schemeClr val="bg1"/>
                </a:solidFill>
              </a:defRPr>
            </a:lvl1pPr>
            <a:lvl2pPr marL="363536" indent="-276223">
              <a:defRPr sz="1000">
                <a:solidFill>
                  <a:schemeClr val="bg1"/>
                </a:solidFill>
              </a:defRPr>
            </a:lvl2pPr>
            <a:lvl3pPr marL="538160" indent="-174624">
              <a:defRPr sz="1000">
                <a:solidFill>
                  <a:schemeClr val="bg1"/>
                </a:solidFill>
              </a:defRPr>
            </a:lvl3pPr>
            <a:lvl4pPr marL="714371" indent="-176212">
              <a:defRPr sz="1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457203" y="1142984"/>
            <a:ext cx="4040862" cy="2111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4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4652211" y="1124744"/>
            <a:ext cx="4040862" cy="2111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4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53383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spect="1"/>
          </p:cNvSpPr>
          <p:nvPr/>
        </p:nvSpPr>
        <p:spPr>
          <a:xfrm>
            <a:off x="1932782" y="777242"/>
            <a:ext cx="6755607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212847" y="2240280"/>
            <a:ext cx="621792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212848" y="3220754"/>
            <a:ext cx="621792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31" y="5340096"/>
            <a:ext cx="1515758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75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with 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6532" y="2405084"/>
            <a:ext cx="9150532" cy="3349170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646464"/>
                </a:solidFill>
                <a:cs typeface="Arial" pitchFamily="34" charset="0"/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13" y="777600"/>
            <a:ext cx="5524328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13" y="1753200"/>
            <a:ext cx="5524328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59" y="5754254"/>
            <a:ext cx="152017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665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latin typeface="EYInterstate Light" panose="02000506000000020004" pitchFamily="2" charset="0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latin typeface="EYInterstate Light" panose="02000506000000020004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9895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86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1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71.xml"/><Relationship Id="rId21" Type="http://schemas.openxmlformats.org/officeDocument/2006/relationships/theme" Target="../theme/theme10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17" Type="http://schemas.openxmlformats.org/officeDocument/2006/relationships/slideLayout" Target="../slideLayouts/slideLayout185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170.xml"/><Relationship Id="rId16" Type="http://schemas.openxmlformats.org/officeDocument/2006/relationships/slideLayout" Target="../slideLayouts/slideLayout184.xml"/><Relationship Id="rId20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24" Type="http://schemas.openxmlformats.org/officeDocument/2006/relationships/oleObject" Target="../embeddings/oleObject19.bin"/><Relationship Id="rId5" Type="http://schemas.openxmlformats.org/officeDocument/2006/relationships/slideLayout" Target="../slideLayouts/slideLayout173.xml"/><Relationship Id="rId15" Type="http://schemas.openxmlformats.org/officeDocument/2006/relationships/slideLayout" Target="../slideLayouts/slideLayout183.xml"/><Relationship Id="rId23" Type="http://schemas.openxmlformats.org/officeDocument/2006/relationships/tags" Target="../tags/tag20.xml"/><Relationship Id="rId10" Type="http://schemas.openxmlformats.org/officeDocument/2006/relationships/slideLayout" Target="../slideLayouts/slideLayout178.xml"/><Relationship Id="rId19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Relationship Id="rId22" Type="http://schemas.openxmlformats.org/officeDocument/2006/relationships/vmlDrawing" Target="../drawings/vmlDrawing19.v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slideLayout" Target="../slideLayouts/slideLayout201.xml"/><Relationship Id="rId1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191.xml"/><Relationship Id="rId21" Type="http://schemas.openxmlformats.org/officeDocument/2006/relationships/theme" Target="../theme/theme11.xml"/><Relationship Id="rId7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0.xml"/><Relationship Id="rId17" Type="http://schemas.openxmlformats.org/officeDocument/2006/relationships/slideLayout" Target="../slideLayouts/slideLayout205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190.xml"/><Relationship Id="rId16" Type="http://schemas.openxmlformats.org/officeDocument/2006/relationships/slideLayout" Target="../slideLayouts/slideLayout204.xml"/><Relationship Id="rId20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24" Type="http://schemas.openxmlformats.org/officeDocument/2006/relationships/oleObject" Target="../embeddings/oleObject21.bin"/><Relationship Id="rId5" Type="http://schemas.openxmlformats.org/officeDocument/2006/relationships/slideLayout" Target="../slideLayouts/slideLayout193.xml"/><Relationship Id="rId15" Type="http://schemas.openxmlformats.org/officeDocument/2006/relationships/slideLayout" Target="../slideLayouts/slideLayout203.xml"/><Relationship Id="rId23" Type="http://schemas.openxmlformats.org/officeDocument/2006/relationships/tags" Target="../tags/tag22.xml"/><Relationship Id="rId10" Type="http://schemas.openxmlformats.org/officeDocument/2006/relationships/slideLayout" Target="../slideLayouts/slideLayout198.xml"/><Relationship Id="rId19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slideLayout" Target="../slideLayouts/slideLayout202.xml"/><Relationship Id="rId22" Type="http://schemas.openxmlformats.org/officeDocument/2006/relationships/vmlDrawing" Target="../drawings/vmlDrawing21.v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slideLayout" Target="../slideLayouts/slideLayout221.xml"/><Relationship Id="rId18" Type="http://schemas.openxmlformats.org/officeDocument/2006/relationships/slideLayout" Target="../slideLayouts/slideLayout226.xml"/><Relationship Id="rId3" Type="http://schemas.openxmlformats.org/officeDocument/2006/relationships/slideLayout" Target="../slideLayouts/slideLayout211.xml"/><Relationship Id="rId21" Type="http://schemas.openxmlformats.org/officeDocument/2006/relationships/theme" Target="../theme/theme12.xml"/><Relationship Id="rId7" Type="http://schemas.openxmlformats.org/officeDocument/2006/relationships/slideLayout" Target="../slideLayouts/slideLayout215.xml"/><Relationship Id="rId12" Type="http://schemas.openxmlformats.org/officeDocument/2006/relationships/slideLayout" Target="../slideLayouts/slideLayout220.xml"/><Relationship Id="rId17" Type="http://schemas.openxmlformats.org/officeDocument/2006/relationships/slideLayout" Target="../slideLayouts/slideLayout225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10.xml"/><Relationship Id="rId16" Type="http://schemas.openxmlformats.org/officeDocument/2006/relationships/slideLayout" Target="../slideLayouts/slideLayout224.xml"/><Relationship Id="rId20" Type="http://schemas.openxmlformats.org/officeDocument/2006/relationships/slideLayout" Target="../slideLayouts/slideLayout228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24" Type="http://schemas.openxmlformats.org/officeDocument/2006/relationships/oleObject" Target="../embeddings/oleObject23.bin"/><Relationship Id="rId5" Type="http://schemas.openxmlformats.org/officeDocument/2006/relationships/slideLayout" Target="../slideLayouts/slideLayout213.xml"/><Relationship Id="rId15" Type="http://schemas.openxmlformats.org/officeDocument/2006/relationships/slideLayout" Target="../slideLayouts/slideLayout223.xml"/><Relationship Id="rId23" Type="http://schemas.openxmlformats.org/officeDocument/2006/relationships/tags" Target="../tags/tag24.xml"/><Relationship Id="rId10" Type="http://schemas.openxmlformats.org/officeDocument/2006/relationships/slideLayout" Target="../slideLayouts/slideLayout218.xml"/><Relationship Id="rId19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Relationship Id="rId14" Type="http://schemas.openxmlformats.org/officeDocument/2006/relationships/slideLayout" Target="../slideLayouts/slideLayout222.xml"/><Relationship Id="rId22" Type="http://schemas.openxmlformats.org/officeDocument/2006/relationships/vmlDrawing" Target="../drawings/vmlDrawing23.v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slideLayout" Target="../slideLayouts/slideLayout241.xml"/><Relationship Id="rId18" Type="http://schemas.openxmlformats.org/officeDocument/2006/relationships/slideLayout" Target="../slideLayouts/slideLayout246.xml"/><Relationship Id="rId3" Type="http://schemas.openxmlformats.org/officeDocument/2006/relationships/slideLayout" Target="../slideLayouts/slideLayout231.xml"/><Relationship Id="rId21" Type="http://schemas.openxmlformats.org/officeDocument/2006/relationships/theme" Target="../theme/theme13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17" Type="http://schemas.openxmlformats.org/officeDocument/2006/relationships/slideLayout" Target="../slideLayouts/slideLayout245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30.xml"/><Relationship Id="rId16" Type="http://schemas.openxmlformats.org/officeDocument/2006/relationships/slideLayout" Target="../slideLayouts/slideLayout244.xml"/><Relationship Id="rId20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24" Type="http://schemas.openxmlformats.org/officeDocument/2006/relationships/oleObject" Target="../embeddings/oleObject25.bin"/><Relationship Id="rId5" Type="http://schemas.openxmlformats.org/officeDocument/2006/relationships/slideLayout" Target="../slideLayouts/slideLayout233.xml"/><Relationship Id="rId15" Type="http://schemas.openxmlformats.org/officeDocument/2006/relationships/slideLayout" Target="../slideLayouts/slideLayout243.xml"/><Relationship Id="rId23" Type="http://schemas.openxmlformats.org/officeDocument/2006/relationships/tags" Target="../tags/tag26.xml"/><Relationship Id="rId10" Type="http://schemas.openxmlformats.org/officeDocument/2006/relationships/slideLayout" Target="../slideLayouts/slideLayout238.xml"/><Relationship Id="rId19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Relationship Id="rId14" Type="http://schemas.openxmlformats.org/officeDocument/2006/relationships/slideLayout" Target="../slideLayouts/slideLayout242.xml"/><Relationship Id="rId22" Type="http://schemas.openxmlformats.org/officeDocument/2006/relationships/vmlDrawing" Target="../drawings/vmlDrawing25.v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6.xml"/><Relationship Id="rId13" Type="http://schemas.openxmlformats.org/officeDocument/2006/relationships/slideLayout" Target="../slideLayouts/slideLayout261.xml"/><Relationship Id="rId18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51.xml"/><Relationship Id="rId21" Type="http://schemas.openxmlformats.org/officeDocument/2006/relationships/theme" Target="../theme/theme14.xml"/><Relationship Id="rId7" Type="http://schemas.openxmlformats.org/officeDocument/2006/relationships/slideLayout" Target="../slideLayouts/slideLayout255.xml"/><Relationship Id="rId12" Type="http://schemas.openxmlformats.org/officeDocument/2006/relationships/slideLayout" Target="../slideLayouts/slideLayout260.xml"/><Relationship Id="rId17" Type="http://schemas.openxmlformats.org/officeDocument/2006/relationships/slideLayout" Target="../slideLayouts/slideLayout265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50.xml"/><Relationship Id="rId16" Type="http://schemas.openxmlformats.org/officeDocument/2006/relationships/slideLayout" Target="../slideLayouts/slideLayout264.xml"/><Relationship Id="rId20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11" Type="http://schemas.openxmlformats.org/officeDocument/2006/relationships/slideLayout" Target="../slideLayouts/slideLayout259.xml"/><Relationship Id="rId24" Type="http://schemas.openxmlformats.org/officeDocument/2006/relationships/oleObject" Target="../embeddings/oleObject27.bin"/><Relationship Id="rId5" Type="http://schemas.openxmlformats.org/officeDocument/2006/relationships/slideLayout" Target="../slideLayouts/slideLayout253.xml"/><Relationship Id="rId15" Type="http://schemas.openxmlformats.org/officeDocument/2006/relationships/slideLayout" Target="../slideLayouts/slideLayout263.xml"/><Relationship Id="rId23" Type="http://schemas.openxmlformats.org/officeDocument/2006/relationships/tags" Target="../tags/tag28.xml"/><Relationship Id="rId10" Type="http://schemas.openxmlformats.org/officeDocument/2006/relationships/slideLayout" Target="../slideLayouts/slideLayout258.xml"/><Relationship Id="rId19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52.xml"/><Relationship Id="rId9" Type="http://schemas.openxmlformats.org/officeDocument/2006/relationships/slideLayout" Target="../slideLayouts/slideLayout257.xml"/><Relationship Id="rId14" Type="http://schemas.openxmlformats.org/officeDocument/2006/relationships/slideLayout" Target="../slideLayouts/slideLayout262.xml"/><Relationship Id="rId22" Type="http://schemas.openxmlformats.org/officeDocument/2006/relationships/vmlDrawing" Target="../drawings/vmlDrawing27.v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6.xml"/><Relationship Id="rId13" Type="http://schemas.openxmlformats.org/officeDocument/2006/relationships/slideLayout" Target="../slideLayouts/slideLayout281.xml"/><Relationship Id="rId18" Type="http://schemas.openxmlformats.org/officeDocument/2006/relationships/slideLayout" Target="../slideLayouts/slideLayout286.xml"/><Relationship Id="rId3" Type="http://schemas.openxmlformats.org/officeDocument/2006/relationships/slideLayout" Target="../slideLayouts/slideLayout271.xml"/><Relationship Id="rId21" Type="http://schemas.openxmlformats.org/officeDocument/2006/relationships/theme" Target="../theme/theme15.xml"/><Relationship Id="rId7" Type="http://schemas.openxmlformats.org/officeDocument/2006/relationships/slideLayout" Target="../slideLayouts/slideLayout275.xml"/><Relationship Id="rId12" Type="http://schemas.openxmlformats.org/officeDocument/2006/relationships/slideLayout" Target="../slideLayouts/slideLayout280.xml"/><Relationship Id="rId17" Type="http://schemas.openxmlformats.org/officeDocument/2006/relationships/slideLayout" Target="../slideLayouts/slideLayout285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70.xml"/><Relationship Id="rId16" Type="http://schemas.openxmlformats.org/officeDocument/2006/relationships/slideLayout" Target="../slideLayouts/slideLayout284.xml"/><Relationship Id="rId20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4.xml"/><Relationship Id="rId11" Type="http://schemas.openxmlformats.org/officeDocument/2006/relationships/slideLayout" Target="../slideLayouts/slideLayout279.xml"/><Relationship Id="rId24" Type="http://schemas.openxmlformats.org/officeDocument/2006/relationships/oleObject" Target="../embeddings/oleObject29.bin"/><Relationship Id="rId5" Type="http://schemas.openxmlformats.org/officeDocument/2006/relationships/slideLayout" Target="../slideLayouts/slideLayout273.xml"/><Relationship Id="rId15" Type="http://schemas.openxmlformats.org/officeDocument/2006/relationships/slideLayout" Target="../slideLayouts/slideLayout283.xml"/><Relationship Id="rId23" Type="http://schemas.openxmlformats.org/officeDocument/2006/relationships/tags" Target="../tags/tag30.xml"/><Relationship Id="rId10" Type="http://schemas.openxmlformats.org/officeDocument/2006/relationships/slideLayout" Target="../slideLayouts/slideLayout278.xml"/><Relationship Id="rId19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7.xml"/><Relationship Id="rId14" Type="http://schemas.openxmlformats.org/officeDocument/2006/relationships/slideLayout" Target="../slideLayouts/slideLayout282.xml"/><Relationship Id="rId22" Type="http://schemas.openxmlformats.org/officeDocument/2006/relationships/vmlDrawing" Target="../drawings/vmlDrawing29.v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slideLayout" Target="../slideLayouts/slideLayout301.xml"/><Relationship Id="rId18" Type="http://schemas.openxmlformats.org/officeDocument/2006/relationships/slideLayout" Target="../slideLayouts/slideLayout306.xml"/><Relationship Id="rId3" Type="http://schemas.openxmlformats.org/officeDocument/2006/relationships/slideLayout" Target="../slideLayouts/slideLayout291.xml"/><Relationship Id="rId21" Type="http://schemas.openxmlformats.org/officeDocument/2006/relationships/theme" Target="../theme/theme16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17" Type="http://schemas.openxmlformats.org/officeDocument/2006/relationships/slideLayout" Target="../slideLayouts/slideLayout305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90.xml"/><Relationship Id="rId16" Type="http://schemas.openxmlformats.org/officeDocument/2006/relationships/slideLayout" Target="../slideLayouts/slideLayout304.xml"/><Relationship Id="rId20" Type="http://schemas.openxmlformats.org/officeDocument/2006/relationships/slideLayout" Target="../slideLayouts/slideLayout308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24" Type="http://schemas.openxmlformats.org/officeDocument/2006/relationships/oleObject" Target="../embeddings/oleObject31.bin"/><Relationship Id="rId5" Type="http://schemas.openxmlformats.org/officeDocument/2006/relationships/slideLayout" Target="../slideLayouts/slideLayout293.xml"/><Relationship Id="rId15" Type="http://schemas.openxmlformats.org/officeDocument/2006/relationships/slideLayout" Target="../slideLayouts/slideLayout303.xml"/><Relationship Id="rId23" Type="http://schemas.openxmlformats.org/officeDocument/2006/relationships/tags" Target="../tags/tag32.xml"/><Relationship Id="rId10" Type="http://schemas.openxmlformats.org/officeDocument/2006/relationships/slideLayout" Target="../slideLayouts/slideLayout298.xml"/><Relationship Id="rId19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Relationship Id="rId14" Type="http://schemas.openxmlformats.org/officeDocument/2006/relationships/slideLayout" Target="../slideLayouts/slideLayout302.xml"/><Relationship Id="rId22" Type="http://schemas.openxmlformats.org/officeDocument/2006/relationships/vmlDrawing" Target="../drawings/vmlDrawing3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vmlDrawing" Target="../drawings/vmlDrawing3.v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oleObject" Target="../embeddings/oleObject3.bin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vmlDrawing" Target="../drawings/vmlDrawing5.v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oleObject" Target="../embeddings/oleObject5.bin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21" Type="http://schemas.openxmlformats.org/officeDocument/2006/relationships/vmlDrawing" Target="../drawings/vmlDrawing7.v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oleObject" Target="../embeddings/oleObject7.bin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tags" Target="../tags/tag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9.xml"/><Relationship Id="rId21" Type="http://schemas.openxmlformats.org/officeDocument/2006/relationships/vmlDrawing" Target="../drawings/vmlDrawing9.v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oleObject" Target="../embeddings/oleObject9.bin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tags" Target="../tags/tag1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98.xml"/><Relationship Id="rId21" Type="http://schemas.openxmlformats.org/officeDocument/2006/relationships/vmlDrawing" Target="../drawings/vmlDrawing11.v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23" Type="http://schemas.openxmlformats.org/officeDocument/2006/relationships/oleObject" Target="../embeddings/oleObject11.bin"/><Relationship Id="rId10" Type="http://schemas.openxmlformats.org/officeDocument/2006/relationships/slideLayout" Target="../slideLayouts/slideLayout105.xml"/><Relationship Id="rId19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Relationship Id="rId22" Type="http://schemas.openxmlformats.org/officeDocument/2006/relationships/tags" Target="../tags/tag1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17.xml"/><Relationship Id="rId21" Type="http://schemas.openxmlformats.org/officeDocument/2006/relationships/tags" Target="../tags/tag14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vmlDrawing" Target="../drawings/vmlDrawing13.v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24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Relationship Id="rId22" Type="http://schemas.openxmlformats.org/officeDocument/2006/relationships/oleObject" Target="../embeddings/oleObject13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35.xml"/><Relationship Id="rId21" Type="http://schemas.openxmlformats.org/officeDocument/2006/relationships/tags" Target="../tags/tag16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20" Type="http://schemas.openxmlformats.org/officeDocument/2006/relationships/vmlDrawing" Target="../drawings/vmlDrawing15.v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42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Relationship Id="rId22" Type="http://schemas.openxmlformats.org/officeDocument/2006/relationships/oleObject" Target="../embeddings/oleObject15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18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53.xml"/><Relationship Id="rId21" Type="http://schemas.openxmlformats.org/officeDocument/2006/relationships/tags" Target="../tags/tag18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17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2.xml"/><Relationship Id="rId16" Type="http://schemas.openxmlformats.org/officeDocument/2006/relationships/slideLayout" Target="../slideLayouts/slideLayout166.xml"/><Relationship Id="rId20" Type="http://schemas.openxmlformats.org/officeDocument/2006/relationships/vmlDrawing" Target="../drawings/vmlDrawing17.v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6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60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Relationship Id="rId22" Type="http://schemas.openxmlformats.org/officeDocument/2006/relationships/oleObject" Target="../embeddings/oleObject17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84296644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44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649618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fld id="{9AE4D82F-B047-469B-AC52-A46321747EAF}" type="slidenum">
              <a:rPr lang="en-GB" sz="1100" b="1" smtClean="0">
                <a:solidFill>
                  <a:schemeClr val="bg1"/>
                </a:solidFill>
                <a:latin typeface="+mn-lt"/>
                <a:cs typeface="Arial" pitchFamily="34" charset="0"/>
              </a:rPr>
              <a:pPr/>
              <a:t>‹#›</a:t>
            </a:fld>
            <a:endParaRPr lang="en-GB" sz="11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 bwMode="gray">
          <a:xfrm>
            <a:off x="8348665" y="6450017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  <p:sldLayoutId id="2147483847" r:id="rId18"/>
    <p:sldLayoutId id="2147483848" r:id="rId19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476585788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72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649618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Стр.</a:t>
            </a:r>
            <a:r>
              <a:rPr lang="en-GB" sz="11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+mn-lt"/>
                <a:cs typeface="Arial" pitchFamily="34" charset="0"/>
              </a:rPr>
              <a:pPr/>
              <a:t>‹#›</a:t>
            </a:fld>
            <a:endParaRPr lang="en-GB" sz="11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 bwMode="gray">
          <a:xfrm>
            <a:off x="8348665" y="6450017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160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  <p:sldLayoutId id="2147484024" r:id="rId18"/>
    <p:sldLayoutId id="2147484025" r:id="rId19"/>
    <p:sldLayoutId id="2147484026" r:id="rId20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3961507174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87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649618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Стр.</a:t>
            </a:r>
            <a:r>
              <a:rPr lang="en-GB" sz="11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+mn-lt"/>
                <a:cs typeface="Arial" pitchFamily="34" charset="0"/>
              </a:rPr>
              <a:pPr/>
              <a:t>‹#›</a:t>
            </a:fld>
            <a:endParaRPr lang="en-GB" sz="11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 bwMode="gray">
          <a:xfrm>
            <a:off x="8348665" y="6450017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7333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  <p:sldLayoutId id="2147484040" r:id="rId13"/>
    <p:sldLayoutId id="2147484041" r:id="rId14"/>
    <p:sldLayoutId id="2147484042" r:id="rId15"/>
    <p:sldLayoutId id="2147484043" r:id="rId16"/>
    <p:sldLayoutId id="2147484044" r:id="rId17"/>
    <p:sldLayoutId id="2147484045" r:id="rId18"/>
    <p:sldLayoutId id="2147484046" r:id="rId19"/>
    <p:sldLayoutId id="2147484047" r:id="rId20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3036694734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34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649618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Стр.</a:t>
            </a:r>
            <a:r>
              <a:rPr lang="en-GB" sz="11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+mn-lt"/>
                <a:cs typeface="Arial" pitchFamily="34" charset="0"/>
              </a:rPr>
              <a:pPr/>
              <a:t>‹#›</a:t>
            </a:fld>
            <a:endParaRPr lang="en-GB" sz="11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 bwMode="gray">
          <a:xfrm>
            <a:off x="8348665" y="6450017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6700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  <p:sldLayoutId id="2147484061" r:id="rId13"/>
    <p:sldLayoutId id="2147484062" r:id="rId14"/>
    <p:sldLayoutId id="2147484063" r:id="rId15"/>
    <p:sldLayoutId id="2147484064" r:id="rId16"/>
    <p:sldLayoutId id="2147484065" r:id="rId17"/>
    <p:sldLayoutId id="2147484066" r:id="rId18"/>
    <p:sldLayoutId id="2147484067" r:id="rId19"/>
    <p:sldLayoutId id="2147484068" r:id="rId20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1022593778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80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649618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Стр.</a:t>
            </a:r>
            <a:r>
              <a:rPr lang="en-GB" sz="11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+mn-lt"/>
                <a:cs typeface="Arial" pitchFamily="34" charset="0"/>
              </a:rPr>
              <a:pPr/>
              <a:t>‹#›</a:t>
            </a:fld>
            <a:endParaRPr lang="en-GB" sz="11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 bwMode="gray">
          <a:xfrm>
            <a:off x="8348665" y="6450017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822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  <p:sldLayoutId id="2147484082" r:id="rId13"/>
    <p:sldLayoutId id="2147484083" r:id="rId14"/>
    <p:sldLayoutId id="2147484084" r:id="rId15"/>
    <p:sldLayoutId id="2147484085" r:id="rId16"/>
    <p:sldLayoutId id="2147484086" r:id="rId17"/>
    <p:sldLayoutId id="2147484087" r:id="rId18"/>
    <p:sldLayoutId id="2147484088" r:id="rId19"/>
    <p:sldLayoutId id="2147484089" r:id="rId20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1648968625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27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649618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Стр.</a:t>
            </a:r>
            <a:r>
              <a:rPr lang="en-GB" sz="11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+mn-lt"/>
                <a:cs typeface="Arial" pitchFamily="34" charset="0"/>
              </a:rPr>
              <a:pPr/>
              <a:t>‹#›</a:t>
            </a:fld>
            <a:endParaRPr lang="en-GB" sz="11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 bwMode="gray">
          <a:xfrm>
            <a:off x="8348665" y="6450017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637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  <p:sldLayoutId id="2147484103" r:id="rId13"/>
    <p:sldLayoutId id="2147484104" r:id="rId14"/>
    <p:sldLayoutId id="2147484105" r:id="rId15"/>
    <p:sldLayoutId id="2147484106" r:id="rId16"/>
    <p:sldLayoutId id="2147484107" r:id="rId17"/>
    <p:sldLayoutId id="2147484108" r:id="rId18"/>
    <p:sldLayoutId id="2147484109" r:id="rId19"/>
    <p:sldLayoutId id="2147484110" r:id="rId20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3045335728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73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649618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Стр.</a:t>
            </a:r>
            <a:r>
              <a:rPr lang="en-GB" sz="11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+mn-lt"/>
                <a:cs typeface="Arial" pitchFamily="34" charset="0"/>
              </a:rPr>
              <a:pPr/>
              <a:t>‹#›</a:t>
            </a:fld>
            <a:endParaRPr lang="en-GB" sz="11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 bwMode="gray">
          <a:xfrm>
            <a:off x="8348665" y="6450017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62942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  <p:sldLayoutId id="2147484124" r:id="rId13"/>
    <p:sldLayoutId id="2147484125" r:id="rId14"/>
    <p:sldLayoutId id="2147484126" r:id="rId15"/>
    <p:sldLayoutId id="2147484127" r:id="rId16"/>
    <p:sldLayoutId id="2147484128" r:id="rId17"/>
    <p:sldLayoutId id="2147484129" r:id="rId18"/>
    <p:sldLayoutId id="2147484130" r:id="rId19"/>
    <p:sldLayoutId id="2147484131" r:id="rId20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3151691040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17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649618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Стр.</a:t>
            </a:r>
            <a:r>
              <a:rPr lang="en-GB" sz="11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+mn-lt"/>
                <a:cs typeface="Arial" pitchFamily="34" charset="0"/>
              </a:rPr>
              <a:pPr/>
              <a:t>‹#›</a:t>
            </a:fld>
            <a:endParaRPr lang="en-GB" sz="11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 bwMode="gray">
          <a:xfrm>
            <a:off x="8348665" y="6450017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2042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45" r:id="rId13"/>
    <p:sldLayoutId id="2147484146" r:id="rId14"/>
    <p:sldLayoutId id="2147484147" r:id="rId15"/>
    <p:sldLayoutId id="2147484148" r:id="rId16"/>
    <p:sldLayoutId id="2147484149" r:id="rId17"/>
    <p:sldLayoutId id="2147484150" r:id="rId18"/>
    <p:sldLayoutId id="2147484151" r:id="rId19"/>
    <p:sldLayoutId id="2147484152" r:id="rId20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89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649618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100" dirty="0" smtClean="0">
                <a:solidFill>
                  <a:srgbClr val="646464"/>
                </a:solidFill>
                <a:cs typeface="Arial" pitchFamily="34" charset="0"/>
              </a:rPr>
              <a:t>Стр.</a:t>
            </a:r>
            <a:r>
              <a:rPr lang="en-GB" sz="1100" dirty="0" smtClean="0">
                <a:solidFill>
                  <a:srgbClr val="646464"/>
                </a:solidFill>
                <a:cs typeface="Arial" pitchFamily="34" charset="0"/>
              </a:rPr>
              <a:t> </a:t>
            </a:r>
            <a:fld id="{9AE4D82F-B047-469B-AC52-A46321747EAF}" type="slidenum">
              <a:rPr lang="en-GB" sz="1100" smtClean="0">
                <a:solidFill>
                  <a:srgbClr val="646464"/>
                </a:solidFill>
                <a:cs typeface="Arial" pitchFamily="34" charset="0"/>
              </a:rPr>
              <a:pPr/>
              <a:t>‹#›</a:t>
            </a:fld>
            <a:endParaRPr lang="en-GB" sz="1100" dirty="0">
              <a:solidFill>
                <a:srgbClr val="646464"/>
              </a:solidFill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 bwMode="gray">
          <a:xfrm>
            <a:off x="8348665" y="6450017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75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  <p:sldLayoutId id="2147483867" r:id="rId18"/>
    <p:sldLayoutId id="2147483868" r:id="rId19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37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649618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100" dirty="0" smtClean="0">
                <a:solidFill>
                  <a:srgbClr val="646464"/>
                </a:solidFill>
                <a:cs typeface="Arial" pitchFamily="34" charset="0"/>
              </a:rPr>
              <a:t>Стр.</a:t>
            </a:r>
            <a:r>
              <a:rPr lang="en-GB" sz="1100" dirty="0" smtClean="0">
                <a:solidFill>
                  <a:srgbClr val="646464"/>
                </a:solidFill>
                <a:cs typeface="Arial" pitchFamily="34" charset="0"/>
              </a:rPr>
              <a:t> </a:t>
            </a:r>
            <a:fld id="{9AE4D82F-B047-469B-AC52-A46321747EAF}" type="slidenum">
              <a:rPr lang="en-GB" sz="1100" smtClean="0">
                <a:solidFill>
                  <a:srgbClr val="646464"/>
                </a:solidFill>
                <a:cs typeface="Arial" pitchFamily="34" charset="0"/>
              </a:rPr>
              <a:pPr/>
              <a:t>‹#›</a:t>
            </a:fld>
            <a:endParaRPr lang="en-GB" sz="1100" dirty="0">
              <a:solidFill>
                <a:srgbClr val="646464"/>
              </a:solidFill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 bwMode="gray">
          <a:xfrm>
            <a:off x="8348665" y="6450017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477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  <p:sldLayoutId id="2147483887" r:id="rId18"/>
    <p:sldLayoutId id="2147483888" r:id="rId19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07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649618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100" dirty="0" smtClean="0">
                <a:solidFill>
                  <a:srgbClr val="646464"/>
                </a:solidFill>
                <a:cs typeface="Arial" pitchFamily="34" charset="0"/>
              </a:rPr>
              <a:t>Стр.</a:t>
            </a:r>
            <a:r>
              <a:rPr lang="en-GB" sz="1100" dirty="0" smtClean="0">
                <a:solidFill>
                  <a:srgbClr val="646464"/>
                </a:solidFill>
                <a:cs typeface="Arial" pitchFamily="34" charset="0"/>
              </a:rPr>
              <a:t> </a:t>
            </a:r>
            <a:fld id="{9AE4D82F-B047-469B-AC52-A46321747EAF}" type="slidenum">
              <a:rPr lang="en-GB" sz="1100" smtClean="0">
                <a:solidFill>
                  <a:srgbClr val="646464"/>
                </a:solidFill>
                <a:cs typeface="Arial" pitchFamily="34" charset="0"/>
              </a:rPr>
              <a:pPr/>
              <a:t>‹#›</a:t>
            </a:fld>
            <a:endParaRPr lang="en-GB" sz="1100" dirty="0">
              <a:solidFill>
                <a:srgbClr val="646464"/>
              </a:solidFill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 bwMode="gray">
          <a:xfrm>
            <a:off x="8348665" y="6450017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32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  <p:sldLayoutId id="2147483906" r:id="rId17"/>
    <p:sldLayoutId id="2147483907" r:id="rId18"/>
    <p:sldLayoutId id="2147483908" r:id="rId19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02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649618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100" dirty="0" smtClean="0">
                <a:solidFill>
                  <a:srgbClr val="646464"/>
                </a:solidFill>
                <a:cs typeface="Arial" pitchFamily="34" charset="0"/>
              </a:rPr>
              <a:t>Стр.</a:t>
            </a:r>
            <a:r>
              <a:rPr lang="en-GB" sz="1100" dirty="0" smtClean="0">
                <a:solidFill>
                  <a:srgbClr val="646464"/>
                </a:solidFill>
                <a:cs typeface="Arial" pitchFamily="34" charset="0"/>
              </a:rPr>
              <a:t> </a:t>
            </a:r>
            <a:fld id="{9AE4D82F-B047-469B-AC52-A46321747EAF}" type="slidenum">
              <a:rPr lang="en-GB" sz="1100" smtClean="0">
                <a:solidFill>
                  <a:srgbClr val="646464"/>
                </a:solidFill>
                <a:cs typeface="Arial" pitchFamily="34" charset="0"/>
              </a:rPr>
              <a:pPr/>
              <a:t>‹#›</a:t>
            </a:fld>
            <a:endParaRPr lang="en-GB" sz="1100" dirty="0">
              <a:solidFill>
                <a:srgbClr val="646464"/>
              </a:solidFill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 bwMode="gray">
          <a:xfrm>
            <a:off x="8348665" y="6450017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707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  <p:sldLayoutId id="2147483926" r:id="rId17"/>
    <p:sldLayoutId id="2147483927" r:id="rId18"/>
    <p:sldLayoutId id="2147483928" r:id="rId19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50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649618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100" dirty="0" smtClean="0">
                <a:solidFill>
                  <a:srgbClr val="646464"/>
                </a:solidFill>
                <a:cs typeface="Arial" pitchFamily="34" charset="0"/>
              </a:rPr>
              <a:t>Стр.</a:t>
            </a:r>
            <a:r>
              <a:rPr lang="en-GB" sz="1100" dirty="0" smtClean="0">
                <a:solidFill>
                  <a:srgbClr val="646464"/>
                </a:solidFill>
                <a:cs typeface="Arial" pitchFamily="34" charset="0"/>
              </a:rPr>
              <a:t> </a:t>
            </a:r>
            <a:fld id="{9AE4D82F-B047-469B-AC52-A46321747EAF}" type="slidenum">
              <a:rPr lang="en-GB" sz="1100" smtClean="0">
                <a:solidFill>
                  <a:srgbClr val="646464"/>
                </a:solidFill>
                <a:cs typeface="Arial" pitchFamily="34" charset="0"/>
              </a:rPr>
              <a:pPr/>
              <a:t>‹#›</a:t>
            </a:fld>
            <a:endParaRPr lang="en-GB" sz="1100" dirty="0">
              <a:solidFill>
                <a:srgbClr val="646464"/>
              </a:solidFill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 bwMode="gray">
          <a:xfrm>
            <a:off x="8348665" y="6450017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203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  <p:sldLayoutId id="2147483947" r:id="rId18"/>
    <p:sldLayoutId id="2147483948" r:id="rId19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1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89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649618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100" dirty="0" smtClean="0">
                <a:solidFill>
                  <a:srgbClr val="646464"/>
                </a:solidFill>
                <a:cs typeface="Arial" pitchFamily="34" charset="0"/>
              </a:rPr>
              <a:t>Стр.</a:t>
            </a:r>
            <a:r>
              <a:rPr lang="en-GB" sz="1100" dirty="0" smtClean="0">
                <a:solidFill>
                  <a:srgbClr val="646464"/>
                </a:solidFill>
                <a:cs typeface="Arial" pitchFamily="34" charset="0"/>
              </a:rPr>
              <a:t> </a:t>
            </a:r>
            <a:fld id="{9AE4D82F-B047-469B-AC52-A46321747EAF}" type="slidenum">
              <a:rPr lang="en-GB" sz="1100" smtClean="0">
                <a:solidFill>
                  <a:srgbClr val="646464"/>
                </a:solidFill>
                <a:cs typeface="Arial" pitchFamily="34" charset="0"/>
              </a:rPr>
              <a:pPr/>
              <a:t>‹#›</a:t>
            </a:fld>
            <a:endParaRPr lang="en-GB" sz="1100" dirty="0">
              <a:solidFill>
                <a:srgbClr val="646464"/>
              </a:solidFill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 bwMode="gray">
          <a:xfrm>
            <a:off x="8348665" y="6450017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305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962" r:id="rId13"/>
    <p:sldLayoutId id="2147483963" r:id="rId14"/>
    <p:sldLayoutId id="2147483964" r:id="rId15"/>
    <p:sldLayoutId id="2147483965" r:id="rId16"/>
    <p:sldLayoutId id="2147483966" r:id="rId17"/>
    <p:sldLayoutId id="2147483967" r:id="rId18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1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37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649618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100" dirty="0" smtClean="0">
                <a:solidFill>
                  <a:srgbClr val="646464"/>
                </a:solidFill>
                <a:cs typeface="Arial" pitchFamily="34" charset="0"/>
              </a:rPr>
              <a:t>Стр.</a:t>
            </a:r>
            <a:r>
              <a:rPr lang="en-GB" sz="1100" dirty="0" smtClean="0">
                <a:solidFill>
                  <a:srgbClr val="646464"/>
                </a:solidFill>
                <a:cs typeface="Arial" pitchFamily="34" charset="0"/>
              </a:rPr>
              <a:t> </a:t>
            </a:r>
            <a:fld id="{9AE4D82F-B047-469B-AC52-A46321747EAF}" type="slidenum">
              <a:rPr lang="en-GB" sz="1100" smtClean="0">
                <a:solidFill>
                  <a:srgbClr val="646464"/>
                </a:solidFill>
                <a:cs typeface="Arial" pitchFamily="34" charset="0"/>
              </a:rPr>
              <a:pPr/>
              <a:t>‹#›</a:t>
            </a:fld>
            <a:endParaRPr lang="en-GB" sz="1100" dirty="0">
              <a:solidFill>
                <a:srgbClr val="646464"/>
              </a:solidFill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 bwMode="gray">
          <a:xfrm>
            <a:off x="8348665" y="6450017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584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  <p:sldLayoutId id="2147483984" r:id="rId16"/>
    <p:sldLayoutId id="2147483985" r:id="rId17"/>
    <p:sldLayoutId id="2147483986" r:id="rId18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1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09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649618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100" dirty="0" smtClean="0">
                <a:solidFill>
                  <a:srgbClr val="646464"/>
                </a:solidFill>
                <a:cs typeface="Arial" pitchFamily="34" charset="0"/>
              </a:rPr>
              <a:t>Стр.</a:t>
            </a:r>
            <a:r>
              <a:rPr lang="en-GB" sz="1100" dirty="0" smtClean="0">
                <a:solidFill>
                  <a:srgbClr val="646464"/>
                </a:solidFill>
                <a:cs typeface="Arial" pitchFamily="34" charset="0"/>
              </a:rPr>
              <a:t> </a:t>
            </a:r>
            <a:fld id="{9AE4D82F-B047-469B-AC52-A46321747EAF}" type="slidenum">
              <a:rPr lang="en-GB" sz="1100" smtClean="0">
                <a:solidFill>
                  <a:srgbClr val="646464"/>
                </a:solidFill>
                <a:cs typeface="Arial" pitchFamily="34" charset="0"/>
              </a:rPr>
              <a:pPr/>
              <a:t>‹#›</a:t>
            </a:fld>
            <a:endParaRPr lang="en-GB" sz="1100" dirty="0">
              <a:solidFill>
                <a:srgbClr val="646464"/>
              </a:solidFill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 bwMode="gray">
          <a:xfrm>
            <a:off x="8348665" y="6450017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386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  <p:sldLayoutId id="2147484002" r:id="rId15"/>
    <p:sldLayoutId id="2147484003" r:id="rId16"/>
    <p:sldLayoutId id="2147484004" r:id="rId17"/>
    <p:sldLayoutId id="2147484005" r:id="rId18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jpeg"/><Relationship Id="rId12" Type="http://schemas.openxmlformats.org/officeDocument/2006/relationships/image" Target="../media/image15.emf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.emf"/><Relationship Id="rId11" Type="http://schemas.openxmlformats.org/officeDocument/2006/relationships/image" Target="../media/image14.jpeg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13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887" y="1392727"/>
            <a:ext cx="5007431" cy="160084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i="1" dirty="0">
                <a:latin typeface="+mj-lt"/>
              </a:rPr>
              <a:t>Механизм платежей в проектах ГЧП: анализ российской практики и работа над ошибками</a:t>
            </a:r>
            <a:endParaRPr lang="en-US" sz="2000" i="1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2887" y="2590028"/>
            <a:ext cx="4607679" cy="80708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latin typeface="+mj-lt"/>
              </a:rPr>
              <a:t>Серия авторских мастер-классов по практическим аспектам реализации проектов ГЧП в регионах</a:t>
            </a:r>
          </a:p>
          <a:p>
            <a:pPr>
              <a:spcBef>
                <a:spcPts val="0"/>
              </a:spcBef>
            </a:pPr>
            <a:r>
              <a:rPr lang="ru-RU" sz="1400" b="1" dirty="0">
                <a:latin typeface="+mj-lt"/>
              </a:rPr>
              <a:t>Сергей </a:t>
            </a:r>
            <a:r>
              <a:rPr lang="ru-RU" sz="1400" b="1" dirty="0" err="1">
                <a:latin typeface="+mj-lt"/>
              </a:rPr>
              <a:t>Лузан</a:t>
            </a:r>
            <a:r>
              <a:rPr lang="ru-RU" sz="1400" b="1" dirty="0">
                <a:latin typeface="+mj-lt"/>
              </a:rPr>
              <a:t>, Марта Маковецкая</a:t>
            </a:r>
            <a:endParaRPr lang="en-US" sz="1400" b="1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latin typeface="+mj-lt"/>
              </a:rPr>
              <a:t>2</a:t>
            </a:r>
            <a:r>
              <a:rPr lang="ru-RU" sz="1400" dirty="0">
                <a:latin typeface="+mj-lt"/>
              </a:rPr>
              <a:t>9</a:t>
            </a:r>
            <a:r>
              <a:rPr lang="en-US" sz="1400" dirty="0">
                <a:latin typeface="+mj-lt"/>
              </a:rPr>
              <a:t> </a:t>
            </a:r>
            <a:r>
              <a:rPr lang="ru-RU" sz="1400" dirty="0">
                <a:latin typeface="+mj-lt"/>
              </a:rPr>
              <a:t>марта 2017</a:t>
            </a:r>
          </a:p>
        </p:txBody>
      </p:sp>
    </p:spTree>
    <p:extLst>
      <p:ext uri="{BB962C8B-B14F-4D97-AF65-F5344CB8AC3E}">
        <p14:creationId xmlns:p14="http://schemas.microsoft.com/office/powerpoint/2010/main" val="112375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2" y="179828"/>
            <a:ext cx="8232775" cy="860400"/>
          </a:xfrm>
        </p:spPr>
        <p:txBody>
          <a:bodyPr anchor="ctr" anchorCtr="0"/>
          <a:lstStyle/>
          <a:p>
            <a:r>
              <a:rPr lang="ru-RU" sz="2600" dirty="0">
                <a:solidFill>
                  <a:srgbClr val="333333"/>
                </a:solidFill>
                <a:latin typeface="+mj-lt"/>
              </a:rPr>
              <a:t>Предпосылки по стоимости финансирования</a:t>
            </a:r>
            <a:endParaRPr lang="en-GB" sz="26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8742" y="1999458"/>
            <a:ext cx="4556035" cy="867930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buClr>
                <a:schemeClr val="accent2"/>
              </a:buClr>
              <a:buSzPct val="70000"/>
            </a:pPr>
            <a:r>
              <a:rPr lang="ru-RU" dirty="0">
                <a:solidFill>
                  <a:schemeClr val="bg1"/>
                </a:solidFill>
              </a:rPr>
              <a:t>Проект предполагает плату </a:t>
            </a:r>
            <a:r>
              <a:rPr lang="ru-RU" dirty="0" err="1">
                <a:solidFill>
                  <a:schemeClr val="bg1"/>
                </a:solidFill>
              </a:rPr>
              <a:t>концедента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>
              <a:buClr>
                <a:schemeClr val="accent2"/>
              </a:buClr>
              <a:buSzPct val="70000"/>
            </a:pPr>
            <a:r>
              <a:rPr lang="ru-RU" dirty="0" smtClean="0">
                <a:solidFill>
                  <a:schemeClr val="bg1"/>
                </a:solidFill>
              </a:rPr>
              <a:t>Размер </a:t>
            </a:r>
            <a:r>
              <a:rPr lang="ru-RU" dirty="0">
                <a:solidFill>
                  <a:schemeClr val="bg1"/>
                </a:solidFill>
              </a:rPr>
              <a:t>платы </a:t>
            </a:r>
            <a:r>
              <a:rPr lang="ru-RU" dirty="0" err="1">
                <a:solidFill>
                  <a:schemeClr val="bg1"/>
                </a:solidFill>
              </a:rPr>
              <a:t>концедента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– критерий конкурса.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3254" y="4442783"/>
            <a:ext cx="4688117" cy="590931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buClr>
                <a:schemeClr val="accent2"/>
              </a:buClr>
              <a:buSzPct val="70000"/>
            </a:pPr>
            <a:r>
              <a:rPr lang="ru-RU" i="1" dirty="0">
                <a:solidFill>
                  <a:schemeClr val="bg1"/>
                </a:solidFill>
              </a:rPr>
              <a:t>Риск изначально заниженного размера платы </a:t>
            </a:r>
            <a:r>
              <a:rPr lang="ru-RU" i="1" dirty="0" err="1">
                <a:solidFill>
                  <a:schemeClr val="bg1"/>
                </a:solidFill>
              </a:rPr>
              <a:t>концедента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3253" y="3090627"/>
            <a:ext cx="4688117" cy="867930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buClr>
                <a:schemeClr val="accent2"/>
              </a:buClr>
              <a:buSzPct val="70000"/>
            </a:pPr>
            <a:r>
              <a:rPr lang="ru-RU" dirty="0">
                <a:solidFill>
                  <a:schemeClr val="bg1"/>
                </a:solidFill>
              </a:rPr>
              <a:t>При расчете предельного значения критерия используется стоимость заемного финансирования для </a:t>
            </a:r>
            <a:r>
              <a:rPr lang="ru-RU" dirty="0" err="1">
                <a:solidFill>
                  <a:schemeClr val="bg1"/>
                </a:solidFill>
              </a:rPr>
              <a:t>концедента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9" name="Rectangle 3"/>
          <p:cNvSpPr/>
          <p:nvPr/>
        </p:nvSpPr>
        <p:spPr>
          <a:xfrm>
            <a:off x="457203" y="1999458"/>
            <a:ext cx="364327" cy="609841"/>
          </a:xfrm>
          <a:prstGeom prst="rect">
            <a:avLst/>
          </a:prstGeom>
          <a:solidFill>
            <a:srgbClr val="FFE600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457203" y="3190903"/>
            <a:ext cx="364328" cy="609841"/>
          </a:xfrm>
          <a:prstGeom prst="rect">
            <a:avLst/>
          </a:prstGeom>
          <a:solidFill>
            <a:srgbClr val="FFE600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03" y="4442783"/>
            <a:ext cx="349816" cy="609841"/>
          </a:xfrm>
          <a:prstGeom prst="rect">
            <a:avLst/>
          </a:prstGeom>
          <a:solidFill>
            <a:srgbClr val="646464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8284" y="5028410"/>
            <a:ext cx="2811692" cy="652486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buClr>
                <a:schemeClr val="accent2"/>
              </a:buClr>
              <a:buSzPct val="70000"/>
            </a:pPr>
            <a:r>
              <a:rPr lang="ru-RU" sz="1000" i="1" dirty="0" smtClean="0">
                <a:solidFill>
                  <a:schemeClr val="bg1"/>
                </a:solidFill>
              </a:rPr>
              <a:t>* по данным размещений ОФЗ в марте 2017 г. Источник: </a:t>
            </a:r>
            <a:r>
              <a:rPr lang="en-US" sz="1000" i="1" dirty="0" err="1" smtClean="0">
                <a:solidFill>
                  <a:schemeClr val="bg1"/>
                </a:solidFill>
              </a:rPr>
              <a:t>Rusbonds</a:t>
            </a:r>
            <a:endParaRPr lang="ru-RU" sz="1000" i="1" dirty="0" smtClean="0">
              <a:solidFill>
                <a:schemeClr val="bg1"/>
              </a:solidFill>
            </a:endParaRPr>
          </a:p>
          <a:p>
            <a:pPr>
              <a:buClr>
                <a:schemeClr val="accent2"/>
              </a:buClr>
              <a:buSzPct val="70000"/>
            </a:pPr>
            <a:r>
              <a:rPr lang="ru-RU" sz="1000" i="1" dirty="0" smtClean="0">
                <a:solidFill>
                  <a:schemeClr val="bg1"/>
                </a:solidFill>
              </a:rPr>
              <a:t>** по данным размещений в декабре </a:t>
            </a:r>
            <a:r>
              <a:rPr lang="en-US" sz="1000" i="1" dirty="0" smtClean="0">
                <a:solidFill>
                  <a:schemeClr val="bg1"/>
                </a:solidFill>
              </a:rPr>
              <a:t>2016 </a:t>
            </a:r>
            <a:r>
              <a:rPr lang="ru-RU" sz="1000" i="1" dirty="0" smtClean="0">
                <a:solidFill>
                  <a:schemeClr val="bg1"/>
                </a:solidFill>
              </a:rPr>
              <a:t>г.</a:t>
            </a:r>
            <a:r>
              <a:rPr lang="ru-RU" sz="1000" i="1" dirty="0">
                <a:solidFill>
                  <a:schemeClr val="bg1"/>
                </a:solidFill>
              </a:rPr>
              <a:t> Источник: </a:t>
            </a:r>
            <a:r>
              <a:rPr lang="en-US" sz="1000" i="1" dirty="0" err="1" smtClean="0">
                <a:solidFill>
                  <a:schemeClr val="bg1"/>
                </a:solidFill>
              </a:rPr>
              <a:t>Rusbonds</a:t>
            </a:r>
            <a:endParaRPr lang="ru-RU" sz="1000" i="1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7202" y="1137276"/>
            <a:ext cx="364328" cy="640080"/>
          </a:xfrm>
          <a:prstGeom prst="rect">
            <a:avLst/>
          </a:prstGeom>
          <a:solidFill>
            <a:srgbClr val="646464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+mj-lt"/>
              </a:rPr>
              <a:t>!</a:t>
            </a: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72329" y="1148311"/>
            <a:ext cx="7817647" cy="640080"/>
          </a:xfrm>
          <a:prstGeom prst="rect">
            <a:avLst/>
          </a:prstGeom>
          <a:solidFill>
            <a:srgbClr val="646464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Например 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78285" y="1932927"/>
            <a:ext cx="2811691" cy="2923886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8000" tIns="18000" rIns="18000" bIns="18000" anchor="ctr"/>
          <a:lstStyle/>
          <a:p>
            <a:pPr marL="18288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1600" b="1" dirty="0">
                <a:solidFill>
                  <a:schemeClr val="tx2"/>
                </a:solidFill>
              </a:rPr>
              <a:t>При этом:</a:t>
            </a:r>
          </a:p>
          <a:p>
            <a:pPr marL="354330" indent="-17145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chemeClr val="tx2"/>
                </a:solidFill>
              </a:rPr>
              <a:t>Доходность ОФЗ при размещении – 8,2-8,6%*</a:t>
            </a:r>
          </a:p>
          <a:p>
            <a:pPr marL="354330" indent="-17145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chemeClr val="tx2"/>
                </a:solidFill>
              </a:rPr>
              <a:t>Доходность муниципальных облигаций при размещении - 9,5-10,5%**</a:t>
            </a:r>
          </a:p>
          <a:p>
            <a:pPr marL="354330" indent="-17145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chemeClr val="tx2"/>
                </a:solidFill>
              </a:rPr>
              <a:t>Ставка по кредитам для концессионера – как минимум КС+2-3</a:t>
            </a:r>
            <a:r>
              <a:rPr lang="ru-RU" sz="1200" b="1" dirty="0">
                <a:solidFill>
                  <a:schemeClr val="tx2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6599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2" y="179828"/>
            <a:ext cx="8232775" cy="860400"/>
          </a:xfrm>
        </p:spPr>
        <p:txBody>
          <a:bodyPr anchor="ctr" anchorCtr="0"/>
          <a:lstStyle/>
          <a:p>
            <a:r>
              <a:rPr lang="ru-RU" sz="2600" dirty="0">
                <a:solidFill>
                  <a:srgbClr val="333333"/>
                </a:solidFill>
                <a:latin typeface="+mj-lt"/>
              </a:rPr>
              <a:t>Предпосылки по условиям </a:t>
            </a:r>
            <a:r>
              <a:rPr lang="ru-RU" sz="2600" dirty="0" smtClean="0">
                <a:solidFill>
                  <a:srgbClr val="333333"/>
                </a:solidFill>
                <a:latin typeface="+mj-lt"/>
              </a:rPr>
              <a:t>финансирования</a:t>
            </a:r>
            <a:endParaRPr lang="en-GB" sz="26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9" name="Rectangle 3"/>
          <p:cNvSpPr/>
          <p:nvPr/>
        </p:nvSpPr>
        <p:spPr>
          <a:xfrm>
            <a:off x="457203" y="1999458"/>
            <a:ext cx="364327" cy="609841"/>
          </a:xfrm>
          <a:prstGeom prst="rect">
            <a:avLst/>
          </a:prstGeom>
          <a:solidFill>
            <a:srgbClr val="FFE600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457203" y="2803105"/>
            <a:ext cx="364328" cy="609841"/>
          </a:xfrm>
          <a:prstGeom prst="rect">
            <a:avLst/>
          </a:prstGeom>
          <a:solidFill>
            <a:srgbClr val="FFE600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7202" y="1137276"/>
            <a:ext cx="364328" cy="640080"/>
          </a:xfrm>
          <a:prstGeom prst="rect">
            <a:avLst/>
          </a:prstGeom>
          <a:solidFill>
            <a:srgbClr val="646464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+mj-lt"/>
              </a:rPr>
              <a:t>!</a:t>
            </a: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72329" y="1148311"/>
            <a:ext cx="7817647" cy="640080"/>
          </a:xfrm>
          <a:prstGeom prst="rect">
            <a:avLst/>
          </a:prstGeom>
          <a:solidFill>
            <a:srgbClr val="646464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Например 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3195" y="3616416"/>
            <a:ext cx="7703004" cy="272382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i="1" dirty="0" smtClean="0">
                <a:solidFill>
                  <a:schemeClr val="bg1"/>
                </a:solidFill>
              </a:rPr>
              <a:t>Риски невозможности привлечения заемных средств.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3195" y="2001053"/>
            <a:ext cx="7703004" cy="507831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dirty="0" smtClean="0">
                <a:solidFill>
                  <a:schemeClr val="bg1"/>
                </a:solidFill>
              </a:rPr>
              <a:t>В Конкурсной документации установлено ограничение стоимости привлечения заемных средств: </a:t>
            </a:r>
            <a:r>
              <a:rPr lang="ru-RU" i="1" dirty="0" smtClean="0">
                <a:solidFill>
                  <a:schemeClr val="bg1"/>
                </a:solidFill>
              </a:rPr>
              <a:t>ИПЦ+ маржа.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3195" y="2803105"/>
            <a:ext cx="7703004" cy="507831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dirty="0" smtClean="0">
                <a:solidFill>
                  <a:schemeClr val="bg1"/>
                </a:solidFill>
              </a:rPr>
              <a:t>С учетом ограничений по марже, стоимость финансирования  существенно ниже текущих рыночных значений.</a:t>
            </a:r>
          </a:p>
        </p:txBody>
      </p:sp>
      <p:sp>
        <p:nvSpPr>
          <p:cNvPr id="23" name="Rectangle 5"/>
          <p:cNvSpPr/>
          <p:nvPr/>
        </p:nvSpPr>
        <p:spPr>
          <a:xfrm>
            <a:off x="449946" y="3593033"/>
            <a:ext cx="364328" cy="609841"/>
          </a:xfrm>
          <a:prstGeom prst="rect">
            <a:avLst/>
          </a:prstGeom>
          <a:solidFill>
            <a:srgbClr val="646464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050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3" y="1887443"/>
            <a:ext cx="8232775" cy="548640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8000" tIns="18000" rIns="18000" bIns="18000" anchor="ctr"/>
          <a:lstStyle/>
          <a:p>
            <a:pPr marL="18288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1600" b="1" dirty="0" smtClean="0">
                <a:solidFill>
                  <a:schemeClr val="tx2"/>
                </a:solidFill>
              </a:rPr>
              <a:t>Ошибки при бюджетировании платы </a:t>
            </a:r>
            <a:r>
              <a:rPr lang="ru-RU" sz="1600" b="1" dirty="0" err="1" smtClean="0">
                <a:solidFill>
                  <a:schemeClr val="tx2"/>
                </a:solidFill>
              </a:rPr>
              <a:t>концедента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2" y="179828"/>
            <a:ext cx="8232775" cy="860400"/>
          </a:xfrm>
        </p:spPr>
        <p:txBody>
          <a:bodyPr anchor="ctr" anchorCtr="0"/>
          <a:lstStyle/>
          <a:p>
            <a:r>
              <a:rPr lang="ru-RU" sz="2600" dirty="0">
                <a:solidFill>
                  <a:srgbClr val="333333"/>
                </a:solidFill>
                <a:latin typeface="+mj-lt"/>
              </a:rPr>
              <a:t>Риск спроса </a:t>
            </a:r>
            <a:r>
              <a:rPr lang="ru-RU" sz="2600" dirty="0" smtClean="0">
                <a:solidFill>
                  <a:srgbClr val="333333"/>
                </a:solidFill>
                <a:latin typeface="+mj-lt"/>
              </a:rPr>
              <a:t>несет государство</a:t>
            </a:r>
            <a:endParaRPr lang="en-GB" sz="26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8913" y="2554175"/>
            <a:ext cx="7471064" cy="532453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Bef>
                <a:spcPts val="600"/>
              </a:spcBef>
              <a:buClr>
                <a:schemeClr val="accent2"/>
              </a:buClr>
              <a:buSzPct val="70000"/>
            </a:pPr>
            <a:r>
              <a:rPr lang="ru-RU" sz="1600" b="1" dirty="0">
                <a:solidFill>
                  <a:schemeClr val="bg1"/>
                </a:solidFill>
              </a:rPr>
              <a:t>При структурировании платежей публичного партнера не учтены </a:t>
            </a:r>
            <a:r>
              <a:rPr lang="ru-RU" sz="1600" b="1" dirty="0" smtClean="0">
                <a:solidFill>
                  <a:schemeClr val="bg1"/>
                </a:solidFill>
              </a:rPr>
              <a:t>налоги</a:t>
            </a:r>
          </a:p>
          <a:p>
            <a:pPr>
              <a:lnSpc>
                <a:spcPct val="85000"/>
              </a:lnSpc>
              <a:spcBef>
                <a:spcPts val="600"/>
              </a:spcBef>
              <a:buClr>
                <a:schemeClr val="accent2"/>
              </a:buClr>
              <a:buSzPct val="70000"/>
            </a:pPr>
            <a:r>
              <a:rPr lang="ru-RU" sz="1600" i="1" dirty="0">
                <a:solidFill>
                  <a:schemeClr val="bg1"/>
                </a:solidFill>
              </a:rPr>
              <a:t>П</a:t>
            </a:r>
            <a:r>
              <a:rPr lang="ru-RU" sz="1600" i="1" dirty="0" smtClean="0">
                <a:solidFill>
                  <a:schemeClr val="bg1"/>
                </a:solidFill>
              </a:rPr>
              <a:t>ример</a:t>
            </a:r>
            <a:r>
              <a:rPr lang="ru-RU" sz="1600" i="1" dirty="0">
                <a:solidFill>
                  <a:schemeClr val="bg1"/>
                </a:solidFill>
              </a:rPr>
              <a:t>: в плате </a:t>
            </a:r>
            <a:r>
              <a:rPr lang="ru-RU" sz="1600" i="1" dirty="0" err="1">
                <a:solidFill>
                  <a:schemeClr val="bg1"/>
                </a:solidFill>
              </a:rPr>
              <a:t>концедента</a:t>
            </a:r>
            <a:r>
              <a:rPr lang="ru-RU" sz="1600" i="1" dirty="0">
                <a:solidFill>
                  <a:schemeClr val="bg1"/>
                </a:solidFill>
              </a:rPr>
              <a:t> не учтен НДС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57202" y="1137276"/>
            <a:ext cx="364328" cy="640080"/>
          </a:xfrm>
          <a:prstGeom prst="rect">
            <a:avLst/>
          </a:prstGeom>
          <a:solidFill>
            <a:srgbClr val="333333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+mj-lt"/>
              </a:rPr>
              <a:t>?</a:t>
            </a: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72329" y="1148311"/>
            <a:ext cx="7817647" cy="640080"/>
          </a:xfrm>
          <a:prstGeom prst="rect">
            <a:avLst/>
          </a:prstGeom>
          <a:solidFill>
            <a:srgbClr val="333333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Что</a:t>
            </a:r>
            <a:r>
              <a:rPr lang="ru-RU" b="1" dirty="0" smtClean="0">
                <a:solidFill>
                  <a:srgbClr val="333333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может помешать </a:t>
            </a:r>
            <a:r>
              <a:rPr lang="ru-RU" b="1" dirty="0" smtClean="0">
                <a:solidFill>
                  <a:schemeClr val="tx2"/>
                </a:solidFill>
              </a:rPr>
              <a:t>успеху проекта?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9" name="Rectangle 3"/>
          <p:cNvSpPr/>
          <p:nvPr/>
        </p:nvSpPr>
        <p:spPr>
          <a:xfrm>
            <a:off x="457203" y="2554175"/>
            <a:ext cx="364327" cy="603504"/>
          </a:xfrm>
          <a:prstGeom prst="rect">
            <a:avLst/>
          </a:prstGeom>
          <a:solidFill>
            <a:srgbClr val="FFE600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04040"/>
                </a:solidFill>
                <a:latin typeface="+mj-lt"/>
              </a:rPr>
              <a:t>3</a:t>
            </a:r>
            <a:endParaRPr lang="en-US" b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40" name="Rectangle 3"/>
          <p:cNvSpPr/>
          <p:nvPr/>
        </p:nvSpPr>
        <p:spPr>
          <a:xfrm>
            <a:off x="457203" y="3606202"/>
            <a:ext cx="364327" cy="603504"/>
          </a:xfrm>
          <a:prstGeom prst="rect">
            <a:avLst/>
          </a:prstGeom>
          <a:solidFill>
            <a:srgbClr val="FFE600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04040"/>
                </a:solidFill>
                <a:latin typeface="+mj-lt"/>
              </a:rPr>
              <a:t>4</a:t>
            </a:r>
            <a:endParaRPr lang="en-US" b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8913" y="3606202"/>
            <a:ext cx="7348570" cy="532453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Bef>
                <a:spcPts val="600"/>
              </a:spcBef>
              <a:buClr>
                <a:schemeClr val="accent2"/>
              </a:buClr>
              <a:buSzPct val="70000"/>
            </a:pPr>
            <a:r>
              <a:rPr lang="ru-RU" sz="1600" b="1" dirty="0" smtClean="0">
                <a:solidFill>
                  <a:schemeClr val="bg1"/>
                </a:solidFill>
              </a:rPr>
              <a:t>Размер </a:t>
            </a:r>
            <a:r>
              <a:rPr lang="ru-RU" sz="1600" b="1" dirty="0">
                <a:solidFill>
                  <a:schemeClr val="bg1"/>
                </a:solidFill>
              </a:rPr>
              <a:t>платы </a:t>
            </a:r>
            <a:r>
              <a:rPr lang="ru-RU" sz="1600" b="1" dirty="0" err="1">
                <a:solidFill>
                  <a:schemeClr val="bg1"/>
                </a:solidFill>
              </a:rPr>
              <a:t>концедента</a:t>
            </a:r>
            <a:r>
              <a:rPr lang="ru-RU" sz="1600" b="1" dirty="0">
                <a:solidFill>
                  <a:schemeClr val="bg1"/>
                </a:solidFill>
              </a:rPr>
              <a:t> привязан к спросу</a:t>
            </a:r>
          </a:p>
          <a:p>
            <a:pPr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1600" i="1" dirty="0">
                <a:solidFill>
                  <a:schemeClr val="bg1"/>
                </a:solidFill>
              </a:rPr>
              <a:t>Пример: плата </a:t>
            </a:r>
            <a:r>
              <a:rPr lang="ru-RU" sz="1600" i="1" dirty="0" err="1">
                <a:solidFill>
                  <a:schemeClr val="bg1"/>
                </a:solidFill>
              </a:rPr>
              <a:t>концедента</a:t>
            </a:r>
            <a:r>
              <a:rPr lang="ru-RU" sz="1600" i="1" dirty="0">
                <a:solidFill>
                  <a:schemeClr val="bg1"/>
                </a:solidFill>
              </a:rPr>
              <a:t> ограничена суммой поступлений в бюджет</a:t>
            </a:r>
          </a:p>
        </p:txBody>
      </p:sp>
    </p:spTree>
    <p:extLst>
      <p:ext uri="{BB962C8B-B14F-4D97-AF65-F5344CB8AC3E}">
        <p14:creationId xmlns:p14="http://schemas.microsoft.com/office/powerpoint/2010/main" val="228272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2" y="179828"/>
            <a:ext cx="8232775" cy="860400"/>
          </a:xfrm>
        </p:spPr>
        <p:txBody>
          <a:bodyPr anchor="ctr" anchorCtr="0"/>
          <a:lstStyle/>
          <a:p>
            <a:r>
              <a:rPr lang="ru-RU" sz="2600" dirty="0">
                <a:solidFill>
                  <a:srgbClr val="333333"/>
                </a:solidFill>
                <a:latin typeface="+mj-lt"/>
              </a:rPr>
              <a:t>Бюджетирование платы </a:t>
            </a:r>
            <a:r>
              <a:rPr lang="ru-RU" sz="2600" dirty="0" err="1">
                <a:solidFill>
                  <a:srgbClr val="333333"/>
                </a:solidFill>
                <a:latin typeface="+mj-lt"/>
              </a:rPr>
              <a:t>концедента</a:t>
            </a:r>
            <a:endParaRPr lang="en-GB" sz="26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9" name="Rectangle 3"/>
          <p:cNvSpPr/>
          <p:nvPr/>
        </p:nvSpPr>
        <p:spPr>
          <a:xfrm>
            <a:off x="457203" y="1877533"/>
            <a:ext cx="364327" cy="609841"/>
          </a:xfrm>
          <a:prstGeom prst="rect">
            <a:avLst/>
          </a:prstGeom>
          <a:solidFill>
            <a:srgbClr val="FFE600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457203" y="2576672"/>
            <a:ext cx="364328" cy="609841"/>
          </a:xfrm>
          <a:prstGeom prst="rect">
            <a:avLst/>
          </a:prstGeom>
          <a:solidFill>
            <a:srgbClr val="FFE600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7202" y="1137276"/>
            <a:ext cx="364328" cy="640080"/>
          </a:xfrm>
          <a:prstGeom prst="rect">
            <a:avLst/>
          </a:prstGeom>
          <a:solidFill>
            <a:srgbClr val="646464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+mj-lt"/>
              </a:rPr>
              <a:t>!</a:t>
            </a: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72329" y="1148311"/>
            <a:ext cx="7817647" cy="640080"/>
          </a:xfrm>
          <a:prstGeom prst="rect">
            <a:avLst/>
          </a:prstGeom>
          <a:solidFill>
            <a:srgbClr val="646464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Например 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9650" y="3279510"/>
            <a:ext cx="7703004" cy="272382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i="1" dirty="0">
                <a:solidFill>
                  <a:schemeClr val="bg1"/>
                </a:solidFill>
              </a:rPr>
              <a:t>Конкурс </a:t>
            </a:r>
            <a:r>
              <a:rPr lang="ru-RU" i="1" dirty="0" smtClean="0">
                <a:solidFill>
                  <a:schemeClr val="bg1"/>
                </a:solidFill>
              </a:rPr>
              <a:t>отменен </a:t>
            </a:r>
            <a:r>
              <a:rPr lang="ru-RU" i="1" dirty="0" err="1" smtClean="0">
                <a:solidFill>
                  <a:schemeClr val="bg1"/>
                </a:solidFill>
              </a:rPr>
              <a:t>концедентом</a:t>
            </a:r>
            <a:endParaRPr lang="ru-RU" i="1" dirty="0" smtClean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9650" y="1877533"/>
            <a:ext cx="7703004" cy="507831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dirty="0">
                <a:solidFill>
                  <a:schemeClr val="bg1"/>
                </a:solidFill>
              </a:rPr>
              <a:t>В проекте предусмотрена плата </a:t>
            </a:r>
            <a:r>
              <a:rPr lang="ru-RU" dirty="0" err="1">
                <a:solidFill>
                  <a:schemeClr val="bg1"/>
                </a:solidFill>
              </a:rPr>
              <a:t>концедента</a:t>
            </a:r>
            <a:r>
              <a:rPr lang="ru-RU" dirty="0">
                <a:solidFill>
                  <a:schemeClr val="bg1"/>
                </a:solidFill>
              </a:rPr>
              <a:t>. Плата </a:t>
            </a:r>
            <a:r>
              <a:rPr lang="ru-RU" dirty="0" err="1">
                <a:solidFill>
                  <a:schemeClr val="bg1"/>
                </a:solidFill>
              </a:rPr>
              <a:t>Концедента</a:t>
            </a:r>
            <a:r>
              <a:rPr lang="ru-RU" dirty="0">
                <a:solidFill>
                  <a:schemeClr val="bg1"/>
                </a:solidFill>
              </a:rPr>
              <a:t> облагается НДС</a:t>
            </a:r>
            <a:endParaRPr lang="ru-RU" i="1" dirty="0" smtClean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9650" y="2576672"/>
            <a:ext cx="7703004" cy="507831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dirty="0">
                <a:solidFill>
                  <a:schemeClr val="bg1"/>
                </a:solidFill>
              </a:rPr>
              <a:t>При расчете бюджета расходов </a:t>
            </a:r>
            <a:r>
              <a:rPr lang="ru-RU" dirty="0" err="1">
                <a:solidFill>
                  <a:schemeClr val="bg1"/>
                </a:solidFill>
              </a:rPr>
              <a:t>концедента</a:t>
            </a:r>
            <a:r>
              <a:rPr lang="ru-RU" dirty="0">
                <a:solidFill>
                  <a:schemeClr val="bg1"/>
                </a:solidFill>
              </a:rPr>
              <a:t> по проекту </a:t>
            </a:r>
            <a:r>
              <a:rPr lang="ru-RU" dirty="0" smtClean="0">
                <a:solidFill>
                  <a:schemeClr val="bg1"/>
                </a:solidFill>
              </a:rPr>
              <a:t>НДС не учтен. </a:t>
            </a:r>
            <a:r>
              <a:rPr lang="ru-RU" dirty="0">
                <a:solidFill>
                  <a:schemeClr val="bg1"/>
                </a:solidFill>
              </a:rPr>
              <a:t>Проект региональный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Rectangle 5"/>
          <p:cNvSpPr/>
          <p:nvPr/>
        </p:nvSpPr>
        <p:spPr>
          <a:xfrm>
            <a:off x="449946" y="3279510"/>
            <a:ext cx="364328" cy="609841"/>
          </a:xfrm>
          <a:prstGeom prst="rect">
            <a:avLst/>
          </a:prstGeom>
          <a:solidFill>
            <a:srgbClr val="646464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9650" y="4854983"/>
            <a:ext cx="7511142" cy="507831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dirty="0">
                <a:solidFill>
                  <a:schemeClr val="bg1"/>
                </a:solidFill>
              </a:rPr>
              <a:t>Платежный механизм предусматривает ограничения на сумму платежа: не больше сборов от проекта в бюджет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Rectangle 3"/>
          <p:cNvSpPr/>
          <p:nvPr/>
        </p:nvSpPr>
        <p:spPr>
          <a:xfrm>
            <a:off x="464463" y="4143641"/>
            <a:ext cx="364327" cy="609841"/>
          </a:xfrm>
          <a:prstGeom prst="rect">
            <a:avLst/>
          </a:prstGeom>
          <a:solidFill>
            <a:srgbClr val="FFE600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4" name="Rectangle 5"/>
          <p:cNvSpPr/>
          <p:nvPr/>
        </p:nvSpPr>
        <p:spPr>
          <a:xfrm>
            <a:off x="464463" y="4854983"/>
            <a:ext cx="364328" cy="609841"/>
          </a:xfrm>
          <a:prstGeom prst="rect">
            <a:avLst/>
          </a:prstGeom>
          <a:solidFill>
            <a:srgbClr val="FFE600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5" name="Rectangle 5"/>
          <p:cNvSpPr/>
          <p:nvPr/>
        </p:nvSpPr>
        <p:spPr>
          <a:xfrm>
            <a:off x="457206" y="5540403"/>
            <a:ext cx="364328" cy="609841"/>
          </a:xfrm>
          <a:prstGeom prst="rect">
            <a:avLst/>
          </a:prstGeom>
          <a:solidFill>
            <a:srgbClr val="646464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9650" y="4143641"/>
            <a:ext cx="7703004" cy="272382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dirty="0">
                <a:solidFill>
                  <a:schemeClr val="bg1"/>
                </a:solidFill>
              </a:rPr>
              <a:t>В проекте предусмотрена плата </a:t>
            </a:r>
            <a:r>
              <a:rPr lang="ru-RU" dirty="0" err="1">
                <a:solidFill>
                  <a:schemeClr val="bg1"/>
                </a:solidFill>
              </a:rPr>
              <a:t>концедента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ru-RU" i="1" dirty="0" smtClean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9650" y="5540403"/>
            <a:ext cx="7511142" cy="272382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i="1" dirty="0">
                <a:solidFill>
                  <a:schemeClr val="bg1"/>
                </a:solidFill>
              </a:rPr>
              <a:t>Риск падения спроса фактически переносится </a:t>
            </a:r>
            <a:r>
              <a:rPr lang="ru-RU" i="1" dirty="0" smtClean="0">
                <a:solidFill>
                  <a:schemeClr val="bg1"/>
                </a:solidFill>
              </a:rPr>
              <a:t>на инвестора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3" y="1887443"/>
            <a:ext cx="8232775" cy="548640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8000" tIns="18000" rIns="18000" bIns="18000" anchor="ctr"/>
          <a:lstStyle/>
          <a:p>
            <a:pPr marL="18288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1600" b="1" dirty="0">
                <a:solidFill>
                  <a:schemeClr val="tx2"/>
                </a:solidFill>
              </a:rPr>
              <a:t>Инвестор должен вложить не менее [Х] рублей, но не более [Y] рублей 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2" y="179828"/>
            <a:ext cx="8232775" cy="860400"/>
          </a:xfrm>
        </p:spPr>
        <p:txBody>
          <a:bodyPr anchor="ctr" anchorCtr="0"/>
          <a:lstStyle/>
          <a:p>
            <a:r>
              <a:rPr lang="ru-RU" sz="2600" dirty="0">
                <a:solidFill>
                  <a:srgbClr val="333333"/>
                </a:solidFill>
                <a:latin typeface="+mj-lt"/>
              </a:rPr>
              <a:t>Финансирование инвестиционной фазы </a:t>
            </a:r>
            <a:endParaRPr lang="en-GB" sz="26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7202" y="1137276"/>
            <a:ext cx="364328" cy="640080"/>
          </a:xfrm>
          <a:prstGeom prst="rect">
            <a:avLst/>
          </a:prstGeom>
          <a:solidFill>
            <a:srgbClr val="333333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+mj-lt"/>
              </a:rPr>
              <a:t>?</a:t>
            </a: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72329" y="1148311"/>
            <a:ext cx="7817647" cy="640080"/>
          </a:xfrm>
          <a:prstGeom prst="rect">
            <a:avLst/>
          </a:prstGeom>
          <a:solidFill>
            <a:srgbClr val="333333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Что</a:t>
            </a:r>
            <a:r>
              <a:rPr lang="ru-RU" b="1" dirty="0" smtClean="0">
                <a:solidFill>
                  <a:srgbClr val="333333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может помешать </a:t>
            </a:r>
            <a:r>
              <a:rPr lang="ru-RU" b="1" dirty="0" smtClean="0">
                <a:solidFill>
                  <a:schemeClr val="tx2"/>
                </a:solidFill>
              </a:rPr>
              <a:t>успеху проекта?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9" name="Rectangle 3"/>
          <p:cNvSpPr/>
          <p:nvPr/>
        </p:nvSpPr>
        <p:spPr>
          <a:xfrm>
            <a:off x="457203" y="2554175"/>
            <a:ext cx="364327" cy="603504"/>
          </a:xfrm>
          <a:prstGeom prst="rect">
            <a:avLst/>
          </a:prstGeom>
          <a:solidFill>
            <a:srgbClr val="FFE600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404040"/>
                </a:solidFill>
                <a:latin typeface="+mj-lt"/>
              </a:rPr>
              <a:t>1</a:t>
            </a:r>
            <a:endParaRPr lang="en-US" b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40" name="Rectangle 3"/>
          <p:cNvSpPr/>
          <p:nvPr/>
        </p:nvSpPr>
        <p:spPr>
          <a:xfrm>
            <a:off x="457202" y="3310278"/>
            <a:ext cx="364327" cy="603504"/>
          </a:xfrm>
          <a:prstGeom prst="rect">
            <a:avLst/>
          </a:prstGeom>
          <a:solidFill>
            <a:srgbClr val="FFE600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404040"/>
                </a:solidFill>
                <a:latin typeface="+mj-lt"/>
              </a:rPr>
              <a:t>2</a:t>
            </a:r>
            <a:endParaRPr lang="en-US" b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203263" y="2554175"/>
            <a:ext cx="7485125" cy="45550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1600" b="1" dirty="0">
                <a:solidFill>
                  <a:schemeClr val="bg1"/>
                </a:solidFill>
              </a:rPr>
              <a:t>Инвестор лишен возможности </a:t>
            </a:r>
            <a:r>
              <a:rPr lang="ru-RU" sz="1600" b="1" dirty="0" smtClean="0">
                <a:solidFill>
                  <a:schemeClr val="bg1"/>
                </a:solidFill>
              </a:rPr>
              <a:t>провести оптимизацию капитальных затрат, </a:t>
            </a:r>
            <a:r>
              <a:rPr lang="ru-RU" sz="1600" b="1" dirty="0">
                <a:solidFill>
                  <a:schemeClr val="bg1"/>
                </a:solidFill>
              </a:rPr>
              <a:t>что особенно </a:t>
            </a:r>
            <a:r>
              <a:rPr lang="ru-RU" sz="1600" b="1" dirty="0" smtClean="0">
                <a:solidFill>
                  <a:schemeClr val="bg1"/>
                </a:solidFill>
              </a:rPr>
              <a:t>актуально для проектов, </a:t>
            </a:r>
            <a:r>
              <a:rPr lang="ru-RU" sz="1600" b="1" dirty="0">
                <a:solidFill>
                  <a:schemeClr val="bg1"/>
                </a:solidFill>
              </a:rPr>
              <a:t>где он несет риск спроса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1203263" y="3310278"/>
            <a:ext cx="7411208" cy="45550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1600" b="1" dirty="0">
                <a:solidFill>
                  <a:schemeClr val="bg1"/>
                </a:solidFill>
              </a:rPr>
              <a:t>Что делать, если стоимость строительства по </a:t>
            </a:r>
            <a:r>
              <a:rPr lang="ru-RU" sz="1600" b="1" dirty="0" smtClean="0">
                <a:solidFill>
                  <a:schemeClr val="bg1"/>
                </a:solidFill>
              </a:rPr>
              <a:t>результатам заключения  </a:t>
            </a:r>
            <a:r>
              <a:rPr lang="ru-RU" sz="1600" b="1" dirty="0" err="1" smtClean="0">
                <a:solidFill>
                  <a:schemeClr val="bg1"/>
                </a:solidFill>
              </a:rPr>
              <a:t>госэкспертизы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меньше/больше?</a:t>
            </a:r>
          </a:p>
        </p:txBody>
      </p:sp>
      <p:sp>
        <p:nvSpPr>
          <p:cNvPr id="12" name="Rectangle 6"/>
          <p:cNvSpPr/>
          <p:nvPr/>
        </p:nvSpPr>
        <p:spPr>
          <a:xfrm>
            <a:off x="1133595" y="4066381"/>
            <a:ext cx="7153283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1600" b="1" dirty="0">
                <a:solidFill>
                  <a:schemeClr val="bg1"/>
                </a:solidFill>
              </a:rPr>
              <a:t>Публичный партнер в любом случае согласовывает параметры строительства</a:t>
            </a:r>
          </a:p>
        </p:txBody>
      </p:sp>
      <p:sp>
        <p:nvSpPr>
          <p:cNvPr id="13" name="Rectangle 3"/>
          <p:cNvSpPr/>
          <p:nvPr/>
        </p:nvSpPr>
        <p:spPr>
          <a:xfrm>
            <a:off x="457203" y="4066381"/>
            <a:ext cx="364327" cy="603504"/>
          </a:xfrm>
          <a:prstGeom prst="rect">
            <a:avLst/>
          </a:prstGeom>
          <a:solidFill>
            <a:srgbClr val="FFE600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04040"/>
                </a:solidFill>
                <a:latin typeface="+mj-lt"/>
              </a:rPr>
              <a:t>3</a:t>
            </a:r>
            <a:endParaRPr lang="en-US" b="1" dirty="0">
              <a:solidFill>
                <a:srgbClr val="40404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054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3" y="1887443"/>
            <a:ext cx="8232775" cy="548640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8000" tIns="18000" rIns="18000" bIns="18000" anchor="ctr"/>
          <a:lstStyle/>
          <a:p>
            <a:pPr marL="18288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1600" b="1" dirty="0">
                <a:solidFill>
                  <a:schemeClr val="tx2"/>
                </a:solidFill>
              </a:rPr>
              <a:t>Бюджет проекта не учитывает отличие ГЧП от госзаказа 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2" y="179828"/>
            <a:ext cx="8232775" cy="860400"/>
          </a:xfrm>
        </p:spPr>
        <p:txBody>
          <a:bodyPr anchor="ctr" anchorCtr="0"/>
          <a:lstStyle/>
          <a:p>
            <a:r>
              <a:rPr lang="ru-RU" sz="2600" dirty="0">
                <a:solidFill>
                  <a:srgbClr val="333333"/>
                </a:solidFill>
                <a:latin typeface="+mj-lt"/>
              </a:rPr>
              <a:t>Финансирование инвестиционной фазы </a:t>
            </a:r>
            <a:endParaRPr lang="en-GB" sz="26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7202" y="1137276"/>
            <a:ext cx="364328" cy="640080"/>
          </a:xfrm>
          <a:prstGeom prst="rect">
            <a:avLst/>
          </a:prstGeom>
          <a:solidFill>
            <a:srgbClr val="333333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+mj-lt"/>
              </a:rPr>
              <a:t>?</a:t>
            </a: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72329" y="1148311"/>
            <a:ext cx="7817647" cy="640080"/>
          </a:xfrm>
          <a:prstGeom prst="rect">
            <a:avLst/>
          </a:prstGeom>
          <a:solidFill>
            <a:srgbClr val="333333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Что</a:t>
            </a:r>
            <a:r>
              <a:rPr lang="ru-RU" b="1" dirty="0" smtClean="0">
                <a:solidFill>
                  <a:srgbClr val="333333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может помешать </a:t>
            </a:r>
            <a:r>
              <a:rPr lang="ru-RU" b="1" dirty="0" smtClean="0">
                <a:solidFill>
                  <a:schemeClr val="tx2"/>
                </a:solidFill>
              </a:rPr>
              <a:t>успеху проекта?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9" name="Rectangle 3"/>
          <p:cNvSpPr/>
          <p:nvPr/>
        </p:nvSpPr>
        <p:spPr>
          <a:xfrm>
            <a:off x="457203" y="2544970"/>
            <a:ext cx="364327" cy="603504"/>
          </a:xfrm>
          <a:prstGeom prst="rect">
            <a:avLst/>
          </a:prstGeom>
          <a:solidFill>
            <a:srgbClr val="FFE600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04040"/>
                </a:solidFill>
                <a:latin typeface="+mj-lt"/>
              </a:rPr>
              <a:t>4</a:t>
            </a:r>
            <a:endParaRPr lang="en-US" b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40" name="Rectangle 3"/>
          <p:cNvSpPr/>
          <p:nvPr/>
        </p:nvSpPr>
        <p:spPr>
          <a:xfrm>
            <a:off x="457202" y="4076641"/>
            <a:ext cx="364327" cy="603504"/>
          </a:xfrm>
          <a:prstGeom prst="rect">
            <a:avLst/>
          </a:prstGeom>
          <a:solidFill>
            <a:srgbClr val="FFE600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04040"/>
                </a:solidFill>
                <a:latin typeface="+mj-lt"/>
              </a:rPr>
              <a:t>5</a:t>
            </a:r>
            <a:endParaRPr lang="en-US" b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4" name="TextBox 4"/>
          <p:cNvSpPr txBox="1"/>
          <p:nvPr/>
        </p:nvSpPr>
        <p:spPr>
          <a:xfrm>
            <a:off x="1132321" y="4076641"/>
            <a:ext cx="7556063" cy="767903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1600" b="1" dirty="0">
                <a:solidFill>
                  <a:schemeClr val="bg1"/>
                </a:solidFill>
              </a:rPr>
              <a:t>Неверная предпосылка по льготному периоду кредитования</a:t>
            </a: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1600" i="1" dirty="0">
                <a:solidFill>
                  <a:schemeClr val="bg1"/>
                </a:solidFill>
              </a:rPr>
              <a:t>Пример: </a:t>
            </a:r>
            <a:r>
              <a:rPr lang="ru-RU" sz="1600" i="1" dirty="0" smtClean="0">
                <a:solidFill>
                  <a:schemeClr val="bg1"/>
                </a:solidFill>
              </a:rPr>
              <a:t>финансовая </a:t>
            </a:r>
            <a:r>
              <a:rPr lang="ru-RU" sz="1600" i="1" dirty="0">
                <a:solidFill>
                  <a:schemeClr val="bg1"/>
                </a:solidFill>
              </a:rPr>
              <a:t>модель проекта предполагает, что на этапе строительства по кредиту можно </a:t>
            </a:r>
            <a:r>
              <a:rPr lang="ru-RU" sz="1600" i="1" dirty="0" smtClean="0">
                <a:solidFill>
                  <a:schemeClr val="bg1"/>
                </a:solidFill>
              </a:rPr>
              <a:t>не </a:t>
            </a:r>
            <a:r>
              <a:rPr lang="ru-RU" sz="1600" i="1" dirty="0">
                <a:solidFill>
                  <a:schemeClr val="bg1"/>
                </a:solidFill>
              </a:rPr>
              <a:t>платить </a:t>
            </a:r>
            <a:r>
              <a:rPr lang="ru-RU" sz="1600" i="1" dirty="0" smtClean="0">
                <a:solidFill>
                  <a:schemeClr val="bg1"/>
                </a:solidFill>
              </a:rPr>
              <a:t>и тело</a:t>
            </a:r>
            <a:r>
              <a:rPr lang="ru-RU" sz="1600" i="1" dirty="0">
                <a:solidFill>
                  <a:schemeClr val="bg1"/>
                </a:solidFill>
              </a:rPr>
              <a:t>, </a:t>
            </a:r>
            <a:r>
              <a:rPr lang="ru-RU" sz="1600" i="1" dirty="0" smtClean="0">
                <a:solidFill>
                  <a:schemeClr val="bg1"/>
                </a:solidFill>
              </a:rPr>
              <a:t>и </a:t>
            </a:r>
            <a:r>
              <a:rPr lang="ru-RU" sz="1600" i="1" dirty="0">
                <a:solidFill>
                  <a:schemeClr val="bg1"/>
                </a:solidFill>
              </a:rPr>
              <a:t>проценты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1132324" y="2544970"/>
            <a:ext cx="7556063" cy="951030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1600" b="1" dirty="0">
                <a:solidFill>
                  <a:schemeClr val="bg1"/>
                </a:solidFill>
              </a:rPr>
              <a:t>Инвестор несет не только строительные затраты, но также а) затраты на управление, б) финансовые затраты</a:t>
            </a: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1600" i="1" dirty="0">
                <a:solidFill>
                  <a:schemeClr val="bg1"/>
                </a:solidFill>
              </a:rPr>
              <a:t>Пример: </a:t>
            </a:r>
            <a:r>
              <a:rPr lang="ru-RU" sz="1600" i="1" dirty="0" smtClean="0">
                <a:solidFill>
                  <a:schemeClr val="bg1"/>
                </a:solidFill>
              </a:rPr>
              <a:t>финансовая </a:t>
            </a:r>
            <a:r>
              <a:rPr lang="ru-RU" sz="1600" i="1" dirty="0">
                <a:solidFill>
                  <a:schemeClr val="bg1"/>
                </a:solidFill>
              </a:rPr>
              <a:t>модель проекта не учитывает а) банковские комиссии, б) формирование резерва на обслуживание долга (</a:t>
            </a:r>
            <a:r>
              <a:rPr lang="en-ZW" sz="1600" i="1" dirty="0">
                <a:solidFill>
                  <a:schemeClr val="bg1"/>
                </a:solidFill>
              </a:rPr>
              <a:t>DSRA)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0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3" y="1887443"/>
            <a:ext cx="8232775" cy="548640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8000" tIns="18000" rIns="18000" bIns="18000" anchor="ctr"/>
          <a:lstStyle/>
          <a:p>
            <a:pPr marL="18288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1600" b="1" dirty="0">
                <a:solidFill>
                  <a:schemeClr val="tx2"/>
                </a:solidFill>
              </a:rPr>
              <a:t>Бюджет проекта не учитывает отличие ГЧП от госзаказа 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2" y="179828"/>
            <a:ext cx="8232775" cy="860400"/>
          </a:xfrm>
        </p:spPr>
        <p:txBody>
          <a:bodyPr anchor="ctr" anchorCtr="0"/>
          <a:lstStyle/>
          <a:p>
            <a:r>
              <a:rPr lang="ru-RU" sz="2600" dirty="0">
                <a:solidFill>
                  <a:srgbClr val="333333"/>
                </a:solidFill>
                <a:latin typeface="+mj-lt"/>
              </a:rPr>
              <a:t>Финансирование инвестиционной фазы </a:t>
            </a:r>
            <a:endParaRPr lang="en-GB" sz="26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7202" y="1137276"/>
            <a:ext cx="364328" cy="640080"/>
          </a:xfrm>
          <a:prstGeom prst="rect">
            <a:avLst/>
          </a:prstGeom>
          <a:solidFill>
            <a:srgbClr val="333333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+mj-lt"/>
              </a:rPr>
              <a:t>?</a:t>
            </a: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72329" y="1148311"/>
            <a:ext cx="7817647" cy="640080"/>
          </a:xfrm>
          <a:prstGeom prst="rect">
            <a:avLst/>
          </a:prstGeom>
          <a:solidFill>
            <a:srgbClr val="333333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Что</a:t>
            </a:r>
            <a:r>
              <a:rPr lang="ru-RU" b="1" dirty="0" smtClean="0">
                <a:solidFill>
                  <a:srgbClr val="333333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может помешать </a:t>
            </a:r>
            <a:r>
              <a:rPr lang="ru-RU" b="1" dirty="0" smtClean="0">
                <a:solidFill>
                  <a:schemeClr val="tx2"/>
                </a:solidFill>
              </a:rPr>
              <a:t>успеху проекта?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3" name="Rectangle 3"/>
          <p:cNvSpPr/>
          <p:nvPr/>
        </p:nvSpPr>
        <p:spPr>
          <a:xfrm>
            <a:off x="455608" y="2635606"/>
            <a:ext cx="364327" cy="603504"/>
          </a:xfrm>
          <a:prstGeom prst="rect">
            <a:avLst/>
          </a:prstGeom>
          <a:solidFill>
            <a:srgbClr val="FFE600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404040"/>
                </a:solidFill>
                <a:latin typeface="+mj-lt"/>
              </a:rPr>
              <a:t>6</a:t>
            </a:r>
            <a:endParaRPr lang="en-US" b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6" name="TextBox 19"/>
          <p:cNvSpPr txBox="1"/>
          <p:nvPr/>
        </p:nvSpPr>
        <p:spPr>
          <a:xfrm>
            <a:off x="1132320" y="2635606"/>
            <a:ext cx="7556063" cy="118647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1600" b="1" dirty="0">
                <a:solidFill>
                  <a:schemeClr val="bg1"/>
                </a:solidFill>
              </a:rPr>
              <a:t>Неверная предпосылка по возврату НДС</a:t>
            </a: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1600" i="1" dirty="0">
                <a:solidFill>
                  <a:schemeClr val="bg1"/>
                </a:solidFill>
              </a:rPr>
              <a:t>Пример: </a:t>
            </a:r>
            <a:r>
              <a:rPr lang="ru-RU" sz="1600" i="1" dirty="0" smtClean="0">
                <a:solidFill>
                  <a:schemeClr val="bg1"/>
                </a:solidFill>
              </a:rPr>
              <a:t>финансовая </a:t>
            </a:r>
            <a:r>
              <a:rPr lang="ru-RU" sz="1600" i="1" dirty="0">
                <a:solidFill>
                  <a:schemeClr val="bg1"/>
                </a:solidFill>
              </a:rPr>
              <a:t>модель проекта предполагает, что на этапе строительства НДС возврату не подлежит, либо НДС можно поставить к возврату независимо от источника средств/ обложения НДС операционной деятельности концессионера</a:t>
            </a:r>
          </a:p>
        </p:txBody>
      </p:sp>
      <p:sp>
        <p:nvSpPr>
          <p:cNvPr id="17" name="TextBox 25"/>
          <p:cNvSpPr txBox="1"/>
          <p:nvPr/>
        </p:nvSpPr>
        <p:spPr>
          <a:xfrm>
            <a:off x="1130725" y="4066060"/>
            <a:ext cx="7556063" cy="45550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1600" b="1" dirty="0" smtClean="0">
                <a:solidFill>
                  <a:schemeClr val="bg1"/>
                </a:solidFill>
              </a:rPr>
              <a:t>Риск роста стоимости </a:t>
            </a:r>
            <a:r>
              <a:rPr lang="ru-RU" sz="1600" b="1" dirty="0">
                <a:solidFill>
                  <a:schemeClr val="bg1"/>
                </a:solidFill>
              </a:rPr>
              <a:t>строительства </a:t>
            </a:r>
            <a:r>
              <a:rPr lang="ru-RU" sz="1600" b="1" dirty="0" smtClean="0">
                <a:solidFill>
                  <a:schemeClr val="bg1"/>
                </a:solidFill>
              </a:rPr>
              <a:t>в </a:t>
            </a:r>
            <a:r>
              <a:rPr lang="ru-RU" sz="1600" b="1" dirty="0">
                <a:solidFill>
                  <a:schemeClr val="bg1"/>
                </a:solidFill>
              </a:rPr>
              <a:t>течение срока коммерческого и финансового закрытия</a:t>
            </a:r>
          </a:p>
        </p:txBody>
      </p:sp>
      <p:sp>
        <p:nvSpPr>
          <p:cNvPr id="18" name="Rectangle 3"/>
          <p:cNvSpPr/>
          <p:nvPr/>
        </p:nvSpPr>
        <p:spPr>
          <a:xfrm>
            <a:off x="428841" y="4066060"/>
            <a:ext cx="364327" cy="603504"/>
          </a:xfrm>
          <a:prstGeom prst="rect">
            <a:avLst/>
          </a:prstGeom>
          <a:solidFill>
            <a:srgbClr val="FFE600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04040"/>
                </a:solidFill>
                <a:latin typeface="+mj-lt"/>
              </a:rPr>
              <a:t>7</a:t>
            </a:r>
            <a:endParaRPr lang="en-US" b="1" dirty="0">
              <a:solidFill>
                <a:srgbClr val="40404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47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190714"/>
            <a:ext cx="8232775" cy="860400"/>
          </a:xfrm>
        </p:spPr>
        <p:txBody>
          <a:bodyPr anchor="ctr"/>
          <a:lstStyle/>
          <a:p>
            <a:r>
              <a:rPr lang="ru-RU" sz="2600" dirty="0">
                <a:solidFill>
                  <a:srgbClr val="333333"/>
                </a:solidFill>
                <a:latin typeface="+mj-lt"/>
              </a:rPr>
              <a:t>Контакты</a:t>
            </a:r>
          </a:p>
        </p:txBody>
      </p:sp>
      <p:sp>
        <p:nvSpPr>
          <p:cNvPr id="7" name="Freeform 2"/>
          <p:cNvSpPr>
            <a:spLocks noEditPoints="1"/>
          </p:cNvSpPr>
          <p:nvPr/>
        </p:nvSpPr>
        <p:spPr bwMode="auto">
          <a:xfrm>
            <a:off x="457204" y="3615212"/>
            <a:ext cx="8212138" cy="1642267"/>
          </a:xfrm>
          <a:custGeom>
            <a:avLst/>
            <a:gdLst>
              <a:gd name="T0" fmla="*/ 2147483647 w 6146"/>
              <a:gd name="T1" fmla="*/ 2147483647 h 816"/>
              <a:gd name="T2" fmla="*/ 2147483647 w 6146"/>
              <a:gd name="T3" fmla="*/ 2147483647 h 816"/>
              <a:gd name="T4" fmla="*/ 2147483647 w 6146"/>
              <a:gd name="T5" fmla="*/ 2147483647 h 816"/>
              <a:gd name="T6" fmla="*/ 2147483647 w 6146"/>
              <a:gd name="T7" fmla="*/ 2147483647 h 816"/>
              <a:gd name="T8" fmla="*/ 2147483647 w 6146"/>
              <a:gd name="T9" fmla="*/ 2147483647 h 816"/>
              <a:gd name="T10" fmla="*/ 2147483647 w 6146"/>
              <a:gd name="T11" fmla="*/ 2147483647 h 816"/>
              <a:gd name="T12" fmla="*/ 2147483647 w 6146"/>
              <a:gd name="T13" fmla="*/ 2147483647 h 816"/>
              <a:gd name="T14" fmla="*/ 2147483647 w 6146"/>
              <a:gd name="T15" fmla="*/ 0 h 816"/>
              <a:gd name="T16" fmla="*/ 0 w 6146"/>
              <a:gd name="T17" fmla="*/ 0 h 816"/>
              <a:gd name="T18" fmla="*/ 0 w 6146"/>
              <a:gd name="T19" fmla="*/ 2147483647 h 816"/>
              <a:gd name="T20" fmla="*/ 2147483647 w 6146"/>
              <a:gd name="T21" fmla="*/ 2147483647 h 8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146"/>
              <a:gd name="T34" fmla="*/ 0 h 816"/>
              <a:gd name="T35" fmla="*/ 6146 w 6146"/>
              <a:gd name="T36" fmla="*/ 816 h 8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146" h="816">
                <a:moveTo>
                  <a:pt x="91" y="737"/>
                </a:moveTo>
                <a:lnTo>
                  <a:pt x="91" y="79"/>
                </a:lnTo>
                <a:lnTo>
                  <a:pt x="612" y="79"/>
                </a:lnTo>
                <a:lnTo>
                  <a:pt x="612" y="737"/>
                </a:lnTo>
                <a:lnTo>
                  <a:pt x="91" y="737"/>
                </a:lnTo>
                <a:close/>
                <a:moveTo>
                  <a:pt x="1316" y="816"/>
                </a:moveTo>
                <a:lnTo>
                  <a:pt x="6146" y="816"/>
                </a:lnTo>
                <a:lnTo>
                  <a:pt x="6146" y="0"/>
                </a:lnTo>
                <a:lnTo>
                  <a:pt x="0" y="0"/>
                </a:lnTo>
                <a:lnTo>
                  <a:pt x="0" y="816"/>
                </a:lnTo>
                <a:lnTo>
                  <a:pt x="1316" y="816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Freeform 2"/>
          <p:cNvSpPr>
            <a:spLocks noEditPoints="1"/>
          </p:cNvSpPr>
          <p:nvPr/>
        </p:nvSpPr>
        <p:spPr bwMode="auto">
          <a:xfrm>
            <a:off x="457204" y="1611903"/>
            <a:ext cx="8212138" cy="1642267"/>
          </a:xfrm>
          <a:custGeom>
            <a:avLst/>
            <a:gdLst>
              <a:gd name="T0" fmla="*/ 2147483647 w 6146"/>
              <a:gd name="T1" fmla="*/ 2147483647 h 816"/>
              <a:gd name="T2" fmla="*/ 2147483647 w 6146"/>
              <a:gd name="T3" fmla="*/ 2147483647 h 816"/>
              <a:gd name="T4" fmla="*/ 2147483647 w 6146"/>
              <a:gd name="T5" fmla="*/ 2147483647 h 816"/>
              <a:gd name="T6" fmla="*/ 2147483647 w 6146"/>
              <a:gd name="T7" fmla="*/ 2147483647 h 816"/>
              <a:gd name="T8" fmla="*/ 2147483647 w 6146"/>
              <a:gd name="T9" fmla="*/ 2147483647 h 816"/>
              <a:gd name="T10" fmla="*/ 2147483647 w 6146"/>
              <a:gd name="T11" fmla="*/ 2147483647 h 816"/>
              <a:gd name="T12" fmla="*/ 2147483647 w 6146"/>
              <a:gd name="T13" fmla="*/ 2147483647 h 816"/>
              <a:gd name="T14" fmla="*/ 2147483647 w 6146"/>
              <a:gd name="T15" fmla="*/ 0 h 816"/>
              <a:gd name="T16" fmla="*/ 0 w 6146"/>
              <a:gd name="T17" fmla="*/ 0 h 816"/>
              <a:gd name="T18" fmla="*/ 0 w 6146"/>
              <a:gd name="T19" fmla="*/ 2147483647 h 816"/>
              <a:gd name="T20" fmla="*/ 2147483647 w 6146"/>
              <a:gd name="T21" fmla="*/ 2147483647 h 8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146"/>
              <a:gd name="T34" fmla="*/ 0 h 816"/>
              <a:gd name="T35" fmla="*/ 6146 w 6146"/>
              <a:gd name="T36" fmla="*/ 816 h 8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146" h="816">
                <a:moveTo>
                  <a:pt x="91" y="737"/>
                </a:moveTo>
                <a:lnTo>
                  <a:pt x="91" y="79"/>
                </a:lnTo>
                <a:lnTo>
                  <a:pt x="612" y="79"/>
                </a:lnTo>
                <a:lnTo>
                  <a:pt x="612" y="737"/>
                </a:lnTo>
                <a:lnTo>
                  <a:pt x="91" y="737"/>
                </a:lnTo>
                <a:close/>
                <a:moveTo>
                  <a:pt x="1316" y="816"/>
                </a:moveTo>
                <a:lnTo>
                  <a:pt x="6146" y="816"/>
                </a:lnTo>
                <a:lnTo>
                  <a:pt x="6146" y="0"/>
                </a:lnTo>
                <a:lnTo>
                  <a:pt x="0" y="0"/>
                </a:lnTo>
                <a:lnTo>
                  <a:pt x="0" y="816"/>
                </a:lnTo>
                <a:lnTo>
                  <a:pt x="1316" y="816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graphicFrame>
        <p:nvGraphicFramePr>
          <p:cNvPr id="12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709007"/>
              </p:ext>
            </p:extLst>
          </p:nvPr>
        </p:nvGraphicFramePr>
        <p:xfrm>
          <a:off x="1872882" y="1763837"/>
          <a:ext cx="5157787" cy="1420872"/>
        </p:xfrm>
        <a:graphic>
          <a:graphicData uri="http://schemas.openxmlformats.org/drawingml/2006/table">
            <a:tbl>
              <a:tblPr/>
              <a:tblGrid>
                <a:gridCol w="1398508"/>
                <a:gridCol w="3759279"/>
              </a:tblGrid>
              <a:tr h="327562">
                <a:tc gridSpan="2">
                  <a:txBody>
                    <a:bodyPr/>
                    <a:lstStyle/>
                    <a:p>
                      <a:pPr>
                        <a:buClr>
                          <a:srgbClr val="000000"/>
                        </a:buClr>
                        <a:tabLst>
                          <a:tab pos="436563" algn="l"/>
                          <a:tab pos="785813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 Unicode MS" pitchFamily="34" charset="-128"/>
                        </a:rPr>
                        <a:t>Сергей Лузан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  <a:sym typeface="Arial Unicode MS" pitchFamily="34" charset="-128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7324">
                <a:tc gridSpan="2">
                  <a:txBody>
                    <a:bodyPr/>
                    <a:lstStyle/>
                    <a:p>
                      <a:pPr>
                        <a:buClr>
                          <a:srgbClr val="000000"/>
                        </a:buClr>
                        <a:tabLst>
                          <a:tab pos="436563" algn="l"/>
                          <a:tab pos="785813" algn="l"/>
                        </a:tabLst>
                      </a:pPr>
                      <a:r>
                        <a:rPr kumimoji="0" 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 Unicode MS" pitchFamily="34" charset="-128"/>
                        </a:rPr>
                        <a:t>Старший менеджер, консультационные услуги по сделкам</a:t>
                      </a:r>
                    </a:p>
                    <a:p>
                      <a:pPr>
                        <a:buClr>
                          <a:srgbClr val="000000"/>
                        </a:buClr>
                        <a:tabLst>
                          <a:tab pos="436563" algn="l"/>
                          <a:tab pos="785813" algn="l"/>
                        </a:tabLst>
                      </a:pPr>
                      <a:r>
                        <a:rPr kumimoji="0" 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 Unicode MS" pitchFamily="34" charset="-128"/>
                        </a:rPr>
                        <a:t>Группа проектного финансирования и инфраструктуры</a:t>
                      </a:r>
                      <a:endParaRPr kumimoji="0" lang="ru-RU" sz="12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  <a:sym typeface="Arial Unicode MS" pitchFamily="34" charset="-128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8662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D200"/>
                        </a:buClr>
                        <a:buSzPct val="75000"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Тел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.: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buClr>
                          <a:srgbClr val="000000"/>
                        </a:buClr>
                        <a:tabLst>
                          <a:tab pos="436563" algn="l"/>
                          <a:tab pos="785813" algn="l"/>
                        </a:tabLst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 Unicode MS" pitchFamily="34" charset="-128"/>
                        </a:rPr>
                        <a:t>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 Unicode MS" pitchFamily="34" charset="-128"/>
                        </a:rPr>
                        <a:t>+7 (495) 755 9700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  <a:sym typeface="Arial Unicode MS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662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D200"/>
                        </a:buClr>
                        <a:buSzPct val="75000"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Факс</a:t>
                      </a: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  <a:endParaRPr kumimoji="0" lang="en-GB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rgbClr val="000000"/>
                        </a:buClr>
                        <a:tabLst>
                          <a:tab pos="436563" algn="l"/>
                          <a:tab pos="785813" algn="l"/>
                        </a:tabLst>
                      </a:pP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 Unicode MS" pitchFamily="34" charset="-128"/>
                        </a:rPr>
                        <a:t>+7 (495) 755 9701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  <a:sym typeface="Arial Unicode MS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662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D200"/>
                        </a:buClr>
                        <a:buSzPct val="75000"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Email: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>
                          <a:tab pos="436563" algn="l"/>
                          <a:tab pos="785813" algn="l"/>
                        </a:tabLst>
                        <a:defRPr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 Unicode MS" pitchFamily="34" charset="-128"/>
                        </a:rPr>
                        <a:t>S</a:t>
                      </a: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 Unicode MS" pitchFamily="34" charset="-128"/>
                        </a:rPr>
                        <a:t>ergey.Luzan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 Unicode MS" pitchFamily="34" charset="-128"/>
                        </a:rPr>
                        <a:t>@ru.ey.com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Picture 2" descr="C:\Users\marta.makovetskaya\Desktop\Makovetskaya Marta.JP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4" r="20947"/>
          <a:stretch/>
        </p:blipFill>
        <p:spPr bwMode="auto">
          <a:xfrm>
            <a:off x="565161" y="3754819"/>
            <a:ext cx="939623" cy="136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18421"/>
              </p:ext>
            </p:extLst>
          </p:nvPr>
        </p:nvGraphicFramePr>
        <p:xfrm>
          <a:off x="1872882" y="3754819"/>
          <a:ext cx="5157787" cy="1420872"/>
        </p:xfrm>
        <a:graphic>
          <a:graphicData uri="http://schemas.openxmlformats.org/drawingml/2006/table">
            <a:tbl>
              <a:tblPr/>
              <a:tblGrid>
                <a:gridCol w="1398508"/>
                <a:gridCol w="3759279"/>
              </a:tblGrid>
              <a:tr h="327562">
                <a:tc gridSpan="2">
                  <a:txBody>
                    <a:bodyPr/>
                    <a:lstStyle/>
                    <a:p>
                      <a:pPr>
                        <a:buClr>
                          <a:srgbClr val="000000"/>
                        </a:buClr>
                        <a:tabLst>
                          <a:tab pos="436563" algn="l"/>
                          <a:tab pos="785813" algn="l"/>
                        </a:tabLs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 Unicode MS" pitchFamily="34" charset="-128"/>
                        </a:rPr>
                        <a:t>Марта Маковецкая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  <a:sym typeface="Arial Unicode MS" pitchFamily="34" charset="-128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7324">
                <a:tc gridSpan="2">
                  <a:txBody>
                    <a:bodyPr/>
                    <a:lstStyle/>
                    <a:p>
                      <a:pPr>
                        <a:buClr>
                          <a:srgbClr val="000000"/>
                        </a:buClr>
                        <a:tabLst>
                          <a:tab pos="436563" algn="l"/>
                          <a:tab pos="785813" algn="l"/>
                        </a:tabLst>
                      </a:pPr>
                      <a:r>
                        <a:rPr kumimoji="0" 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 Unicode MS" pitchFamily="34" charset="-128"/>
                        </a:rPr>
                        <a:t>Менеджер, консультационные услуги по сделкам</a:t>
                      </a:r>
                    </a:p>
                    <a:p>
                      <a:pPr>
                        <a:buClr>
                          <a:srgbClr val="000000"/>
                        </a:buClr>
                        <a:tabLst>
                          <a:tab pos="436563" algn="l"/>
                          <a:tab pos="785813" algn="l"/>
                        </a:tabLst>
                      </a:pPr>
                      <a:r>
                        <a:rPr kumimoji="0" 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 Unicode MS" pitchFamily="34" charset="-128"/>
                        </a:rPr>
                        <a:t>Группа проектного финансирования и инфраструктуры</a:t>
                      </a:r>
                      <a:endParaRPr kumimoji="0" lang="ru-RU" sz="12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  <a:sym typeface="Arial Unicode MS" pitchFamily="34" charset="-128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8662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D200"/>
                        </a:buClr>
                        <a:buSzPct val="75000"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Тел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.: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buClr>
                          <a:srgbClr val="000000"/>
                        </a:buClr>
                        <a:tabLst>
                          <a:tab pos="436563" algn="l"/>
                          <a:tab pos="785813" algn="l"/>
                        </a:tabLst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 Unicode MS" pitchFamily="34" charset="-128"/>
                        </a:rPr>
                        <a:t>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 Unicode MS" pitchFamily="34" charset="-128"/>
                        </a:rPr>
                        <a:t>+7 (495) 755 9700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  <a:sym typeface="Arial Unicode MS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662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D200"/>
                        </a:buClr>
                        <a:buSzPct val="75000"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Факс</a:t>
                      </a: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  <a:endParaRPr kumimoji="0" lang="en-GB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rgbClr val="000000"/>
                        </a:buClr>
                        <a:tabLst>
                          <a:tab pos="436563" algn="l"/>
                          <a:tab pos="785813" algn="l"/>
                        </a:tabLst>
                      </a:pP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 Unicode MS" pitchFamily="34" charset="-128"/>
                        </a:rPr>
                        <a:t>+7 (495) 755 9701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  <a:sym typeface="Arial Unicode MS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662">
                <a:tc>
                  <a:txBody>
                    <a:bodyPr/>
                    <a:lstStyle/>
                    <a:p>
                      <a:pPr marL="0" marR="0" lvl="0" indent="0" algn="l" defTabSz="995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D200"/>
                        </a:buClr>
                        <a:buSzPct val="75000"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Email: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>
                          <a:tab pos="436563" algn="l"/>
                          <a:tab pos="785813" algn="l"/>
                        </a:tabLst>
                        <a:defRPr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 Unicode MS" pitchFamily="34" charset="-128"/>
                        </a:rPr>
                        <a:t>Marta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 Unicode MS" pitchFamily="34" charset="-128"/>
                        </a:rPr>
                        <a:t>.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 Unicode MS" pitchFamily="34" charset="-128"/>
                        </a:rPr>
                        <a:t>Makovetskaya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 Unicode MS" pitchFamily="34" charset="-128"/>
                        </a:rPr>
                        <a:t>@ru.ey.com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" name="Picture 2" descr="C:\Users\marta.makovetskaya\Documents\Неделя гчп\eure_sergey_luzan_LThumb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88" r="7009" b="23032"/>
          <a:stretch/>
        </p:blipFill>
        <p:spPr bwMode="auto">
          <a:xfrm>
            <a:off x="573203" y="1763837"/>
            <a:ext cx="931580" cy="134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84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4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z="2600" dirty="0">
                <a:solidFill>
                  <a:srgbClr val="333333"/>
                </a:solidFill>
                <a:latin typeface="+mj-lt"/>
              </a:rPr>
              <a:t>О компании </a:t>
            </a:r>
            <a:r>
              <a:rPr lang="en-US" sz="2600" dirty="0">
                <a:solidFill>
                  <a:srgbClr val="333333"/>
                </a:solidFill>
                <a:latin typeface="+mj-lt"/>
              </a:rPr>
              <a:t>EY</a:t>
            </a:r>
            <a:endParaRPr lang="en-GB" sz="26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4" name="Text Placeholder 4"/>
          <p:cNvSpPr txBox="1">
            <a:spLocks/>
          </p:cNvSpPr>
          <p:nvPr/>
        </p:nvSpPr>
        <p:spPr>
          <a:xfrm>
            <a:off x="457200" y="1138373"/>
            <a:ext cx="4023360" cy="2199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indent="0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None/>
              <a:defRPr sz="1400" b="1">
                <a:solidFill>
                  <a:schemeClr val="bg1"/>
                </a:solidFill>
              </a:defRPr>
            </a:lvl1pPr>
            <a:lvl2pPr indent="0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None/>
              <a:defRPr sz="2000" b="1">
                <a:solidFill>
                  <a:schemeClr val="bg1"/>
                </a:solidFill>
              </a:defRPr>
            </a:lvl2pPr>
            <a:lvl3pPr indent="0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None/>
              <a:defRPr b="1">
                <a:solidFill>
                  <a:schemeClr val="bg1"/>
                </a:solidFill>
              </a:defRPr>
            </a:lvl3pPr>
            <a:lvl4pPr indent="0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None/>
              <a:defRPr sz="1600" b="1">
                <a:solidFill>
                  <a:schemeClr val="bg1"/>
                </a:solidFill>
              </a:defRPr>
            </a:lvl4pPr>
            <a:lvl5pPr indent="0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None/>
              <a:defRPr sz="1600" b="1">
                <a:solidFill>
                  <a:schemeClr val="bg1"/>
                </a:solidFill>
              </a:defRPr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/>
            </a:lvl9pPr>
          </a:lstStyle>
          <a:p>
            <a:r>
              <a:rPr lang="ru-RU" dirty="0">
                <a:solidFill>
                  <a:schemeClr val="tx1"/>
                </a:solidFill>
              </a:rPr>
              <a:t>Международные награды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 Placeholder 4"/>
          <p:cNvSpPr txBox="1">
            <a:spLocks/>
          </p:cNvSpPr>
          <p:nvPr/>
        </p:nvSpPr>
        <p:spPr>
          <a:xfrm>
            <a:off x="4662489" y="1138373"/>
            <a:ext cx="3999341" cy="2199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None/>
              <a:defRPr sz="1400" b="1">
                <a:solidFill>
                  <a:schemeClr val="bg1"/>
                </a:solidFill>
              </a:defRPr>
            </a:lvl1pPr>
            <a:lvl2pPr indent="0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None/>
              <a:defRPr sz="2000" b="1">
                <a:solidFill>
                  <a:schemeClr val="bg1"/>
                </a:solidFill>
              </a:defRPr>
            </a:lvl2pPr>
            <a:lvl3pPr indent="0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None/>
              <a:defRPr b="1">
                <a:solidFill>
                  <a:schemeClr val="bg1"/>
                </a:solidFill>
              </a:defRPr>
            </a:lvl3pPr>
            <a:lvl4pPr indent="0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None/>
              <a:defRPr sz="1600" b="1">
                <a:solidFill>
                  <a:schemeClr val="bg1"/>
                </a:solidFill>
              </a:defRPr>
            </a:lvl4pPr>
            <a:lvl5pPr indent="0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None/>
              <a:defRPr sz="1600" b="1">
                <a:solidFill>
                  <a:schemeClr val="bg1"/>
                </a:solidFill>
              </a:defRPr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/>
            </a:lvl9pPr>
          </a:lstStyle>
          <a:p>
            <a:r>
              <a:rPr lang="ru-RU" dirty="0">
                <a:solidFill>
                  <a:schemeClr val="tx1"/>
                </a:solidFill>
              </a:rPr>
              <a:t>Признание бизнеса в России и СНГ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865190" y="3792973"/>
            <a:ext cx="2796638" cy="1684704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lIns="91440" tIns="0" rIns="36000" rtlCol="0" anchor="ctr" anchorCtr="0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200" b="1" kern="0" spc="-60" dirty="0"/>
              <a:t>Лучший финансовый консультант в проектах дорожной инфраструктуры</a:t>
            </a:r>
          </a:p>
          <a:p>
            <a:pPr>
              <a:spcAft>
                <a:spcPts val="1200"/>
              </a:spcAft>
            </a:pPr>
            <a:r>
              <a:rPr lang="ru-RU" sz="1200" kern="0" spc="-60" dirty="0"/>
              <a:t>по версии ГК «Автодор» в 2014 году</a:t>
            </a:r>
            <a:endParaRPr lang="en-US" sz="1200" kern="0" spc="-60" dirty="0"/>
          </a:p>
        </p:txBody>
      </p:sp>
      <p:sp>
        <p:nvSpPr>
          <p:cNvPr id="39" name="Rectangle 38"/>
          <p:cNvSpPr/>
          <p:nvPr/>
        </p:nvSpPr>
        <p:spPr>
          <a:xfrm>
            <a:off x="5865190" y="1549587"/>
            <a:ext cx="2796638" cy="1683474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lIns="91440" tIns="0" rIns="36000" rtlCol="0" anchor="ctr" anchorCtr="0"/>
          <a:lstStyle/>
          <a:p>
            <a:pPr>
              <a:spcBef>
                <a:spcPts val="1200"/>
              </a:spcBef>
              <a:defRPr/>
            </a:pPr>
            <a:r>
              <a:rPr lang="ru-RU" sz="1200" b="1" kern="0" spc="-60" dirty="0"/>
              <a:t>Лучший финансовый консультант</a:t>
            </a:r>
          </a:p>
          <a:p>
            <a:pPr>
              <a:spcBef>
                <a:spcPts val="1200"/>
              </a:spcBef>
              <a:defRPr/>
            </a:pPr>
            <a:r>
              <a:rPr lang="ru-RU" sz="1200" kern="0" spc="-60" dirty="0"/>
              <a:t>по версии</a:t>
            </a:r>
            <a:r>
              <a:rPr lang="en-US" sz="1200" kern="0" spc="-60" dirty="0"/>
              <a:t> </a:t>
            </a:r>
            <a:r>
              <a:rPr lang="ru-RU" sz="1200" kern="0" spc="-60" dirty="0"/>
              <a:t>Национальная премия в сфере инфраструктуры </a:t>
            </a:r>
            <a:r>
              <a:rPr lang="en-US" sz="1200" kern="0" spc="-60" dirty="0"/>
              <a:t>ROSINFRA 2014</a:t>
            </a:r>
            <a:r>
              <a:rPr lang="ru-RU" sz="1200" kern="0" spc="-60" dirty="0"/>
              <a:t>, </a:t>
            </a:r>
            <a:r>
              <a:rPr lang="en-US" sz="1200" kern="0" spc="-60" dirty="0"/>
              <a:t>ROSINFRA 2015</a:t>
            </a:r>
            <a:r>
              <a:rPr lang="ru-RU" sz="1200" kern="0" spc="-60" dirty="0"/>
              <a:t> и </a:t>
            </a:r>
            <a:r>
              <a:rPr lang="en-US" sz="1200" kern="0" spc="-60" dirty="0"/>
              <a:t>ROSINFRA 201</a:t>
            </a:r>
            <a:r>
              <a:rPr lang="ru-RU" sz="1200" kern="0" spc="-60" dirty="0"/>
              <a:t>6</a:t>
            </a:r>
            <a:endParaRPr lang="en-US" sz="1200" kern="0" spc="-6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" t="1241" r="2986" b="1532"/>
          <a:stretch/>
        </p:blipFill>
        <p:spPr>
          <a:xfrm>
            <a:off x="4695237" y="3769574"/>
            <a:ext cx="1078992" cy="1684704"/>
          </a:xfrm>
          <a:prstGeom prst="rect">
            <a:avLst/>
          </a:prstGeom>
          <a:ln w="3175">
            <a:noFill/>
          </a:ln>
          <a:effectLst/>
        </p:spPr>
      </p:pic>
      <p:pic>
        <p:nvPicPr>
          <p:cNvPr id="41" name="Picture 3" descr="C:\Users\denis.morozov\Desktop\rosinfra 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" t="2694" r="11790" b="151"/>
          <a:stretch/>
        </p:blipFill>
        <p:spPr bwMode="auto">
          <a:xfrm>
            <a:off x="4682232" y="1540822"/>
            <a:ext cx="1078992" cy="168347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 bwMode="gray">
          <a:xfrm>
            <a:off x="1758494" y="2377972"/>
            <a:ext cx="2588715" cy="731520"/>
          </a:xfrm>
          <a:prstGeom prst="rect">
            <a:avLst/>
          </a:prstGeom>
          <a:noFill/>
          <a:ln/>
        </p:spPr>
        <p:txBody>
          <a:bodyPr vert="horz" wrap="square" lIns="0" tIns="0" rIns="0" bIns="0" anchor="t">
            <a:noAutofit/>
          </a:bodyPr>
          <a:lstStyle/>
          <a:p>
            <a:pPr defTabSz="1039013">
              <a:lnSpc>
                <a:spcPct val="90000"/>
              </a:lnSpc>
            </a:pPr>
            <a:r>
              <a:rPr lang="ru-RU" sz="1200" kern="0" spc="-60" dirty="0"/>
              <a:t>Сделка года – Рефинансирование</a:t>
            </a:r>
          </a:p>
          <a:p>
            <a:pPr defTabSz="1039013">
              <a:lnSpc>
                <a:spcPct val="90000"/>
              </a:lnSpc>
            </a:pPr>
            <a:r>
              <a:rPr lang="ru-RU" sz="1200" kern="0" spc="-60" dirty="0"/>
              <a:t>Аэропорт Будапешта</a:t>
            </a:r>
          </a:p>
          <a:p>
            <a:pPr defTabSz="1039013">
              <a:lnSpc>
                <a:spcPct val="90000"/>
              </a:lnSpc>
              <a:spcBef>
                <a:spcPts val="400"/>
              </a:spcBef>
            </a:pPr>
            <a:r>
              <a:rPr lang="ru-RU" sz="1200" kern="0" spc="-60" dirty="0"/>
              <a:t>Сделка года – Электроэнергетика</a:t>
            </a:r>
          </a:p>
          <a:p>
            <a:pPr defTabSz="1039013">
              <a:lnSpc>
                <a:spcPct val="90000"/>
              </a:lnSpc>
            </a:pPr>
            <a:r>
              <a:rPr lang="ru-RU" sz="1200" kern="0" spc="-60" dirty="0"/>
              <a:t>Морская ветряная электростанция Gemini</a:t>
            </a:r>
          </a:p>
        </p:txBody>
      </p:sp>
      <p:pic>
        <p:nvPicPr>
          <p:cNvPr id="43" name="Picture 8" descr="http://www.pfie.com/Uploads/2015/10/26/l/y/e/PFI_Awards_logo_201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41" y="1529344"/>
            <a:ext cx="791052" cy="78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http://www.pfiawards.com/images/2014/pfi-awards-201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40" y="2377972"/>
            <a:ext cx="791052" cy="78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/>
          <p:cNvSpPr/>
          <p:nvPr/>
        </p:nvSpPr>
        <p:spPr bwMode="gray">
          <a:xfrm>
            <a:off x="1776825" y="1529340"/>
            <a:ext cx="2766601" cy="731520"/>
          </a:xfrm>
          <a:prstGeom prst="rect">
            <a:avLst/>
          </a:prstGeom>
          <a:noFill/>
          <a:ln/>
        </p:spPr>
        <p:txBody>
          <a:bodyPr vert="horz" wrap="none" lIns="0" tIns="0" rIns="0" bIns="0" anchor="t">
            <a:noAutofit/>
          </a:bodyPr>
          <a:lstStyle/>
          <a:p>
            <a:pPr algn="just" defTabSz="1039013">
              <a:lnSpc>
                <a:spcPct val="90000"/>
              </a:lnSpc>
            </a:pPr>
            <a:r>
              <a:rPr lang="ru-RU" sz="1200" kern="0" spc="-60" dirty="0"/>
              <a:t>Сделка года – Транспортный сектор</a:t>
            </a:r>
          </a:p>
          <a:p>
            <a:pPr algn="just" defTabSz="1039013">
              <a:lnSpc>
                <a:spcPct val="90000"/>
              </a:lnSpc>
            </a:pPr>
            <a:r>
              <a:rPr lang="ru-RU" sz="1200" kern="0" spc="-60" dirty="0"/>
              <a:t>Сиднейский легкорельсовый транспорт</a:t>
            </a:r>
          </a:p>
          <a:p>
            <a:pPr algn="just" defTabSz="1039013">
              <a:lnSpc>
                <a:spcPct val="90000"/>
              </a:lnSpc>
              <a:spcBef>
                <a:spcPts val="400"/>
              </a:spcBef>
            </a:pPr>
            <a:r>
              <a:rPr lang="ru-RU" sz="1200" kern="0" spc="-60" dirty="0"/>
              <a:t>Сделка года – Инфраструктура</a:t>
            </a:r>
          </a:p>
          <a:p>
            <a:pPr algn="just" defTabSz="1039013">
              <a:lnSpc>
                <a:spcPct val="90000"/>
              </a:lnSpc>
            </a:pPr>
            <a:r>
              <a:rPr lang="en-US" sz="1200" kern="0" spc="-60" dirty="0"/>
              <a:t>Thames Tideway</a:t>
            </a:r>
          </a:p>
          <a:p>
            <a:pPr algn="just" defTabSz="1039013">
              <a:lnSpc>
                <a:spcPct val="90000"/>
              </a:lnSpc>
            </a:pPr>
            <a:endParaRPr lang="ru-RU" sz="1100" dirty="0"/>
          </a:p>
        </p:txBody>
      </p:sp>
      <p:pic>
        <p:nvPicPr>
          <p:cNvPr id="50" name="Picture 2" descr="http://www.bamppp.com/sites/default/files/domain-126/news/ij_global_2015-126-145770036923249731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" y="3353604"/>
            <a:ext cx="791052" cy="673976"/>
          </a:xfrm>
          <a:prstGeom prst="rect">
            <a:avLst/>
          </a:prstGeom>
          <a:noFill/>
          <a:ln w="3175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1769819" y="3353608"/>
            <a:ext cx="2781596" cy="1469120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90000"/>
              </a:lnSpc>
              <a:buClr>
                <a:schemeClr val="accent2"/>
              </a:buClr>
              <a:buSzPct val="70000"/>
            </a:pPr>
            <a:r>
              <a:rPr lang="ru-RU" sz="1200" kern="0" spc="-60" dirty="0"/>
              <a:t>Сделка года, </a:t>
            </a:r>
            <a:r>
              <a:rPr lang="en-US" sz="1200" kern="0" spc="-60" dirty="0"/>
              <a:t>European Awards</a:t>
            </a:r>
            <a:r>
              <a:rPr lang="ru-RU" sz="1200" kern="0" spc="-60" dirty="0"/>
              <a:t> – Порты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70000"/>
            </a:pPr>
            <a:r>
              <a:rPr lang="ru-RU" sz="1200" kern="0" spc="-60" dirty="0"/>
              <a:t>Расширение портов Булонь-</a:t>
            </a:r>
            <a:r>
              <a:rPr lang="ru-RU" sz="1200" kern="0" spc="-60" dirty="0" err="1"/>
              <a:t>сюр</a:t>
            </a:r>
            <a:r>
              <a:rPr lang="ru-RU" sz="1200" kern="0" spc="-60" dirty="0"/>
              <a:t>-Мер и Кале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SzPct val="70000"/>
            </a:pPr>
            <a:r>
              <a:rPr lang="ru-RU" sz="1200" kern="0" spc="-60" dirty="0"/>
              <a:t>Сделка года, </a:t>
            </a:r>
            <a:r>
              <a:rPr lang="en-US" sz="1200" kern="0" spc="-60" dirty="0"/>
              <a:t>Asia </a:t>
            </a:r>
            <a:r>
              <a:rPr lang="en-US" sz="1200" kern="0" spc="-60" dirty="0" err="1"/>
              <a:t>Pasific</a:t>
            </a:r>
            <a:r>
              <a:rPr lang="en-US" sz="1200" kern="0" spc="-60" dirty="0"/>
              <a:t> Awards</a:t>
            </a:r>
            <a:r>
              <a:rPr lang="ru-RU" sz="1200" kern="0" spc="-60" dirty="0"/>
              <a:t> – Порты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70000"/>
            </a:pPr>
            <a:r>
              <a:rPr lang="ru-RU" sz="1200" kern="0" spc="-60" dirty="0" err="1"/>
              <a:t>Пелиндо</a:t>
            </a:r>
            <a:r>
              <a:rPr lang="ru-RU" sz="1200" kern="0" spc="-60" dirty="0"/>
              <a:t> </a:t>
            </a:r>
            <a:r>
              <a:rPr lang="fr-FR" sz="1200" kern="0" spc="-60" dirty="0"/>
              <a:t>II</a:t>
            </a:r>
            <a:endParaRPr lang="ru-RU" sz="1200" kern="0" spc="-60" dirty="0"/>
          </a:p>
          <a:p>
            <a:pPr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SzPct val="70000"/>
            </a:pPr>
            <a:r>
              <a:rPr lang="ru-RU" sz="1200" kern="0" spc="-60" dirty="0"/>
              <a:t>Сделка года, </a:t>
            </a:r>
            <a:r>
              <a:rPr lang="en-US" sz="1200" kern="0" spc="-60" dirty="0"/>
              <a:t>Sub Saharan African Awards</a:t>
            </a:r>
            <a:r>
              <a:rPr lang="ru-RU" sz="1200" kern="0" spc="-60" dirty="0"/>
              <a:t> – Возобновляемые источники энергии</a:t>
            </a:r>
            <a:r>
              <a:rPr lang="en-US" sz="1200" kern="0" spc="-60" dirty="0"/>
              <a:t> </a:t>
            </a:r>
            <a:endParaRPr lang="ru-RU" sz="1200" kern="0" spc="-60" dirty="0"/>
          </a:p>
          <a:p>
            <a:pPr>
              <a:lnSpc>
                <a:spcPct val="90000"/>
              </a:lnSpc>
              <a:buClr>
                <a:schemeClr val="accent2"/>
              </a:buClr>
              <a:buSzPct val="70000"/>
            </a:pPr>
            <a:r>
              <a:rPr lang="fr-FR" sz="1200" kern="0" spc="-60" dirty="0" err="1"/>
              <a:t>Xina</a:t>
            </a:r>
            <a:r>
              <a:rPr lang="fr-FR" sz="1200" kern="0" spc="-60" dirty="0"/>
              <a:t> </a:t>
            </a:r>
            <a:r>
              <a:rPr lang="fr-FR" sz="1200" kern="0" spc="-60" dirty="0" err="1"/>
              <a:t>Solar</a:t>
            </a:r>
            <a:r>
              <a:rPr lang="en-US" sz="1200" kern="0" spc="-60" dirty="0"/>
              <a:t> </a:t>
            </a:r>
            <a:endParaRPr lang="ru-RU" sz="1200" kern="0" spc="-60" dirty="0"/>
          </a:p>
        </p:txBody>
      </p:sp>
      <p:sp>
        <p:nvSpPr>
          <p:cNvPr id="54" name="Rectangle 53"/>
          <p:cNvSpPr/>
          <p:nvPr/>
        </p:nvSpPr>
        <p:spPr bwMode="gray">
          <a:xfrm>
            <a:off x="1776829" y="4871440"/>
            <a:ext cx="2103025" cy="457200"/>
          </a:xfrm>
          <a:prstGeom prst="rect">
            <a:avLst/>
          </a:prstGeom>
          <a:noFill/>
          <a:ln/>
        </p:spPr>
        <p:txBody>
          <a:bodyPr vert="horz" wrap="square" lIns="0" tIns="0" rIns="0" bIns="0" anchor="t">
            <a:noAutofit/>
          </a:bodyPr>
          <a:lstStyle/>
          <a:p>
            <a:pPr defTabSz="1039013">
              <a:lnSpc>
                <a:spcPct val="90000"/>
              </a:lnSpc>
            </a:pPr>
            <a:r>
              <a:rPr lang="ru-RU" sz="1200" kern="0" spc="-60" dirty="0"/>
              <a:t>Финансовый консультант года по проектам ГЧП в 2015 году</a:t>
            </a:r>
          </a:p>
        </p:txBody>
      </p:sp>
      <p:sp>
        <p:nvSpPr>
          <p:cNvPr id="55" name="Rectangle 54"/>
          <p:cNvSpPr/>
          <p:nvPr/>
        </p:nvSpPr>
        <p:spPr bwMode="gray">
          <a:xfrm>
            <a:off x="1776826" y="5572752"/>
            <a:ext cx="2103024" cy="457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defTabSz="1039013">
              <a:lnSpc>
                <a:spcPct val="90000"/>
              </a:lnSpc>
            </a:pPr>
            <a:r>
              <a:rPr lang="ru-RU" sz="1200" kern="0" spc="-60" dirty="0"/>
              <a:t>Консультант №1 по проектам ГЧП в мире в 2014 году</a:t>
            </a:r>
          </a:p>
        </p:txBody>
      </p:sp>
      <p:pic>
        <p:nvPicPr>
          <p:cNvPr id="56" name="Picture 4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12"/>
          <a:stretch/>
        </p:blipFill>
        <p:spPr bwMode="auto">
          <a:xfrm>
            <a:off x="580548" y="4856775"/>
            <a:ext cx="1005840" cy="440923"/>
          </a:xfrm>
          <a:prstGeom prst="rect">
            <a:avLst/>
          </a:prstGeom>
          <a:noFill/>
          <a:ln w="3175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 56"/>
          <p:cNvGrpSpPr/>
          <p:nvPr/>
        </p:nvGrpSpPr>
        <p:grpSpPr>
          <a:xfrm>
            <a:off x="580548" y="5514908"/>
            <a:ext cx="1005840" cy="511444"/>
            <a:chOff x="4771548" y="5553702"/>
            <a:chExt cx="1005840" cy="511444"/>
          </a:xfrm>
        </p:grpSpPr>
        <p:sp>
          <p:nvSpPr>
            <p:cNvPr id="58" name="Rectangle 57"/>
            <p:cNvSpPr/>
            <p:nvPr/>
          </p:nvSpPr>
          <p:spPr>
            <a:xfrm>
              <a:off x="4771548" y="5553702"/>
              <a:ext cx="1005840" cy="511444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wrap="square" lIns="0" tIns="0" rIns="0" bIns="0" rtlCol="0" anchor="t">
              <a:noAutofit/>
            </a:bodyPr>
            <a:lstStyle/>
            <a:p>
              <a:pPr marL="228600" indent="-228600" algn="ctr" fontAlgn="base">
                <a:spcAft>
                  <a:spcPts val="300"/>
                </a:spcAft>
                <a:buClr>
                  <a:schemeClr val="accent2"/>
                </a:buClr>
                <a:buSzPct val="100000"/>
                <a:buFont typeface="EYInterstate" panose="02000503020000020004" pitchFamily="2" charset="0"/>
                <a:buChar char="•"/>
                <a:tabLst>
                  <a:tab pos="228600" algn="l"/>
                </a:tabLst>
              </a:pPr>
              <a:endParaRPr lang="en-IN" sz="1000" dirty="0"/>
            </a:p>
          </p:txBody>
        </p:sp>
        <p:pic>
          <p:nvPicPr>
            <p:cNvPr id="59" name="Picture 58" descr="http://www.euroweek.com/Images/dummy-Dealogic-logo.gi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800182" y="5563426"/>
              <a:ext cx="950180" cy="494396"/>
            </a:xfrm>
            <a:prstGeom prst="rect">
              <a:avLst/>
            </a:prstGeom>
            <a:ln w="3175"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00514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79828"/>
            <a:ext cx="8232775" cy="860400"/>
          </a:xfrm>
        </p:spPr>
        <p:txBody>
          <a:bodyPr anchor="ctr" anchorCtr="0"/>
          <a:lstStyle/>
          <a:p>
            <a:r>
              <a:rPr lang="ru-RU" sz="2600" dirty="0">
                <a:solidFill>
                  <a:srgbClr val="333333"/>
                </a:solidFill>
                <a:latin typeface="+mj-lt"/>
              </a:rPr>
              <a:t>Механизм платежей </a:t>
            </a:r>
            <a:endParaRPr lang="en-GB" sz="2600" dirty="0">
              <a:solidFill>
                <a:srgbClr val="333333"/>
              </a:solidFill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57204" y="4085604"/>
            <a:ext cx="8117172" cy="619385"/>
            <a:chOff x="457204" y="4223487"/>
            <a:chExt cx="8117172" cy="619385"/>
          </a:xfrm>
        </p:grpSpPr>
        <p:sp>
          <p:nvSpPr>
            <p:cNvPr id="15" name="Rectangle 14"/>
            <p:cNvSpPr/>
            <p:nvPr/>
          </p:nvSpPr>
          <p:spPr>
            <a:xfrm>
              <a:off x="457204" y="4228259"/>
              <a:ext cx="467591" cy="609841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b="1" dirty="0">
                  <a:solidFill>
                    <a:srgbClr val="404040"/>
                  </a:solidFill>
                  <a:latin typeface="+mj-lt"/>
                </a:rPr>
                <a:t>1</a:t>
              </a:r>
              <a:endParaRPr lang="en-US" sz="1600" b="1" dirty="0">
                <a:solidFill>
                  <a:srgbClr val="404040"/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20936" y="4223487"/>
              <a:ext cx="7353440" cy="619385"/>
            </a:xfrm>
            <a:prstGeom prst="rect">
              <a:avLst/>
            </a:prstGeom>
            <a:noFill/>
          </p:spPr>
          <p:txBody>
            <a:bodyPr wrap="square" lIns="0" tIns="36576" rIns="0" bIns="0" rtlCol="0" anchor="ctr">
              <a:no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ru-RU" dirty="0">
                  <a:solidFill>
                    <a:srgbClr val="404040"/>
                  </a:solidFill>
                </a:rPr>
                <a:t>Распределение рисков проекта (в первую очередь, риск спроса)</a:t>
              </a:r>
              <a:endParaRPr lang="en-US" sz="1600" dirty="0">
                <a:solidFill>
                  <a:srgbClr val="404040"/>
                </a:solidFill>
                <a:latin typeface="+mj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7204" y="4749306"/>
            <a:ext cx="8117172" cy="619385"/>
            <a:chOff x="457204" y="4879933"/>
            <a:chExt cx="8117172" cy="619385"/>
          </a:xfrm>
        </p:grpSpPr>
        <p:sp>
          <p:nvSpPr>
            <p:cNvPr id="17" name="Rectangle 16"/>
            <p:cNvSpPr/>
            <p:nvPr/>
          </p:nvSpPr>
          <p:spPr>
            <a:xfrm>
              <a:off x="457204" y="4884705"/>
              <a:ext cx="467591" cy="609841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 w="95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rgbClr val="404040"/>
                  </a:solidFill>
                  <a:latin typeface="+mj-lt"/>
                </a:rPr>
                <a:t>2</a:t>
              </a:r>
              <a:endParaRPr lang="en-US" sz="1600" b="1" dirty="0">
                <a:solidFill>
                  <a:srgbClr val="404040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20936" y="4879933"/>
              <a:ext cx="7353440" cy="619385"/>
            </a:xfrm>
            <a:prstGeom prst="rect">
              <a:avLst/>
            </a:prstGeom>
            <a:noFill/>
          </p:spPr>
          <p:txBody>
            <a:bodyPr wrap="square" lIns="0" tIns="36576" rIns="0" bIns="0" rtlCol="0" anchor="ctr">
              <a:no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ru-RU" dirty="0">
                  <a:solidFill>
                    <a:srgbClr val="404040"/>
                  </a:solidFill>
                </a:rPr>
                <a:t>Инвестиционная привлекательность </a:t>
              </a:r>
              <a:r>
                <a:rPr lang="ru-RU" dirty="0" smtClean="0">
                  <a:solidFill>
                    <a:srgbClr val="404040"/>
                  </a:solidFill>
                </a:rPr>
                <a:t>проекта</a:t>
              </a:r>
              <a:endParaRPr lang="ru-RU" sz="1600" dirty="0">
                <a:solidFill>
                  <a:srgbClr val="404040"/>
                </a:solidFill>
                <a:latin typeface="+mj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7204" y="5413008"/>
            <a:ext cx="8117172" cy="619385"/>
            <a:chOff x="457204" y="5550891"/>
            <a:chExt cx="8117172" cy="619385"/>
          </a:xfrm>
        </p:grpSpPr>
        <p:sp>
          <p:nvSpPr>
            <p:cNvPr id="19" name="Rectangle 18"/>
            <p:cNvSpPr/>
            <p:nvPr/>
          </p:nvSpPr>
          <p:spPr>
            <a:xfrm>
              <a:off x="457204" y="5555663"/>
              <a:ext cx="467591" cy="609841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rgbClr val="404040"/>
                  </a:solidFill>
                  <a:latin typeface="+mj-lt"/>
                </a:rPr>
                <a:t>3</a:t>
              </a:r>
              <a:endParaRPr lang="en-US" sz="1600" b="1" dirty="0">
                <a:solidFill>
                  <a:srgbClr val="404040"/>
                </a:solidFill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20936" y="5550891"/>
              <a:ext cx="7353440" cy="619385"/>
            </a:xfrm>
            <a:prstGeom prst="rect">
              <a:avLst/>
            </a:prstGeom>
            <a:noFill/>
          </p:spPr>
          <p:txBody>
            <a:bodyPr wrap="square" lIns="0" tIns="36576" rIns="0" bIns="0" rtlCol="0" anchor="ctr">
              <a:no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ru-RU" dirty="0">
                  <a:solidFill>
                    <a:srgbClr val="404040"/>
                  </a:solidFill>
                </a:rPr>
                <a:t>Прогноз</a:t>
              </a:r>
              <a:r>
                <a:rPr lang="ru-RU">
                  <a:solidFill>
                    <a:srgbClr val="404040"/>
                  </a:solidFill>
                </a:rPr>
                <a:t> бюджетных расходов и </a:t>
              </a:r>
              <a:r>
                <a:rPr lang="ru-RU" smtClean="0">
                  <a:solidFill>
                    <a:srgbClr val="404040"/>
                  </a:solidFill>
                </a:rPr>
                <a:t>доходов</a:t>
              </a:r>
              <a:endParaRPr lang="en-US" sz="1600" dirty="0">
                <a:solidFill>
                  <a:srgbClr val="404040"/>
                </a:solidFill>
                <a:latin typeface="+mj-lt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457203" y="3614156"/>
            <a:ext cx="8232775" cy="6338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ru-RU" sz="2000" dirty="0">
                <a:solidFill>
                  <a:srgbClr val="333333"/>
                </a:solidFill>
                <a:latin typeface="+mn-lt"/>
                <a:ea typeface="+mn-ea"/>
                <a:cs typeface="+mn-cs"/>
              </a:rPr>
              <a:t>Почему механизм платежей - это </a:t>
            </a:r>
            <a:r>
              <a:rPr lang="ru-RU" sz="20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rPr>
              <a:t>важно?</a:t>
            </a:r>
            <a:endParaRPr lang="en-GB" sz="2000" dirty="0">
              <a:solidFill>
                <a:srgbClr val="333333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57203" y="1481548"/>
            <a:ext cx="8117172" cy="619385"/>
            <a:chOff x="457203" y="1481548"/>
            <a:chExt cx="8117172" cy="619385"/>
          </a:xfrm>
        </p:grpSpPr>
        <p:sp>
          <p:nvSpPr>
            <p:cNvPr id="23" name="Rectangle 3"/>
            <p:cNvSpPr/>
            <p:nvPr/>
          </p:nvSpPr>
          <p:spPr>
            <a:xfrm>
              <a:off x="457203" y="1486320"/>
              <a:ext cx="467591" cy="609841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 w="95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b="1" dirty="0">
                  <a:solidFill>
                    <a:srgbClr val="404040"/>
                  </a:solidFill>
                  <a:latin typeface="+mj-lt"/>
                </a:rPr>
                <a:t>1</a:t>
              </a:r>
              <a:endParaRPr lang="en-US" b="1" dirty="0">
                <a:solidFill>
                  <a:srgbClr val="404040"/>
                </a:solidFill>
                <a:latin typeface="+mj-lt"/>
              </a:endParaRPr>
            </a:p>
          </p:txBody>
        </p:sp>
        <p:sp>
          <p:nvSpPr>
            <p:cNvPr id="25" name="TextBox 4"/>
            <p:cNvSpPr txBox="1"/>
            <p:nvPr/>
          </p:nvSpPr>
          <p:spPr>
            <a:xfrm>
              <a:off x="1220935" y="1481548"/>
              <a:ext cx="7353440" cy="619385"/>
            </a:xfrm>
            <a:prstGeom prst="rect">
              <a:avLst/>
            </a:prstGeom>
            <a:noFill/>
          </p:spPr>
          <p:txBody>
            <a:bodyPr wrap="square" lIns="0" tIns="36576" rIns="0" bIns="0" rtlCol="0" anchor="ctr">
              <a:no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ru-RU" dirty="0" smtClean="0">
                  <a:solidFill>
                    <a:srgbClr val="404040"/>
                  </a:solidFill>
                </a:rPr>
                <a:t>Источники финансирования на инвестиционной фазе</a:t>
              </a:r>
              <a:endParaRPr lang="ru-RU" dirty="0" smtClean="0">
                <a:solidFill>
                  <a:srgbClr val="404040"/>
                </a:solidFill>
                <a:latin typeface="+mj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7203" y="2166044"/>
            <a:ext cx="8117172" cy="619385"/>
            <a:chOff x="457203" y="2168165"/>
            <a:chExt cx="8117172" cy="619385"/>
          </a:xfrm>
        </p:grpSpPr>
        <p:sp>
          <p:nvSpPr>
            <p:cNvPr id="26" name="Rectangle 5"/>
            <p:cNvSpPr/>
            <p:nvPr/>
          </p:nvSpPr>
          <p:spPr>
            <a:xfrm>
              <a:off x="457203" y="2172937"/>
              <a:ext cx="467591" cy="609841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rgbClr val="404040"/>
                  </a:solidFill>
                  <a:latin typeface="+mj-lt"/>
                </a:rPr>
                <a:t>2</a:t>
              </a:r>
            </a:p>
          </p:txBody>
        </p:sp>
        <p:sp>
          <p:nvSpPr>
            <p:cNvPr id="27" name="TextBox 6"/>
            <p:cNvSpPr txBox="1"/>
            <p:nvPr/>
          </p:nvSpPr>
          <p:spPr>
            <a:xfrm>
              <a:off x="1220935" y="2168165"/>
              <a:ext cx="7353440" cy="619385"/>
            </a:xfrm>
            <a:prstGeom prst="rect">
              <a:avLst/>
            </a:prstGeom>
            <a:noFill/>
          </p:spPr>
          <p:txBody>
            <a:bodyPr wrap="square" lIns="0" tIns="36576" rIns="0" bIns="0" rtlCol="0" anchor="ctr">
              <a:no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ru-RU" dirty="0" smtClean="0">
                  <a:solidFill>
                    <a:srgbClr val="404040"/>
                  </a:solidFill>
                </a:rPr>
                <a:t>Способ возврата вложенных средств частного инвестора</a:t>
              </a:r>
              <a:endParaRPr lang="en-US" dirty="0">
                <a:solidFill>
                  <a:srgbClr val="404040"/>
                </a:solidFill>
              </a:endParaRP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457202" y="893986"/>
            <a:ext cx="8232775" cy="860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ru-RU" sz="20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rPr>
              <a:t>Механизм платежей определяет:</a:t>
            </a:r>
            <a:endParaRPr lang="en-GB" sz="2000" dirty="0">
              <a:solidFill>
                <a:srgbClr val="333333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7204" y="2850540"/>
            <a:ext cx="8117172" cy="619385"/>
            <a:chOff x="457204" y="2850540"/>
            <a:chExt cx="8117172" cy="619385"/>
          </a:xfrm>
        </p:grpSpPr>
        <p:sp>
          <p:nvSpPr>
            <p:cNvPr id="28" name="Rectangle 27"/>
            <p:cNvSpPr/>
            <p:nvPr/>
          </p:nvSpPr>
          <p:spPr>
            <a:xfrm>
              <a:off x="457204" y="2855312"/>
              <a:ext cx="467591" cy="609841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 w="95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rgbClr val="404040"/>
                  </a:solidFill>
                  <a:latin typeface="+mj-lt"/>
                </a:rPr>
                <a:t>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20936" y="2850540"/>
              <a:ext cx="7353440" cy="619385"/>
            </a:xfrm>
            <a:prstGeom prst="rect">
              <a:avLst/>
            </a:prstGeom>
            <a:noFill/>
          </p:spPr>
          <p:txBody>
            <a:bodyPr wrap="square" lIns="0" tIns="36576" rIns="0" bIns="0" rtlCol="0" anchor="ctr">
              <a:noAutofit/>
            </a:bodyPr>
            <a:lstStyle>
              <a:defPPr>
                <a:defRPr lang="en-US"/>
              </a:defPPr>
              <a:lvl1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  <a:defRPr>
                  <a:solidFill>
                    <a:schemeClr val="bg1"/>
                  </a:solidFill>
                </a:defRPr>
              </a:lvl1pPr>
            </a:lstStyle>
            <a:p>
              <a:r>
                <a:rPr lang="ru-RU" dirty="0">
                  <a:solidFill>
                    <a:srgbClr val="404040"/>
                  </a:solidFill>
                </a:rPr>
                <a:t>График </a:t>
              </a:r>
              <a:r>
                <a:rPr lang="ru-RU" dirty="0" smtClean="0">
                  <a:solidFill>
                    <a:srgbClr val="404040"/>
                  </a:solidFill>
                </a:rPr>
                <a:t>возврата заемных средств</a:t>
              </a:r>
              <a:endParaRPr lang="en-US" dirty="0">
                <a:solidFill>
                  <a:srgbClr val="40404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41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79828"/>
            <a:ext cx="8232775" cy="860400"/>
          </a:xfrm>
        </p:spPr>
        <p:txBody>
          <a:bodyPr anchor="ctr" anchorCtr="0"/>
          <a:lstStyle/>
          <a:p>
            <a:r>
              <a:rPr lang="ru-RU" sz="2600" dirty="0">
                <a:solidFill>
                  <a:srgbClr val="333333"/>
                </a:solidFill>
                <a:latin typeface="+mj-lt"/>
              </a:rPr>
              <a:t>Идеальный механизм платежей</a:t>
            </a:r>
            <a:endParaRPr lang="en-GB" sz="2600" dirty="0">
              <a:solidFill>
                <a:srgbClr val="333333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6402" y="1154865"/>
            <a:ext cx="6375369" cy="2424587"/>
            <a:chOff x="392004" y="1154865"/>
            <a:chExt cx="8182370" cy="2438849"/>
          </a:xfrm>
        </p:grpSpPr>
        <p:sp>
          <p:nvSpPr>
            <p:cNvPr id="15" name="Rectangle 14"/>
            <p:cNvSpPr/>
            <p:nvPr/>
          </p:nvSpPr>
          <p:spPr>
            <a:xfrm>
              <a:off x="457202" y="1615305"/>
              <a:ext cx="467591" cy="609841"/>
            </a:xfrm>
            <a:prstGeom prst="rect">
              <a:avLst/>
            </a:prstGeom>
            <a:solidFill>
              <a:srgbClr val="333333"/>
            </a:solidFill>
            <a:ln w="95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b="1" dirty="0">
                  <a:solidFill>
                    <a:schemeClr val="tx2"/>
                  </a:solidFill>
                  <a:latin typeface="+mj-lt"/>
                </a:rPr>
                <a:t>1</a:t>
              </a:r>
              <a:endParaRPr lang="en-US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20934" y="1605761"/>
              <a:ext cx="7353440" cy="619385"/>
            </a:xfrm>
            <a:prstGeom prst="rect">
              <a:avLst/>
            </a:prstGeom>
            <a:noFill/>
          </p:spPr>
          <p:txBody>
            <a:bodyPr wrap="square" lIns="0" tIns="36576" rIns="0" bIns="0" rtlCol="0" anchor="ctr">
              <a:noAutofit/>
            </a:bodyPr>
            <a:lstStyle/>
            <a:p>
              <a:pPr fontAlgn="base">
                <a:spcBef>
                  <a:spcPct val="3000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ru-RU" kern="0" dirty="0" smtClean="0">
                  <a:solidFill>
                    <a:srgbClr val="404040"/>
                  </a:solidFill>
                  <a:cs typeface="Arial" panose="020B0604020202020204" pitchFamily="34" charset="0"/>
                </a:rPr>
                <a:t>Нет </a:t>
              </a:r>
              <a:r>
                <a:rPr lang="ru-RU" kern="0" dirty="0">
                  <a:solidFill>
                    <a:srgbClr val="404040"/>
                  </a:solidFill>
                  <a:cs typeface="Arial" panose="020B0604020202020204" pitchFamily="34" charset="0"/>
                </a:rPr>
                <a:t>субсидий на этапе строительства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7202" y="2297150"/>
              <a:ext cx="467591" cy="609841"/>
            </a:xfrm>
            <a:prstGeom prst="rect">
              <a:avLst/>
            </a:prstGeom>
            <a:solidFill>
              <a:srgbClr val="333333"/>
            </a:solidFill>
            <a:ln w="95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  <a:latin typeface="+mj-lt"/>
                </a:rPr>
                <a:t>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20934" y="2287606"/>
              <a:ext cx="7353440" cy="619385"/>
            </a:xfrm>
            <a:prstGeom prst="rect">
              <a:avLst/>
            </a:prstGeom>
            <a:noFill/>
          </p:spPr>
          <p:txBody>
            <a:bodyPr wrap="square" lIns="0" tIns="36576" rIns="0" bIns="0" rtlCol="0" anchor="ctr">
              <a:noAutofit/>
            </a:bodyPr>
            <a:lstStyle/>
            <a:p>
              <a:pPr fontAlgn="base">
                <a:spcBef>
                  <a:spcPct val="3000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ru-RU" kern="0" dirty="0">
                  <a:solidFill>
                    <a:srgbClr val="404040"/>
                  </a:solidFill>
                  <a:cs typeface="Arial" panose="020B0604020202020204" pitchFamily="34" charset="0"/>
                </a:rPr>
                <a:t>Нет субсидий на этапе эксплуатации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7202" y="2983873"/>
              <a:ext cx="467591" cy="609841"/>
            </a:xfrm>
            <a:prstGeom prst="rect">
              <a:avLst/>
            </a:prstGeom>
            <a:solidFill>
              <a:srgbClr val="333333"/>
            </a:solidFill>
            <a:ln w="95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  <a:latin typeface="+mj-lt"/>
                </a:rPr>
                <a:t>3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20934" y="2974329"/>
              <a:ext cx="7353440" cy="619385"/>
            </a:xfrm>
            <a:prstGeom prst="rect">
              <a:avLst/>
            </a:prstGeom>
            <a:noFill/>
          </p:spPr>
          <p:txBody>
            <a:bodyPr wrap="square" lIns="0" tIns="36576" rIns="0" bIns="0" rtlCol="0" anchor="ctr">
              <a:noAutofit/>
            </a:bodyPr>
            <a:lstStyle/>
            <a:p>
              <a:pPr fontAlgn="base">
                <a:spcBef>
                  <a:spcPct val="3000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ru-RU" altLang="ru-RU" kern="0" dirty="0">
                  <a:solidFill>
                    <a:srgbClr val="404040"/>
                  </a:solidFill>
                  <a:cs typeface="Arial" panose="020B0604020202020204" pitchFamily="34" charset="0"/>
                </a:rPr>
                <a:t>Государство может получить существенный доход</a:t>
              </a:r>
              <a:endParaRPr lang="en-US" altLang="ru-RU" kern="0" dirty="0">
                <a:solidFill>
                  <a:srgbClr val="40404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92004" y="1154865"/>
              <a:ext cx="2828368" cy="300781"/>
            </a:xfrm>
            <a:prstGeom prst="rect">
              <a:avLst/>
            </a:prstGeom>
            <a:noFill/>
            <a:ln w="63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45720" rIns="45720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20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ru-RU" sz="2000" b="1" dirty="0">
                  <a:solidFill>
                    <a:srgbClr val="333333"/>
                  </a:solidFill>
                  <a:latin typeface="+mn-lt"/>
                </a:rPr>
                <a:t>Публичная сторона:</a:t>
              </a:r>
              <a:endParaRPr lang="en-GB" altLang="ru-RU" sz="2000" b="1" dirty="0">
                <a:solidFill>
                  <a:srgbClr val="333333"/>
                </a:solidFill>
                <a:latin typeface="+mn-lt"/>
              </a:endParaRPr>
            </a:p>
          </p:txBody>
        </p:sp>
      </p:grpSp>
      <p:grpSp>
        <p:nvGrpSpPr>
          <p:cNvPr id="32" name="Gruppieren 1"/>
          <p:cNvGrpSpPr>
            <a:grpSpLocks/>
          </p:cNvGrpSpPr>
          <p:nvPr/>
        </p:nvGrpSpPr>
        <p:grpSpPr bwMode="auto">
          <a:xfrm>
            <a:off x="6362701" y="1774766"/>
            <a:ext cx="2327277" cy="2533756"/>
            <a:chOff x="699277" y="3529013"/>
            <a:chExt cx="600886" cy="582612"/>
          </a:xfrm>
          <a:solidFill>
            <a:srgbClr val="FF0000"/>
          </a:solidFill>
        </p:grpSpPr>
        <p:sp>
          <p:nvSpPr>
            <p:cNvPr id="33" name="Freeform 371"/>
            <p:cNvSpPr>
              <a:spLocks noChangeArrowheads="1"/>
            </p:cNvSpPr>
            <p:nvPr/>
          </p:nvSpPr>
          <p:spPr bwMode="auto">
            <a:xfrm>
              <a:off x="699277" y="3832225"/>
              <a:ext cx="296086" cy="279400"/>
            </a:xfrm>
            <a:custGeom>
              <a:avLst/>
              <a:gdLst>
                <a:gd name="T0" fmla="*/ 2147483647 w 763"/>
                <a:gd name="T1" fmla="*/ 2147483647 h 776"/>
                <a:gd name="T2" fmla="*/ 2147483647 w 763"/>
                <a:gd name="T3" fmla="*/ 2147483647 h 776"/>
                <a:gd name="T4" fmla="*/ 2147483647 w 763"/>
                <a:gd name="T5" fmla="*/ 2147483647 h 776"/>
                <a:gd name="T6" fmla="*/ 2147483647 w 763"/>
                <a:gd name="T7" fmla="*/ 2147483647 h 776"/>
                <a:gd name="T8" fmla="*/ 2147483647 w 763"/>
                <a:gd name="T9" fmla="*/ 0 h 776"/>
                <a:gd name="T10" fmla="*/ 2147483647 w 763"/>
                <a:gd name="T11" fmla="*/ 2147483647 h 776"/>
                <a:gd name="T12" fmla="*/ 2147483647 w 763"/>
                <a:gd name="T13" fmla="*/ 2147483647 h 776"/>
                <a:gd name="T14" fmla="*/ 2147483647 w 763"/>
                <a:gd name="T15" fmla="*/ 2147483647 h 776"/>
                <a:gd name="T16" fmla="*/ 0 w 763"/>
                <a:gd name="T17" fmla="*/ 2147483647 h 776"/>
                <a:gd name="T18" fmla="*/ 2147483647 w 763"/>
                <a:gd name="T19" fmla="*/ 2147483647 h 776"/>
                <a:gd name="T20" fmla="*/ 2147483647 w 763"/>
                <a:gd name="T21" fmla="*/ 2147483647 h 776"/>
                <a:gd name="T22" fmla="*/ 2147483647 w 763"/>
                <a:gd name="T23" fmla="*/ 2147483647 h 776"/>
                <a:gd name="T24" fmla="*/ 2147483647 w 763"/>
                <a:gd name="T25" fmla="*/ 2147483647 h 776"/>
                <a:gd name="T26" fmla="*/ 2147483647 w 763"/>
                <a:gd name="T27" fmla="*/ 2147483647 h 7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63" h="776">
                  <a:moveTo>
                    <a:pt x="637" y="200"/>
                  </a:moveTo>
                  <a:lnTo>
                    <a:pt x="637" y="200"/>
                  </a:lnTo>
                  <a:cubicBezTo>
                    <a:pt x="762" y="79"/>
                    <a:pt x="762" y="79"/>
                    <a:pt x="762" y="79"/>
                  </a:cubicBezTo>
                  <a:cubicBezTo>
                    <a:pt x="751" y="67"/>
                    <a:pt x="735" y="55"/>
                    <a:pt x="723" y="40"/>
                  </a:cubicBezTo>
                  <a:cubicBezTo>
                    <a:pt x="712" y="28"/>
                    <a:pt x="700" y="16"/>
                    <a:pt x="688" y="0"/>
                  </a:cubicBezTo>
                  <a:cubicBezTo>
                    <a:pt x="563" y="126"/>
                    <a:pt x="563" y="126"/>
                    <a:pt x="563" y="126"/>
                  </a:cubicBezTo>
                  <a:cubicBezTo>
                    <a:pt x="539" y="126"/>
                    <a:pt x="520" y="133"/>
                    <a:pt x="504" y="149"/>
                  </a:cubicBezTo>
                  <a:cubicBezTo>
                    <a:pt x="23" y="630"/>
                    <a:pt x="23" y="630"/>
                    <a:pt x="23" y="630"/>
                  </a:cubicBezTo>
                  <a:cubicBezTo>
                    <a:pt x="8" y="646"/>
                    <a:pt x="0" y="665"/>
                    <a:pt x="0" y="689"/>
                  </a:cubicBezTo>
                  <a:cubicBezTo>
                    <a:pt x="0" y="708"/>
                    <a:pt x="8" y="728"/>
                    <a:pt x="23" y="744"/>
                  </a:cubicBezTo>
                  <a:cubicBezTo>
                    <a:pt x="50" y="775"/>
                    <a:pt x="102" y="775"/>
                    <a:pt x="133" y="744"/>
                  </a:cubicBezTo>
                  <a:cubicBezTo>
                    <a:pt x="614" y="259"/>
                    <a:pt x="614" y="259"/>
                    <a:pt x="614" y="259"/>
                  </a:cubicBezTo>
                  <a:cubicBezTo>
                    <a:pt x="629" y="247"/>
                    <a:pt x="637" y="223"/>
                    <a:pt x="637" y="204"/>
                  </a:cubicBezTo>
                  <a:lnTo>
                    <a:pt x="637" y="200"/>
                  </a:lnTo>
                </a:path>
              </a:pathLst>
            </a:custGeom>
            <a:solidFill>
              <a:srgbClr val="912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646464"/>
                </a:solidFill>
              </a:endParaRPr>
            </a:p>
          </p:txBody>
        </p:sp>
        <p:sp>
          <p:nvSpPr>
            <p:cNvPr id="34" name="Freeform 372"/>
            <p:cNvSpPr>
              <a:spLocks noChangeArrowheads="1"/>
            </p:cNvSpPr>
            <p:nvPr/>
          </p:nvSpPr>
          <p:spPr bwMode="auto">
            <a:xfrm>
              <a:off x="923925" y="3529013"/>
              <a:ext cx="376238" cy="376237"/>
            </a:xfrm>
            <a:custGeom>
              <a:avLst/>
              <a:gdLst>
                <a:gd name="T0" fmla="*/ 2147483647 w 1045"/>
                <a:gd name="T1" fmla="*/ 2147483647 h 1046"/>
                <a:gd name="T2" fmla="*/ 2147483647 w 1045"/>
                <a:gd name="T3" fmla="*/ 2147483647 h 1046"/>
                <a:gd name="T4" fmla="*/ 2147483647 w 1045"/>
                <a:gd name="T5" fmla="*/ 2147483647 h 1046"/>
                <a:gd name="T6" fmla="*/ 2147483647 w 1045"/>
                <a:gd name="T7" fmla="*/ 2147483647 h 1046"/>
                <a:gd name="T8" fmla="*/ 2147483647 w 1045"/>
                <a:gd name="T9" fmla="*/ 2147483647 h 1046"/>
                <a:gd name="T10" fmla="*/ 2147483647 w 1045"/>
                <a:gd name="T11" fmla="*/ 2147483647 h 1046"/>
                <a:gd name="T12" fmla="*/ 2147483647 w 1045"/>
                <a:gd name="T13" fmla="*/ 2147483647 h 1046"/>
                <a:gd name="T14" fmla="*/ 2147483647 w 1045"/>
                <a:gd name="T15" fmla="*/ 2147483647 h 1046"/>
                <a:gd name="T16" fmla="*/ 2147483647 w 1045"/>
                <a:gd name="T17" fmla="*/ 2147483647 h 1046"/>
                <a:gd name="T18" fmla="*/ 2147483647 w 1045"/>
                <a:gd name="T19" fmla="*/ 2147483647 h 1046"/>
                <a:gd name="T20" fmla="*/ 2147483647 w 1045"/>
                <a:gd name="T21" fmla="*/ 2147483647 h 1046"/>
                <a:gd name="T22" fmla="*/ 2147483647 w 1045"/>
                <a:gd name="T23" fmla="*/ 2147483647 h 10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45" h="1046">
                  <a:moveTo>
                    <a:pt x="861" y="184"/>
                  </a:moveTo>
                  <a:lnTo>
                    <a:pt x="861" y="184"/>
                  </a:lnTo>
                  <a:cubicBezTo>
                    <a:pt x="673" y="0"/>
                    <a:pt x="372" y="0"/>
                    <a:pt x="188" y="184"/>
                  </a:cubicBezTo>
                  <a:cubicBezTo>
                    <a:pt x="0" y="372"/>
                    <a:pt x="0" y="673"/>
                    <a:pt x="188" y="861"/>
                  </a:cubicBezTo>
                  <a:cubicBezTo>
                    <a:pt x="372" y="1045"/>
                    <a:pt x="673" y="1045"/>
                    <a:pt x="861" y="861"/>
                  </a:cubicBezTo>
                  <a:cubicBezTo>
                    <a:pt x="1044" y="673"/>
                    <a:pt x="1044" y="372"/>
                    <a:pt x="861" y="184"/>
                  </a:cubicBezTo>
                  <a:close/>
                  <a:moveTo>
                    <a:pt x="246" y="798"/>
                  </a:moveTo>
                  <a:lnTo>
                    <a:pt x="246" y="798"/>
                  </a:lnTo>
                  <a:cubicBezTo>
                    <a:pt x="94" y="646"/>
                    <a:pt x="94" y="399"/>
                    <a:pt x="246" y="247"/>
                  </a:cubicBezTo>
                  <a:cubicBezTo>
                    <a:pt x="399" y="94"/>
                    <a:pt x="645" y="94"/>
                    <a:pt x="798" y="247"/>
                  </a:cubicBezTo>
                  <a:cubicBezTo>
                    <a:pt x="950" y="399"/>
                    <a:pt x="950" y="646"/>
                    <a:pt x="798" y="798"/>
                  </a:cubicBezTo>
                  <a:cubicBezTo>
                    <a:pt x="645" y="951"/>
                    <a:pt x="399" y="951"/>
                    <a:pt x="246" y="798"/>
                  </a:cubicBezTo>
                  <a:close/>
                </a:path>
              </a:pathLst>
            </a:custGeom>
            <a:solidFill>
              <a:srgbClr val="912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646464"/>
                </a:solidFill>
              </a:endParaRPr>
            </a:p>
          </p:txBody>
        </p:sp>
        <p:sp>
          <p:nvSpPr>
            <p:cNvPr id="35" name="Freeform 373"/>
            <p:cNvSpPr>
              <a:spLocks noChangeArrowheads="1"/>
            </p:cNvSpPr>
            <p:nvPr/>
          </p:nvSpPr>
          <p:spPr bwMode="auto">
            <a:xfrm>
              <a:off x="985838" y="3590925"/>
              <a:ext cx="200025" cy="201613"/>
            </a:xfrm>
            <a:custGeom>
              <a:avLst/>
              <a:gdLst>
                <a:gd name="T0" fmla="*/ 2147483647 w 556"/>
                <a:gd name="T1" fmla="*/ 2147483647 h 560"/>
                <a:gd name="T2" fmla="*/ 2147483647 w 556"/>
                <a:gd name="T3" fmla="*/ 2147483647 h 560"/>
                <a:gd name="T4" fmla="*/ 2147483647 w 556"/>
                <a:gd name="T5" fmla="*/ 2147483647 h 560"/>
                <a:gd name="T6" fmla="*/ 2147483647 w 556"/>
                <a:gd name="T7" fmla="*/ 2147483647 h 560"/>
                <a:gd name="T8" fmla="*/ 2147483647 w 556"/>
                <a:gd name="T9" fmla="*/ 2147483647 h 560"/>
                <a:gd name="T10" fmla="*/ 2147483647 w 556"/>
                <a:gd name="T11" fmla="*/ 2147483647 h 5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560">
                  <a:moveTo>
                    <a:pt x="555" y="121"/>
                  </a:moveTo>
                  <a:lnTo>
                    <a:pt x="555" y="121"/>
                  </a:lnTo>
                  <a:cubicBezTo>
                    <a:pt x="434" y="0"/>
                    <a:pt x="239" y="0"/>
                    <a:pt x="117" y="121"/>
                  </a:cubicBezTo>
                  <a:cubicBezTo>
                    <a:pt x="0" y="242"/>
                    <a:pt x="0" y="437"/>
                    <a:pt x="117" y="559"/>
                  </a:cubicBezTo>
                  <a:cubicBezTo>
                    <a:pt x="19" y="461"/>
                    <a:pt x="59" y="262"/>
                    <a:pt x="160" y="160"/>
                  </a:cubicBezTo>
                  <a:cubicBezTo>
                    <a:pt x="258" y="62"/>
                    <a:pt x="458" y="23"/>
                    <a:pt x="555" y="121"/>
                  </a:cubicBezTo>
                </a:path>
              </a:pathLst>
            </a:custGeom>
            <a:solidFill>
              <a:srgbClr val="912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646464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6395" y="3697030"/>
            <a:ext cx="7881254" cy="2421027"/>
            <a:chOff x="416972" y="3697030"/>
            <a:chExt cx="6240943" cy="2421027"/>
          </a:xfrm>
          <a:noFill/>
        </p:grpSpPr>
        <p:sp>
          <p:nvSpPr>
            <p:cNvPr id="40" name="Rectangle 39"/>
            <p:cNvSpPr/>
            <p:nvPr/>
          </p:nvSpPr>
          <p:spPr>
            <a:xfrm>
              <a:off x="457202" y="4151217"/>
              <a:ext cx="288501" cy="606275"/>
            </a:xfrm>
            <a:prstGeom prst="rect">
              <a:avLst/>
            </a:prstGeom>
            <a:solidFill>
              <a:srgbClr val="91278F"/>
            </a:solidFill>
            <a:ln w="9525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b="1" dirty="0">
                  <a:solidFill>
                    <a:schemeClr val="tx2"/>
                  </a:solidFill>
                  <a:latin typeface="+mj-lt"/>
                </a:rPr>
                <a:t>1</a:t>
              </a:r>
              <a:endParaRPr lang="en-US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28414" y="4141729"/>
              <a:ext cx="5729501" cy="615763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txBody>
            <a:bodyPr wrap="square" lIns="0" tIns="36576" rIns="0" bIns="0" rtlCol="0" anchor="ctr">
              <a:noAutofit/>
            </a:bodyPr>
            <a:lstStyle>
              <a:defPPr>
                <a:defRPr lang="en-US"/>
              </a:defPPr>
              <a:lvl1pPr fontAlgn="base">
                <a:spcBef>
                  <a:spcPct val="30000"/>
                </a:spcBef>
                <a:spcAft>
                  <a:spcPct val="0"/>
                </a:spcAft>
                <a:buClr>
                  <a:srgbClr val="000000"/>
                </a:buClr>
                <a:defRPr kern="0">
                  <a:solidFill>
                    <a:srgbClr val="646464"/>
                  </a:solidFill>
                  <a:cs typeface="Arial" panose="020B0604020202020204" pitchFamily="34" charset="0"/>
                </a:defRPr>
              </a:lvl1pPr>
            </a:lstStyle>
            <a:p>
              <a:r>
                <a:rPr lang="ru-RU" altLang="ru-RU" dirty="0">
                  <a:solidFill>
                    <a:srgbClr val="404040"/>
                  </a:solidFill>
                </a:rPr>
                <a:t>Объект уже приносит </a:t>
              </a:r>
              <a:r>
                <a:rPr lang="ru-RU" altLang="ru-RU" dirty="0" smtClean="0">
                  <a:solidFill>
                    <a:srgbClr val="404040"/>
                  </a:solidFill>
                </a:rPr>
                <a:t>стабильный доход</a:t>
              </a:r>
              <a:endParaRPr lang="en-US" altLang="ru-RU" dirty="0">
                <a:solidFill>
                  <a:srgbClr val="404040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57201" y="4829075"/>
              <a:ext cx="288502" cy="606275"/>
            </a:xfrm>
            <a:prstGeom prst="rect">
              <a:avLst/>
            </a:prstGeom>
            <a:solidFill>
              <a:srgbClr val="91278F"/>
            </a:solidFill>
            <a:ln w="9525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  <a:latin typeface="+mj-lt"/>
                </a:rPr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20097" y="4819587"/>
              <a:ext cx="5729501" cy="615763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txBody>
            <a:bodyPr wrap="square" lIns="0" tIns="36576" rIns="0" bIns="0" rtlCol="0" anchor="ctr">
              <a:noAutofit/>
            </a:bodyPr>
            <a:lstStyle>
              <a:defPPr>
                <a:defRPr lang="en-US"/>
              </a:defPPr>
              <a:lvl1pPr fontAlgn="base">
                <a:spcBef>
                  <a:spcPct val="30000"/>
                </a:spcBef>
                <a:spcAft>
                  <a:spcPct val="0"/>
                </a:spcAft>
                <a:buClr>
                  <a:srgbClr val="000000"/>
                </a:buClr>
                <a:defRPr kern="0">
                  <a:solidFill>
                    <a:srgbClr val="646464"/>
                  </a:solidFill>
                  <a:cs typeface="Arial" panose="020B0604020202020204" pitchFamily="34" charset="0"/>
                </a:defRPr>
              </a:lvl1pPr>
            </a:lstStyle>
            <a:p>
              <a:r>
                <a:rPr lang="ru-RU" altLang="ru-RU" dirty="0" smtClean="0">
                  <a:solidFill>
                    <a:srgbClr val="404040"/>
                  </a:solidFill>
                </a:rPr>
                <a:t>Инвестиционная фаза финансируется за счет доходов от объекта </a:t>
              </a:r>
              <a:endParaRPr lang="en-US" altLang="ru-RU" dirty="0">
                <a:solidFill>
                  <a:srgbClr val="40404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57202" y="5511782"/>
              <a:ext cx="288501" cy="606275"/>
            </a:xfrm>
            <a:prstGeom prst="rect">
              <a:avLst/>
            </a:prstGeom>
            <a:solidFill>
              <a:srgbClr val="91278F"/>
            </a:solidFill>
            <a:ln w="9525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  <a:latin typeface="+mj-lt"/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20097" y="5502294"/>
              <a:ext cx="5729501" cy="615763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txBody>
            <a:bodyPr wrap="square" lIns="0" tIns="36576" rIns="0" bIns="0" rtlCol="0" anchor="ctr">
              <a:noAutofit/>
            </a:bodyPr>
            <a:lstStyle/>
            <a:p>
              <a:pPr fontAlgn="base">
                <a:spcBef>
                  <a:spcPct val="3000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ru-RU" altLang="ru-RU" kern="0" dirty="0" smtClean="0">
                  <a:solidFill>
                    <a:srgbClr val="404040"/>
                  </a:solidFill>
                  <a:cs typeface="Arial" panose="020B0604020202020204" pitchFamily="34" charset="0"/>
                </a:rPr>
                <a:t>Высокая вероятность получения сверхдохода</a:t>
              </a:r>
              <a:endParaRPr lang="en-US" altLang="ru-RU" kern="0" dirty="0">
                <a:solidFill>
                  <a:srgbClr val="40404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416972" y="3697030"/>
              <a:ext cx="2203749" cy="327120"/>
            </a:xfrm>
            <a:prstGeom prst="rect">
              <a:avLst/>
            </a:prstGeom>
            <a:grpFill/>
            <a:ln w="63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45720" rIns="45720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20000"/>
                </a:spcAft>
                <a:defRPr/>
              </a:pPr>
              <a:r>
                <a:rPr lang="ru-RU" altLang="ru-RU" sz="2000" b="1" dirty="0">
                  <a:solidFill>
                    <a:srgbClr val="333333"/>
                  </a:solidFill>
                  <a:latin typeface="+mn-lt"/>
                </a:rPr>
                <a:t>Частная сторона</a:t>
              </a:r>
              <a:r>
                <a:rPr lang="ru-RU" altLang="ru-RU" sz="2000" b="1" dirty="0">
                  <a:latin typeface="+mn-lt"/>
                </a:rPr>
                <a:t>:</a:t>
              </a:r>
              <a:endParaRPr lang="en-GB" altLang="ru-RU" sz="20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907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7187" y="2650274"/>
            <a:ext cx="1920240" cy="109728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</a:rPr>
              <a:t>Риск спроса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7187" y="3957364"/>
            <a:ext cx="1920240" cy="109728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</a:rPr>
              <a:t>Сбор платы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31"/>
          <p:cNvSpPr/>
          <p:nvPr/>
        </p:nvSpPr>
        <p:spPr>
          <a:xfrm>
            <a:off x="2524907" y="1344388"/>
            <a:ext cx="2011680" cy="1097280"/>
          </a:xfrm>
          <a:prstGeom prst="rect">
            <a:avLst/>
          </a:prstGeom>
          <a:solidFill>
            <a:srgbClr val="333333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+mj-lt"/>
              </a:rPr>
              <a:t>Прямой сбор платы</a:t>
            </a:r>
            <a:endParaRPr lang="en-US" sz="1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5" name="Rectangle 32"/>
          <p:cNvSpPr/>
          <p:nvPr/>
        </p:nvSpPr>
        <p:spPr>
          <a:xfrm>
            <a:off x="4604925" y="1344388"/>
            <a:ext cx="2011680" cy="1097280"/>
          </a:xfrm>
          <a:prstGeom prst="rect">
            <a:avLst/>
          </a:prstGeom>
          <a:solidFill>
            <a:srgbClr val="333333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+mj-lt"/>
              </a:rPr>
              <a:t>Минимальный гарантированный доход</a:t>
            </a:r>
            <a:endParaRPr lang="en-US" sz="1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6" name="Rectangle 33"/>
          <p:cNvSpPr/>
          <p:nvPr/>
        </p:nvSpPr>
        <p:spPr>
          <a:xfrm>
            <a:off x="6676878" y="1344388"/>
            <a:ext cx="2011680" cy="1097280"/>
          </a:xfrm>
          <a:prstGeom prst="rect">
            <a:avLst/>
          </a:prstGeom>
          <a:solidFill>
            <a:srgbClr val="333333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+mj-lt"/>
              </a:rPr>
              <a:t>Плата за доступность</a:t>
            </a:r>
            <a:endParaRPr lang="en-US" sz="1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4" name="Rectangle 37"/>
          <p:cNvSpPr/>
          <p:nvPr/>
        </p:nvSpPr>
        <p:spPr>
          <a:xfrm>
            <a:off x="4609071" y="2650274"/>
            <a:ext cx="2011680" cy="1097280"/>
          </a:xfrm>
          <a:prstGeom prst="rect">
            <a:avLst/>
          </a:prstGeom>
          <a:solidFill>
            <a:srgbClr val="F2F2F2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</a:rPr>
              <a:t>Государство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Rectangle 38"/>
          <p:cNvSpPr/>
          <p:nvPr/>
        </p:nvSpPr>
        <p:spPr>
          <a:xfrm>
            <a:off x="2524907" y="3957364"/>
            <a:ext cx="2011680" cy="1097280"/>
          </a:xfrm>
          <a:prstGeom prst="rect">
            <a:avLst/>
          </a:prstGeom>
          <a:solidFill>
            <a:srgbClr val="91278F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+mj-lt"/>
              </a:rPr>
              <a:t>Инвестор</a:t>
            </a:r>
            <a:endParaRPr lang="en-US" sz="1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7" name="Rectangle 39"/>
          <p:cNvSpPr/>
          <p:nvPr/>
        </p:nvSpPr>
        <p:spPr>
          <a:xfrm>
            <a:off x="2524907" y="2650274"/>
            <a:ext cx="2011680" cy="1097280"/>
          </a:xfrm>
          <a:prstGeom prst="rect">
            <a:avLst/>
          </a:prstGeom>
          <a:solidFill>
            <a:srgbClr val="91278F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+mj-lt"/>
              </a:rPr>
              <a:t>Инвестор</a:t>
            </a:r>
            <a:endParaRPr lang="en-US" sz="1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8" name="Rectangle 40"/>
          <p:cNvSpPr/>
          <p:nvPr/>
        </p:nvSpPr>
        <p:spPr>
          <a:xfrm>
            <a:off x="6676878" y="2650274"/>
            <a:ext cx="2011680" cy="1097280"/>
          </a:xfrm>
          <a:prstGeom prst="rect">
            <a:avLst/>
          </a:prstGeom>
          <a:solidFill>
            <a:srgbClr val="F2F2F2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</a:rPr>
              <a:t>Государство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9" name="Rectangle 41"/>
          <p:cNvSpPr/>
          <p:nvPr/>
        </p:nvSpPr>
        <p:spPr>
          <a:xfrm>
            <a:off x="6676878" y="3957364"/>
            <a:ext cx="2011680" cy="1097280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8000" tIns="18000" rIns="18000" bIns="18000" anchor="ctr"/>
          <a:lstStyle/>
          <a:p>
            <a:pPr algn="ctr" defTabSz="801688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800"/>
              </a:spcAft>
              <a:buClr>
                <a:srgbClr val="969696"/>
              </a:buClr>
            </a:pPr>
            <a:r>
              <a:rPr lang="ru-RU" sz="1600" b="1" dirty="0">
                <a:solidFill>
                  <a:schemeClr val="tx2"/>
                </a:solidFill>
                <a:latin typeface="+mj-lt"/>
                <a:cs typeface="Arial" charset="0"/>
              </a:rPr>
              <a:t>Инвестор </a:t>
            </a:r>
            <a:r>
              <a:rPr lang="en-US" sz="1600" b="1" dirty="0">
                <a:solidFill>
                  <a:schemeClr val="tx2"/>
                </a:solidFill>
                <a:latin typeface="+mj-lt"/>
                <a:cs typeface="Arial" charset="0"/>
              </a:rPr>
              <a:t>/</a:t>
            </a:r>
            <a:r>
              <a:rPr lang="ru-RU" sz="1600" b="1" dirty="0">
                <a:solidFill>
                  <a:schemeClr val="tx2"/>
                </a:solidFill>
                <a:latin typeface="+mj-lt"/>
                <a:cs typeface="Arial" charset="0"/>
              </a:rPr>
              <a:t> Государство</a:t>
            </a:r>
            <a:endParaRPr lang="en-US" sz="1600" b="1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sp>
        <p:nvSpPr>
          <p:cNvPr id="55" name="Rectangle 44"/>
          <p:cNvSpPr/>
          <p:nvPr/>
        </p:nvSpPr>
        <p:spPr>
          <a:xfrm>
            <a:off x="4604925" y="3957364"/>
            <a:ext cx="2011680" cy="1097280"/>
          </a:xfrm>
          <a:prstGeom prst="rect">
            <a:avLst/>
          </a:prstGeom>
          <a:solidFill>
            <a:srgbClr val="91278F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+mj-lt"/>
              </a:rPr>
              <a:t>Инвестор</a:t>
            </a:r>
            <a:endParaRPr lang="en-US" sz="1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2" y="179828"/>
            <a:ext cx="8232775" cy="860400"/>
          </a:xfrm>
        </p:spPr>
        <p:txBody>
          <a:bodyPr anchor="ctr" anchorCtr="0"/>
          <a:lstStyle/>
          <a:p>
            <a:r>
              <a:rPr lang="ru-RU" sz="2600" dirty="0">
                <a:solidFill>
                  <a:srgbClr val="333333"/>
                </a:solidFill>
                <a:latin typeface="+mj-lt"/>
              </a:rPr>
              <a:t>Кто несет риск спроса?</a:t>
            </a:r>
            <a:endParaRPr lang="en-GB" sz="26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57202" y="1343184"/>
            <a:ext cx="1920240" cy="1097280"/>
          </a:xfrm>
          <a:prstGeom prst="rect">
            <a:avLst/>
          </a:prstGeom>
          <a:solidFill>
            <a:srgbClr val="333333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+mj-lt"/>
              </a:rPr>
              <a:t>Параметр/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+mj-lt"/>
              </a:rPr>
              <a:t>Платежный механизм</a:t>
            </a:r>
            <a:endParaRPr lang="en-US" sz="16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175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3" y="1887443"/>
            <a:ext cx="8232775" cy="548640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8000" tIns="18000" rIns="18000" bIns="18000" anchor="ctr"/>
          <a:lstStyle/>
          <a:p>
            <a:pPr marL="18288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1600" b="1" dirty="0">
                <a:solidFill>
                  <a:schemeClr val="tx2"/>
                </a:solidFill>
              </a:rPr>
              <a:t>Инвестор не может влиять на спрос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2" y="179828"/>
            <a:ext cx="8232775" cy="860400"/>
          </a:xfrm>
        </p:spPr>
        <p:txBody>
          <a:bodyPr anchor="ctr" anchorCtr="0"/>
          <a:lstStyle/>
          <a:p>
            <a:r>
              <a:rPr lang="ru-RU" sz="2600" dirty="0">
                <a:solidFill>
                  <a:srgbClr val="333333"/>
                </a:solidFill>
                <a:latin typeface="+mj-lt"/>
              </a:rPr>
              <a:t>Риск спроса </a:t>
            </a:r>
            <a:r>
              <a:rPr lang="ru-RU" sz="2600" dirty="0" smtClean="0">
                <a:solidFill>
                  <a:srgbClr val="333333"/>
                </a:solidFill>
                <a:latin typeface="+mj-lt"/>
              </a:rPr>
              <a:t>несет инвестор</a:t>
            </a:r>
            <a:endParaRPr lang="en-GB" sz="26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8913" y="2554175"/>
            <a:ext cx="7471064" cy="492443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buClr>
                <a:schemeClr val="accent2"/>
              </a:buClr>
              <a:buSzPct val="70000"/>
            </a:pPr>
            <a:r>
              <a:rPr lang="ru-RU" sz="1600" b="1" dirty="0" smtClean="0">
                <a:solidFill>
                  <a:schemeClr val="bg1"/>
                </a:solidFill>
              </a:rPr>
              <a:t>Инвестор не управляет уровнем загрузки объекта концессии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1600" i="1" dirty="0" smtClean="0">
                <a:solidFill>
                  <a:schemeClr val="bg1"/>
                </a:solidFill>
              </a:rPr>
              <a:t>Пример</a:t>
            </a:r>
            <a:r>
              <a:rPr lang="ru-RU" sz="1600" i="1" dirty="0">
                <a:solidFill>
                  <a:schemeClr val="bg1"/>
                </a:solidFill>
              </a:rPr>
              <a:t>: платные парковки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8914" y="4450167"/>
            <a:ext cx="7471064" cy="532453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Bef>
                <a:spcPts val="600"/>
              </a:spcBef>
              <a:buClr>
                <a:schemeClr val="accent2"/>
              </a:buClr>
              <a:buSzPct val="70000"/>
            </a:pPr>
            <a:r>
              <a:rPr lang="ru-RU" sz="1600" b="1" dirty="0">
                <a:solidFill>
                  <a:schemeClr val="bg1"/>
                </a:solidFill>
              </a:rPr>
              <a:t>Инвестор в принципе не управляет стоимостью услуги</a:t>
            </a:r>
          </a:p>
          <a:p>
            <a:pPr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1600" i="1" dirty="0">
                <a:solidFill>
                  <a:schemeClr val="bg1"/>
                </a:solidFill>
              </a:rPr>
              <a:t>Пример: фотовидеофиксация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18914" y="3468319"/>
            <a:ext cx="7471064" cy="664797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buClr>
                <a:schemeClr val="accent2"/>
              </a:buClr>
              <a:buSzPct val="70000"/>
            </a:pPr>
            <a:r>
              <a:rPr lang="ru-RU" sz="1600" b="1" dirty="0">
                <a:solidFill>
                  <a:schemeClr val="bg1"/>
                </a:solidFill>
              </a:rPr>
              <a:t>Инвестор не может гибко </a:t>
            </a:r>
            <a:r>
              <a:rPr lang="ru-RU" sz="1600" b="1" dirty="0" smtClean="0">
                <a:solidFill>
                  <a:schemeClr val="bg1"/>
                </a:solidFill>
              </a:rPr>
              <a:t>менять </a:t>
            </a:r>
            <a:r>
              <a:rPr lang="ru-RU" sz="1600" b="1" dirty="0">
                <a:solidFill>
                  <a:schemeClr val="bg1"/>
                </a:solidFill>
              </a:rPr>
              <a:t>стоимость </a:t>
            </a:r>
            <a:r>
              <a:rPr lang="ru-RU" sz="1600" b="1" dirty="0" smtClean="0">
                <a:solidFill>
                  <a:schemeClr val="bg1"/>
                </a:solidFill>
              </a:rPr>
              <a:t>в </a:t>
            </a:r>
            <a:r>
              <a:rPr lang="ru-RU" sz="1600" b="1" dirty="0">
                <a:solidFill>
                  <a:schemeClr val="bg1"/>
                </a:solidFill>
              </a:rPr>
              <a:t>зависимости от спроса</a:t>
            </a: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1600" i="1" dirty="0">
                <a:solidFill>
                  <a:schemeClr val="bg1"/>
                </a:solidFill>
              </a:rPr>
              <a:t>Пример: а) социальные объекты,  б) проекты, где тариф  - это критерий конкурса</a:t>
            </a:r>
          </a:p>
        </p:txBody>
      </p:sp>
      <p:sp>
        <p:nvSpPr>
          <p:cNvPr id="36" name="TextBox 1"/>
          <p:cNvSpPr txBox="1"/>
          <p:nvPr/>
        </p:nvSpPr>
        <p:spPr>
          <a:xfrm>
            <a:off x="1218913" y="5343318"/>
            <a:ext cx="7471064" cy="741742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buClr>
                <a:schemeClr val="accent2"/>
              </a:buClr>
              <a:buSzPct val="70000"/>
            </a:pPr>
            <a:r>
              <a:rPr lang="ru-RU" sz="1600" b="1" dirty="0">
                <a:solidFill>
                  <a:schemeClr val="bg1"/>
                </a:solidFill>
              </a:rPr>
              <a:t>Между инвестором и потребителями есть </a:t>
            </a:r>
            <a:r>
              <a:rPr lang="ru-RU" sz="1600" b="1" dirty="0" smtClean="0">
                <a:solidFill>
                  <a:schemeClr val="bg1"/>
                </a:solidFill>
              </a:rPr>
              <a:t>третье лицо</a:t>
            </a:r>
            <a:r>
              <a:rPr lang="ru-RU" sz="1600" b="1" dirty="0">
                <a:solidFill>
                  <a:schemeClr val="bg1"/>
                </a:solidFill>
              </a:rPr>
              <a:t>, </a:t>
            </a:r>
            <a:r>
              <a:rPr lang="ru-RU" sz="1600" b="1" dirty="0" smtClean="0">
                <a:solidFill>
                  <a:schemeClr val="bg1"/>
                </a:solidFill>
              </a:rPr>
              <a:t>за </a:t>
            </a:r>
            <a:r>
              <a:rPr lang="ru-RU" sz="1600" b="1" dirty="0">
                <a:solidFill>
                  <a:schemeClr val="bg1"/>
                </a:solidFill>
              </a:rPr>
              <a:t>периметром соглашения</a:t>
            </a:r>
          </a:p>
          <a:p>
            <a:pPr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1600" i="1" dirty="0">
                <a:solidFill>
                  <a:schemeClr val="bg1"/>
                </a:solidFill>
              </a:rPr>
              <a:t>Пример: а) фотовидеофиксация, б)здравоохранение</a:t>
            </a:r>
            <a:r>
              <a:rPr lang="en-ZW" sz="1600" i="1" dirty="0">
                <a:solidFill>
                  <a:schemeClr val="bg1"/>
                </a:solidFill>
              </a:rPr>
              <a:t>,</a:t>
            </a:r>
            <a:r>
              <a:rPr lang="ru-RU" sz="1600" i="1" dirty="0">
                <a:solidFill>
                  <a:schemeClr val="bg1"/>
                </a:solidFill>
              </a:rPr>
              <a:t> б)ТКО и т.д.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57202" y="1137276"/>
            <a:ext cx="364328" cy="640080"/>
          </a:xfrm>
          <a:prstGeom prst="rect">
            <a:avLst/>
          </a:prstGeom>
          <a:solidFill>
            <a:srgbClr val="333333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+mj-lt"/>
              </a:rPr>
              <a:t>?</a:t>
            </a: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72329" y="1148311"/>
            <a:ext cx="7817647" cy="640080"/>
          </a:xfrm>
          <a:prstGeom prst="rect">
            <a:avLst/>
          </a:prstGeom>
          <a:solidFill>
            <a:srgbClr val="333333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Что</a:t>
            </a:r>
            <a:r>
              <a:rPr lang="ru-RU" b="1" dirty="0" smtClean="0">
                <a:solidFill>
                  <a:srgbClr val="333333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может помешать </a:t>
            </a:r>
            <a:r>
              <a:rPr lang="ru-RU" b="1" dirty="0" smtClean="0">
                <a:solidFill>
                  <a:schemeClr val="tx2"/>
                </a:solidFill>
              </a:rPr>
              <a:t>успеху проекта?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9" name="Rectangle 3"/>
          <p:cNvSpPr/>
          <p:nvPr/>
        </p:nvSpPr>
        <p:spPr>
          <a:xfrm>
            <a:off x="457203" y="2554175"/>
            <a:ext cx="364327" cy="603504"/>
          </a:xfrm>
          <a:prstGeom prst="rect">
            <a:avLst/>
          </a:prstGeom>
          <a:solidFill>
            <a:srgbClr val="FFE600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404040"/>
                </a:solidFill>
                <a:latin typeface="+mj-lt"/>
              </a:rPr>
              <a:t>1</a:t>
            </a:r>
            <a:endParaRPr lang="en-US" b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40" name="Rectangle 3"/>
          <p:cNvSpPr/>
          <p:nvPr/>
        </p:nvSpPr>
        <p:spPr>
          <a:xfrm>
            <a:off x="457203" y="3468319"/>
            <a:ext cx="364327" cy="603504"/>
          </a:xfrm>
          <a:prstGeom prst="rect">
            <a:avLst/>
          </a:prstGeom>
          <a:solidFill>
            <a:srgbClr val="FFE600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404040"/>
                </a:solidFill>
                <a:latin typeface="+mj-lt"/>
              </a:rPr>
              <a:t>2</a:t>
            </a:r>
            <a:endParaRPr lang="en-US" b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41" name="Rectangle 3"/>
          <p:cNvSpPr/>
          <p:nvPr/>
        </p:nvSpPr>
        <p:spPr>
          <a:xfrm>
            <a:off x="457203" y="4450167"/>
            <a:ext cx="364327" cy="603504"/>
          </a:xfrm>
          <a:prstGeom prst="rect">
            <a:avLst/>
          </a:prstGeom>
          <a:solidFill>
            <a:srgbClr val="FFE600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404040"/>
                </a:solidFill>
                <a:latin typeface="+mj-lt"/>
              </a:rPr>
              <a:t>3</a:t>
            </a:r>
            <a:endParaRPr lang="en-US" b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42" name="Rectangle 3"/>
          <p:cNvSpPr/>
          <p:nvPr/>
        </p:nvSpPr>
        <p:spPr>
          <a:xfrm>
            <a:off x="457203" y="5343318"/>
            <a:ext cx="364327" cy="603504"/>
          </a:xfrm>
          <a:prstGeom prst="rect">
            <a:avLst/>
          </a:prstGeom>
          <a:solidFill>
            <a:srgbClr val="FFE600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404040"/>
                </a:solidFill>
                <a:latin typeface="+mj-lt"/>
              </a:rPr>
              <a:t>4</a:t>
            </a:r>
            <a:endParaRPr lang="en-US" b="1" dirty="0">
              <a:solidFill>
                <a:srgbClr val="40404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695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3" y="1887443"/>
            <a:ext cx="8232775" cy="548640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8000" tIns="18000" rIns="18000" bIns="18000" anchor="ctr"/>
          <a:lstStyle/>
          <a:p>
            <a:pPr marL="18288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1600" b="1" dirty="0">
                <a:solidFill>
                  <a:schemeClr val="tx2"/>
                </a:solidFill>
              </a:rPr>
              <a:t>Сбор платы осуществляет государство, а риск спроса несет инвестор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2" y="179828"/>
            <a:ext cx="8232775" cy="860400"/>
          </a:xfrm>
        </p:spPr>
        <p:txBody>
          <a:bodyPr anchor="ctr" anchorCtr="0"/>
          <a:lstStyle/>
          <a:p>
            <a:r>
              <a:rPr lang="ru-RU" sz="2600" dirty="0">
                <a:solidFill>
                  <a:srgbClr val="333333"/>
                </a:solidFill>
                <a:latin typeface="+mj-lt"/>
              </a:rPr>
              <a:t>Риск спроса </a:t>
            </a:r>
            <a:r>
              <a:rPr lang="ru-RU" sz="2600" dirty="0" smtClean="0">
                <a:solidFill>
                  <a:srgbClr val="333333"/>
                </a:solidFill>
                <a:latin typeface="+mj-lt"/>
              </a:rPr>
              <a:t>несет инвестор</a:t>
            </a:r>
            <a:endParaRPr lang="en-GB" sz="26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8913" y="2554175"/>
            <a:ext cx="7471064" cy="532453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buClr>
                <a:schemeClr val="accent2"/>
              </a:buClr>
              <a:buSzPct val="70000"/>
            </a:pPr>
            <a:r>
              <a:rPr lang="ru-RU" sz="1600" b="1" dirty="0" smtClean="0">
                <a:solidFill>
                  <a:schemeClr val="bg1"/>
                </a:solidFill>
              </a:rPr>
              <a:t>Более </a:t>
            </a:r>
            <a:r>
              <a:rPr lang="ru-RU" sz="1600" b="1" dirty="0">
                <a:solidFill>
                  <a:schemeClr val="bg1"/>
                </a:solidFill>
              </a:rPr>
              <a:t>высокие требования к оборотному капиталу</a:t>
            </a:r>
          </a:p>
          <a:p>
            <a:pPr>
              <a:lnSpc>
                <a:spcPct val="85000"/>
              </a:lnSpc>
              <a:spcBef>
                <a:spcPts val="600"/>
              </a:spcBef>
              <a:buClr>
                <a:schemeClr val="accent2"/>
              </a:buClr>
              <a:buSzPct val="70000"/>
            </a:pPr>
            <a:r>
              <a:rPr lang="ru-RU" sz="1600" i="1" dirty="0">
                <a:solidFill>
                  <a:schemeClr val="bg1"/>
                </a:solidFill>
              </a:rPr>
              <a:t>Пример: </a:t>
            </a:r>
            <a:r>
              <a:rPr lang="ru-RU" sz="1600" i="1" dirty="0" err="1">
                <a:solidFill>
                  <a:schemeClr val="bg1"/>
                </a:solidFill>
              </a:rPr>
              <a:t>фотовидеофиксация</a:t>
            </a:r>
            <a:endParaRPr lang="ru-RU" sz="1600" i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18914" y="4157747"/>
            <a:ext cx="7471064" cy="951030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buClr>
                <a:schemeClr val="accent2"/>
              </a:buClr>
              <a:buSzPct val="70000"/>
            </a:pPr>
            <a:r>
              <a:rPr lang="ru-RU" sz="1600" b="1" dirty="0">
                <a:solidFill>
                  <a:schemeClr val="bg1"/>
                </a:solidFill>
              </a:rPr>
              <a:t>Операционные расходы могут не покрываться доходами с учетом уровня собираемости</a:t>
            </a:r>
          </a:p>
          <a:p>
            <a:pPr>
              <a:lnSpc>
                <a:spcPct val="85000"/>
              </a:lnSpc>
              <a:spcBef>
                <a:spcPts val="600"/>
              </a:spcBef>
              <a:buClr>
                <a:schemeClr val="accent2"/>
              </a:buClr>
              <a:buSzPct val="70000"/>
            </a:pPr>
            <a:r>
              <a:rPr lang="ru-RU" sz="1600" i="1" dirty="0">
                <a:solidFill>
                  <a:schemeClr val="bg1"/>
                </a:solidFill>
              </a:rPr>
              <a:t>Пример: а) почтовые отправления в проектах </a:t>
            </a:r>
            <a:r>
              <a:rPr lang="ru-RU" sz="1600" i="1" dirty="0" err="1">
                <a:solidFill>
                  <a:schemeClr val="bg1"/>
                </a:solidFill>
              </a:rPr>
              <a:t>фотовидеофиксации</a:t>
            </a:r>
            <a:r>
              <a:rPr lang="en-ZW" sz="1600" i="1" dirty="0">
                <a:solidFill>
                  <a:schemeClr val="bg1"/>
                </a:solidFill>
              </a:rPr>
              <a:t>,  </a:t>
            </a:r>
            <a:r>
              <a:rPr lang="ru-RU" sz="1600" i="1" dirty="0">
                <a:solidFill>
                  <a:schemeClr val="bg1"/>
                </a:solidFill>
              </a:rPr>
              <a:t>б) водоканалы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57202" y="1137276"/>
            <a:ext cx="364328" cy="640080"/>
          </a:xfrm>
          <a:prstGeom prst="rect">
            <a:avLst/>
          </a:prstGeom>
          <a:solidFill>
            <a:srgbClr val="333333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+mj-lt"/>
              </a:rPr>
              <a:t>?</a:t>
            </a: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72329" y="1148311"/>
            <a:ext cx="7817647" cy="640080"/>
          </a:xfrm>
          <a:prstGeom prst="rect">
            <a:avLst/>
          </a:prstGeom>
          <a:solidFill>
            <a:srgbClr val="333333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Что</a:t>
            </a:r>
            <a:r>
              <a:rPr lang="ru-RU" b="1" dirty="0" smtClean="0">
                <a:solidFill>
                  <a:srgbClr val="333333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может помешать </a:t>
            </a:r>
            <a:r>
              <a:rPr lang="ru-RU" b="1" dirty="0" smtClean="0">
                <a:solidFill>
                  <a:schemeClr val="tx2"/>
                </a:solidFill>
              </a:rPr>
              <a:t>успеху проекта?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9" name="Rectangle 3"/>
          <p:cNvSpPr/>
          <p:nvPr/>
        </p:nvSpPr>
        <p:spPr>
          <a:xfrm>
            <a:off x="457203" y="2554175"/>
            <a:ext cx="364327" cy="603504"/>
          </a:xfrm>
          <a:prstGeom prst="rect">
            <a:avLst/>
          </a:prstGeom>
          <a:solidFill>
            <a:srgbClr val="FFE600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04040"/>
                </a:solidFill>
                <a:latin typeface="+mj-lt"/>
              </a:rPr>
              <a:t>5</a:t>
            </a:r>
            <a:endParaRPr lang="en-US" b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40" name="Rectangle 3"/>
          <p:cNvSpPr/>
          <p:nvPr/>
        </p:nvSpPr>
        <p:spPr>
          <a:xfrm>
            <a:off x="457203" y="4157747"/>
            <a:ext cx="364327" cy="603504"/>
          </a:xfrm>
          <a:prstGeom prst="rect">
            <a:avLst/>
          </a:prstGeom>
          <a:solidFill>
            <a:srgbClr val="FFE600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404040"/>
                </a:solidFill>
                <a:latin typeface="+mj-lt"/>
              </a:rPr>
              <a:t>6</a:t>
            </a:r>
            <a:endParaRPr lang="en-US" b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1" y="3450731"/>
            <a:ext cx="8232775" cy="548640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8000" tIns="18000" rIns="18000" bIns="18000" anchor="ctr"/>
          <a:lstStyle/>
          <a:p>
            <a:pPr marL="182880">
              <a:lnSpc>
                <a:spcPct val="85000"/>
              </a:lnSpc>
              <a:buClr>
                <a:schemeClr val="accent2"/>
              </a:buClr>
              <a:buSzPct val="70000"/>
            </a:pPr>
            <a:r>
              <a:rPr lang="ru-RU" sz="1600" b="1" dirty="0" smtClean="0">
                <a:solidFill>
                  <a:schemeClr val="tx2"/>
                </a:solidFill>
              </a:rPr>
              <a:t>На риск спроса накладывается риск </a:t>
            </a:r>
            <a:r>
              <a:rPr lang="ru-RU" sz="1600" b="1" dirty="0">
                <a:solidFill>
                  <a:schemeClr val="tx2"/>
                </a:solidFill>
              </a:rPr>
              <a:t>собираемости</a:t>
            </a:r>
          </a:p>
        </p:txBody>
      </p:sp>
    </p:spTree>
    <p:extLst>
      <p:ext uri="{BB962C8B-B14F-4D97-AF65-F5344CB8AC3E}">
        <p14:creationId xmlns:p14="http://schemas.microsoft.com/office/powerpoint/2010/main" val="119894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3" y="1887443"/>
            <a:ext cx="8232775" cy="548640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8000" tIns="18000" rIns="18000" bIns="18000" anchor="ctr"/>
          <a:lstStyle/>
          <a:p>
            <a:pPr marL="18288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1600" b="1" dirty="0" smtClean="0">
                <a:solidFill>
                  <a:schemeClr val="tx2"/>
                </a:solidFill>
              </a:rPr>
              <a:t>Если </a:t>
            </a:r>
            <a:r>
              <a:rPr lang="ru-RU" sz="1600" b="1" dirty="0">
                <a:solidFill>
                  <a:schemeClr val="tx2"/>
                </a:solidFill>
              </a:rPr>
              <a:t>проект не окупается, </a:t>
            </a:r>
            <a:r>
              <a:rPr lang="ru-RU" sz="1600" b="1" dirty="0" smtClean="0">
                <a:solidFill>
                  <a:schemeClr val="tx2"/>
                </a:solidFill>
              </a:rPr>
              <a:t>продление </a:t>
            </a:r>
            <a:r>
              <a:rPr lang="ru-RU" sz="1600" b="1" dirty="0">
                <a:solidFill>
                  <a:schemeClr val="tx2"/>
                </a:solidFill>
              </a:rPr>
              <a:t>срока </a:t>
            </a:r>
            <a:r>
              <a:rPr lang="ru-RU" sz="1600" b="1" dirty="0" smtClean="0">
                <a:solidFill>
                  <a:schemeClr val="tx2"/>
                </a:solidFill>
              </a:rPr>
              <a:t>концессии не решает проблему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2" y="179828"/>
            <a:ext cx="8232775" cy="860400"/>
          </a:xfrm>
        </p:spPr>
        <p:txBody>
          <a:bodyPr anchor="ctr" anchorCtr="0"/>
          <a:lstStyle/>
          <a:p>
            <a:r>
              <a:rPr lang="ru-RU" sz="2600" dirty="0">
                <a:solidFill>
                  <a:srgbClr val="333333"/>
                </a:solidFill>
                <a:latin typeface="+mj-lt"/>
              </a:rPr>
              <a:t>Риск спроса </a:t>
            </a:r>
            <a:r>
              <a:rPr lang="ru-RU" sz="2600" dirty="0" smtClean="0">
                <a:solidFill>
                  <a:srgbClr val="333333"/>
                </a:solidFill>
                <a:latin typeface="+mj-lt"/>
              </a:rPr>
              <a:t>несет инвестор</a:t>
            </a:r>
            <a:endParaRPr lang="en-GB" sz="26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7202" y="1137276"/>
            <a:ext cx="364328" cy="640080"/>
          </a:xfrm>
          <a:prstGeom prst="rect">
            <a:avLst/>
          </a:prstGeom>
          <a:solidFill>
            <a:srgbClr val="333333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+mj-lt"/>
              </a:rPr>
              <a:t>?</a:t>
            </a: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72329" y="1148311"/>
            <a:ext cx="7817647" cy="640080"/>
          </a:xfrm>
          <a:prstGeom prst="rect">
            <a:avLst/>
          </a:prstGeom>
          <a:solidFill>
            <a:srgbClr val="333333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Что</a:t>
            </a:r>
            <a:r>
              <a:rPr lang="ru-RU" b="1" dirty="0" smtClean="0">
                <a:solidFill>
                  <a:srgbClr val="333333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может помешать </a:t>
            </a:r>
            <a:r>
              <a:rPr lang="ru-RU" b="1" dirty="0" smtClean="0">
                <a:solidFill>
                  <a:schemeClr val="tx2"/>
                </a:solidFill>
              </a:rPr>
              <a:t>успеху проекта?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9" name="Rectangle 3"/>
          <p:cNvSpPr/>
          <p:nvPr/>
        </p:nvSpPr>
        <p:spPr>
          <a:xfrm>
            <a:off x="457203" y="2554175"/>
            <a:ext cx="364327" cy="603504"/>
          </a:xfrm>
          <a:prstGeom prst="rect">
            <a:avLst/>
          </a:prstGeom>
          <a:solidFill>
            <a:srgbClr val="FFE600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404040"/>
                </a:solidFill>
                <a:latin typeface="+mj-lt"/>
              </a:rPr>
              <a:t>7</a:t>
            </a:r>
            <a:endParaRPr lang="en-US" b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2587224"/>
            <a:ext cx="7469188" cy="1886670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1600" b="1" dirty="0" smtClean="0">
                <a:solidFill>
                  <a:schemeClr val="bg1"/>
                </a:solidFill>
              </a:rPr>
              <a:t>Если инвестор привлекает банковский кредит </a:t>
            </a:r>
            <a:r>
              <a:rPr lang="ru-RU" sz="1600" b="1" dirty="0">
                <a:solidFill>
                  <a:schemeClr val="bg1"/>
                </a:solidFill>
              </a:rPr>
              <a:t>для финансирования инвестиционной </a:t>
            </a:r>
            <a:r>
              <a:rPr lang="ru-RU" sz="1600" b="1" dirty="0" smtClean="0">
                <a:solidFill>
                  <a:schemeClr val="bg1"/>
                </a:solidFill>
              </a:rPr>
              <a:t>фазы, параметры его обслуживания зафиксированы.</a:t>
            </a: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1600" b="1" dirty="0">
                <a:solidFill>
                  <a:schemeClr val="bg1"/>
                </a:solidFill>
              </a:rPr>
              <a:t>К</a:t>
            </a:r>
            <a:r>
              <a:rPr lang="ru-RU" sz="1600" b="1" dirty="0" smtClean="0">
                <a:solidFill>
                  <a:schemeClr val="bg1"/>
                </a:solidFill>
              </a:rPr>
              <a:t>редит не может </a:t>
            </a:r>
            <a:r>
              <a:rPr lang="ru-RU" sz="1600" b="1" dirty="0">
                <a:solidFill>
                  <a:schemeClr val="bg1"/>
                </a:solidFill>
              </a:rPr>
              <a:t>быть автоматически </a:t>
            </a:r>
            <a:r>
              <a:rPr lang="ru-RU" sz="1600" b="1" dirty="0" smtClean="0">
                <a:solidFill>
                  <a:schemeClr val="bg1"/>
                </a:solidFill>
              </a:rPr>
              <a:t>пролонгирован.</a:t>
            </a:r>
            <a:endParaRPr lang="ru-RU" sz="1600" b="1" dirty="0">
              <a:solidFill>
                <a:schemeClr val="bg1"/>
              </a:solidFill>
            </a:endParaRP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1600" b="1" dirty="0">
                <a:solidFill>
                  <a:schemeClr val="bg1"/>
                </a:solidFill>
              </a:rPr>
              <a:t>Если проект </a:t>
            </a:r>
            <a:r>
              <a:rPr lang="ru-RU" sz="1600" b="1" dirty="0" smtClean="0">
                <a:solidFill>
                  <a:schemeClr val="bg1"/>
                </a:solidFill>
              </a:rPr>
              <a:t>не </a:t>
            </a:r>
            <a:r>
              <a:rPr lang="ru-RU" sz="1600" b="1" dirty="0">
                <a:solidFill>
                  <a:schemeClr val="bg1"/>
                </a:solidFill>
              </a:rPr>
              <a:t>имеет значительного запаса прочности к падению спроса, то кредит привлечь будет </a:t>
            </a:r>
            <a:r>
              <a:rPr lang="ru-RU" sz="1600" b="1" dirty="0" smtClean="0">
                <a:solidFill>
                  <a:schemeClr val="bg1"/>
                </a:solidFill>
              </a:rPr>
              <a:t>невозможно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1600" i="1" dirty="0">
                <a:solidFill>
                  <a:schemeClr val="bg1"/>
                </a:solidFill>
              </a:rPr>
              <a:t>Пример: </a:t>
            </a:r>
            <a:r>
              <a:rPr lang="ru-RU" sz="1600" i="1" dirty="0" smtClean="0">
                <a:solidFill>
                  <a:schemeClr val="bg1"/>
                </a:solidFill>
              </a:rPr>
              <a:t>концессионные проекты</a:t>
            </a:r>
            <a:r>
              <a:rPr lang="ru-RU" sz="1600" i="1" dirty="0">
                <a:solidFill>
                  <a:schemeClr val="bg1"/>
                </a:solidFill>
              </a:rPr>
              <a:t>, предусматривающие продление на 5 лет </a:t>
            </a:r>
            <a:r>
              <a:rPr lang="ru-RU" sz="1600" i="1" dirty="0" smtClean="0">
                <a:solidFill>
                  <a:schemeClr val="bg1"/>
                </a:solidFill>
              </a:rPr>
              <a:t>в </a:t>
            </a:r>
            <a:r>
              <a:rPr lang="ru-RU" sz="1600" i="1" dirty="0">
                <a:solidFill>
                  <a:schemeClr val="bg1"/>
                </a:solidFill>
              </a:rPr>
              <a:t>соответствие со статьей 6 ФЗ №</a:t>
            </a:r>
            <a:r>
              <a:rPr lang="ru-RU" sz="1600" i="1" dirty="0" smtClean="0">
                <a:solidFill>
                  <a:schemeClr val="bg1"/>
                </a:solidFill>
              </a:rPr>
              <a:t>115 «О концессионных соглашениях»</a:t>
            </a:r>
            <a:endParaRPr lang="ru-RU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3" y="1887443"/>
            <a:ext cx="8232775" cy="548640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8000" tIns="18000" rIns="18000" bIns="18000" anchor="ctr"/>
          <a:lstStyle/>
          <a:p>
            <a:pPr marL="18288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1600" b="1" dirty="0" smtClean="0">
                <a:solidFill>
                  <a:schemeClr val="tx2"/>
                </a:solidFill>
              </a:rPr>
              <a:t>Неоптимальная структура платежей </a:t>
            </a:r>
            <a:r>
              <a:rPr lang="ru-RU" sz="1600" b="1" dirty="0">
                <a:solidFill>
                  <a:schemeClr val="tx2"/>
                </a:solidFill>
              </a:rPr>
              <a:t>публичного </a:t>
            </a:r>
            <a:r>
              <a:rPr lang="ru-RU" sz="1600" b="1" dirty="0" smtClean="0">
                <a:solidFill>
                  <a:schemeClr val="tx2"/>
                </a:solidFill>
              </a:rPr>
              <a:t>партнера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2" y="179828"/>
            <a:ext cx="8232775" cy="860400"/>
          </a:xfrm>
        </p:spPr>
        <p:txBody>
          <a:bodyPr anchor="ctr" anchorCtr="0"/>
          <a:lstStyle/>
          <a:p>
            <a:r>
              <a:rPr lang="ru-RU" sz="2600" dirty="0">
                <a:solidFill>
                  <a:srgbClr val="333333"/>
                </a:solidFill>
                <a:latin typeface="+mj-lt"/>
              </a:rPr>
              <a:t>Риск спроса </a:t>
            </a:r>
            <a:r>
              <a:rPr lang="ru-RU" sz="2600" dirty="0" smtClean="0">
                <a:solidFill>
                  <a:srgbClr val="333333"/>
                </a:solidFill>
                <a:latin typeface="+mj-lt"/>
              </a:rPr>
              <a:t>несет государство</a:t>
            </a:r>
            <a:endParaRPr lang="en-GB" sz="26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8913" y="2554175"/>
            <a:ext cx="7471064" cy="741742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1600" b="1" dirty="0">
                <a:solidFill>
                  <a:schemeClr val="bg1"/>
                </a:solidFill>
              </a:rPr>
              <a:t>В расчет конкурсных критериев заложена нерыночная стоимость привлечения частного финансирования</a:t>
            </a: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1600" i="1" dirty="0">
                <a:solidFill>
                  <a:schemeClr val="bg1"/>
                </a:solidFill>
              </a:rPr>
              <a:t>Пример: используется стоимость привлечения средств бюджетом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57202" y="1137276"/>
            <a:ext cx="364328" cy="640080"/>
          </a:xfrm>
          <a:prstGeom prst="rect">
            <a:avLst/>
          </a:prstGeom>
          <a:solidFill>
            <a:srgbClr val="333333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+mj-lt"/>
              </a:rPr>
              <a:t>?</a:t>
            </a: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72329" y="1148311"/>
            <a:ext cx="7817647" cy="640080"/>
          </a:xfrm>
          <a:prstGeom prst="rect">
            <a:avLst/>
          </a:prstGeom>
          <a:solidFill>
            <a:srgbClr val="333333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Что</a:t>
            </a:r>
            <a:r>
              <a:rPr lang="ru-RU" b="1" dirty="0" smtClean="0">
                <a:solidFill>
                  <a:srgbClr val="333333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может помешать </a:t>
            </a:r>
            <a:r>
              <a:rPr lang="ru-RU" b="1" dirty="0" smtClean="0">
                <a:solidFill>
                  <a:schemeClr val="tx2"/>
                </a:solidFill>
              </a:rPr>
              <a:t>успеху проекта?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9" name="Rectangle 3"/>
          <p:cNvSpPr/>
          <p:nvPr/>
        </p:nvSpPr>
        <p:spPr>
          <a:xfrm>
            <a:off x="457203" y="2554175"/>
            <a:ext cx="364327" cy="603504"/>
          </a:xfrm>
          <a:prstGeom prst="rect">
            <a:avLst/>
          </a:prstGeom>
          <a:solidFill>
            <a:srgbClr val="FFE600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404040"/>
                </a:solidFill>
                <a:latin typeface="+mj-lt"/>
              </a:rPr>
              <a:t>1</a:t>
            </a:r>
            <a:endParaRPr lang="en-US" b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40" name="Rectangle 3"/>
          <p:cNvSpPr/>
          <p:nvPr/>
        </p:nvSpPr>
        <p:spPr>
          <a:xfrm>
            <a:off x="457203" y="3606202"/>
            <a:ext cx="364327" cy="603504"/>
          </a:xfrm>
          <a:prstGeom prst="rect">
            <a:avLst/>
          </a:prstGeom>
          <a:solidFill>
            <a:srgbClr val="FFE600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404040"/>
                </a:solidFill>
                <a:latin typeface="+mj-lt"/>
              </a:rPr>
              <a:t>2</a:t>
            </a:r>
            <a:endParaRPr lang="en-US" b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8913" y="3606202"/>
            <a:ext cx="7348570" cy="1600438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1600" b="1" dirty="0">
                <a:solidFill>
                  <a:schemeClr val="bg1"/>
                </a:solidFill>
              </a:rPr>
              <a:t>В конкурсной документации и соглашении закреплены жесткие условия привлечения финансирования:</a:t>
            </a: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1600" i="1" dirty="0">
                <a:solidFill>
                  <a:schemeClr val="bg1"/>
                </a:solidFill>
              </a:rPr>
              <a:t>Пример</a:t>
            </a:r>
            <a:r>
              <a:rPr lang="ru-RU" sz="1600" i="1" dirty="0" smtClean="0">
                <a:solidFill>
                  <a:schemeClr val="bg1"/>
                </a:solidFill>
              </a:rPr>
              <a:t>:</a:t>
            </a:r>
            <a:endParaRPr lang="en-US" sz="1600" i="1" dirty="0" smtClean="0">
              <a:solidFill>
                <a:schemeClr val="bg1"/>
              </a:solidFill>
            </a:endParaRP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1600" i="1" dirty="0" smtClean="0">
                <a:solidFill>
                  <a:schemeClr val="bg1"/>
                </a:solidFill>
              </a:rPr>
              <a:t>а</a:t>
            </a:r>
            <a:r>
              <a:rPr lang="ru-RU" sz="1600" i="1" dirty="0">
                <a:solidFill>
                  <a:schemeClr val="bg1"/>
                </a:solidFill>
              </a:rPr>
              <a:t>) механизм формирования ставки процента по кредиту</a:t>
            </a:r>
            <a:r>
              <a:rPr lang="en-ZW" sz="1600" i="1" dirty="0">
                <a:solidFill>
                  <a:schemeClr val="bg1"/>
                </a:solidFill>
              </a:rPr>
              <a:t>,</a:t>
            </a:r>
            <a:r>
              <a:rPr lang="ru-RU" sz="1600" i="1" dirty="0">
                <a:solidFill>
                  <a:schemeClr val="bg1"/>
                </a:solidFill>
              </a:rPr>
              <a:t> </a:t>
            </a:r>
            <a:endParaRPr lang="en-US" sz="1600" i="1" dirty="0" smtClean="0">
              <a:solidFill>
                <a:schemeClr val="bg1"/>
              </a:solidFill>
            </a:endParaRP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1600" i="1" dirty="0" smtClean="0">
                <a:solidFill>
                  <a:schemeClr val="bg1"/>
                </a:solidFill>
              </a:rPr>
              <a:t>б</a:t>
            </a:r>
            <a:r>
              <a:rPr lang="ru-RU" sz="1600" i="1" dirty="0">
                <a:solidFill>
                  <a:schemeClr val="bg1"/>
                </a:solidFill>
              </a:rPr>
              <a:t>) стоимость привлечения заемных средств ограничена сверху</a:t>
            </a:r>
            <a:r>
              <a:rPr lang="en-ZW" sz="1600" i="1" dirty="0">
                <a:solidFill>
                  <a:schemeClr val="bg1"/>
                </a:solidFill>
              </a:rPr>
              <a:t>, </a:t>
            </a:r>
            <a:endParaRPr lang="en-ZW" sz="1600" i="1" dirty="0" smtClean="0">
              <a:solidFill>
                <a:schemeClr val="bg1"/>
              </a:solidFill>
            </a:endParaRP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1600" i="1" dirty="0" smtClean="0">
                <a:solidFill>
                  <a:schemeClr val="bg1"/>
                </a:solidFill>
              </a:rPr>
              <a:t>в</a:t>
            </a:r>
            <a:r>
              <a:rPr lang="ru-RU" sz="1600" i="1" dirty="0">
                <a:solidFill>
                  <a:schemeClr val="bg1"/>
                </a:solidFill>
              </a:rPr>
              <a:t>) не учтены комиссии и иные финансовые расходы</a:t>
            </a:r>
            <a:r>
              <a:rPr lang="en-ZW" sz="1600" i="1" dirty="0">
                <a:solidFill>
                  <a:schemeClr val="bg1"/>
                </a:solidFill>
              </a:rPr>
              <a:t> </a:t>
            </a:r>
            <a:endParaRPr lang="ru-RU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EY regular presentation 2015 v1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sz="1200" dirty="0">
            <a:solidFill>
              <a:schemeClr val="tx1"/>
            </a:solidFill>
            <a:latin typeface="EYInterstate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0.xml><?xml version="1.0" encoding="utf-8"?>
<a:theme xmlns:a="http://schemas.openxmlformats.org/drawingml/2006/main" name="7_EY regular presentation 2015 v1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sz="1200" dirty="0">
            <a:solidFill>
              <a:schemeClr val="tx1"/>
            </a:solidFill>
            <a:latin typeface="EYInterstate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1.xml><?xml version="1.0" encoding="utf-8"?>
<a:theme xmlns:a="http://schemas.openxmlformats.org/drawingml/2006/main" name="8_EY regular presentation 2015 v1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sz="1200" dirty="0">
            <a:solidFill>
              <a:schemeClr val="tx1"/>
            </a:solidFill>
            <a:latin typeface="EYInterstate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2.xml><?xml version="1.0" encoding="utf-8"?>
<a:theme xmlns:a="http://schemas.openxmlformats.org/drawingml/2006/main" name="12_EY regular presentation 2015 v1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sz="1200" dirty="0">
            <a:solidFill>
              <a:schemeClr val="tx1"/>
            </a:solidFill>
            <a:latin typeface="EYInterstate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3.xml><?xml version="1.0" encoding="utf-8"?>
<a:theme xmlns:a="http://schemas.openxmlformats.org/drawingml/2006/main" name="13_EY regular presentation 2015 v1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sz="1200" dirty="0">
            <a:solidFill>
              <a:schemeClr val="tx1"/>
            </a:solidFill>
            <a:latin typeface="EYInterstate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4.xml><?xml version="1.0" encoding="utf-8"?>
<a:theme xmlns:a="http://schemas.openxmlformats.org/drawingml/2006/main" name="14_EY regular presentation 2015 v1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sz="1200" dirty="0">
            <a:solidFill>
              <a:schemeClr val="tx1"/>
            </a:solidFill>
            <a:latin typeface="EYInterstate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5.xml><?xml version="1.0" encoding="utf-8"?>
<a:theme xmlns:a="http://schemas.openxmlformats.org/drawingml/2006/main" name="15_EY regular presentation 2015 v1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sz="1200" dirty="0">
            <a:solidFill>
              <a:schemeClr val="tx1"/>
            </a:solidFill>
            <a:latin typeface="EYInterstate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6.xml><?xml version="1.0" encoding="utf-8"?>
<a:theme xmlns:a="http://schemas.openxmlformats.org/drawingml/2006/main" name="16_EY regular presentation 2015 v1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sz="1200" dirty="0">
            <a:solidFill>
              <a:schemeClr val="tx1"/>
            </a:solidFill>
            <a:latin typeface="EYInterstate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EY regular presentation 2015 v1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sz="1200" dirty="0">
            <a:solidFill>
              <a:schemeClr val="tx1"/>
            </a:solidFill>
            <a:latin typeface="EYInterstate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3.xml><?xml version="1.0" encoding="utf-8"?>
<a:theme xmlns:a="http://schemas.openxmlformats.org/drawingml/2006/main" name="10_EY regular presentation 2015 v1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sz="1200" dirty="0">
            <a:solidFill>
              <a:schemeClr val="tx1"/>
            </a:solidFill>
            <a:latin typeface="EYInterstate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4.xml><?xml version="1.0" encoding="utf-8"?>
<a:theme xmlns:a="http://schemas.openxmlformats.org/drawingml/2006/main" name="2_EY regular presentation 2015 v1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sz="1200" dirty="0">
            <a:solidFill>
              <a:schemeClr val="tx1"/>
            </a:solidFill>
            <a:latin typeface="EYInterstate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5.xml><?xml version="1.0" encoding="utf-8"?>
<a:theme xmlns:a="http://schemas.openxmlformats.org/drawingml/2006/main" name="11_EY regular presentation 2015 v1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sz="1200" dirty="0">
            <a:solidFill>
              <a:schemeClr val="tx1"/>
            </a:solidFill>
            <a:latin typeface="EYInterstate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6.xml><?xml version="1.0" encoding="utf-8"?>
<a:theme xmlns:a="http://schemas.openxmlformats.org/drawingml/2006/main" name="3_EY regular presentation 2015 v1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sz="1200" dirty="0">
            <a:solidFill>
              <a:schemeClr val="tx1"/>
            </a:solidFill>
            <a:latin typeface="EYInterstate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7.xml><?xml version="1.0" encoding="utf-8"?>
<a:theme xmlns:a="http://schemas.openxmlformats.org/drawingml/2006/main" name="4_EY regular presentation 2015 v1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sz="1200" dirty="0">
            <a:solidFill>
              <a:schemeClr val="tx1"/>
            </a:solidFill>
            <a:latin typeface="EYInterstate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8.xml><?xml version="1.0" encoding="utf-8"?>
<a:theme xmlns:a="http://schemas.openxmlformats.org/drawingml/2006/main" name="5_EY regular presentation 2015 v1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sz="1200" dirty="0">
            <a:solidFill>
              <a:schemeClr val="tx1"/>
            </a:solidFill>
            <a:latin typeface="EYInterstate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9.xml><?xml version="1.0" encoding="utf-8"?>
<a:theme xmlns:a="http://schemas.openxmlformats.org/drawingml/2006/main" name="6_EY regular presentation 2015 v1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sz="1200" dirty="0">
            <a:solidFill>
              <a:schemeClr val="tx1"/>
            </a:solidFill>
            <a:latin typeface="EYInterstate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44661A1C69E8489EC047F3B5960279" ma:contentTypeVersion="0" ma:contentTypeDescription="Create a new document." ma:contentTypeScope="" ma:versionID="b888839f2d83221cab66e31a9cb49cb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8e4e78af76712c1a46bc53ec47e086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DB36E6-1096-4DF6-848C-F1F353FF64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7DA042-54AD-4D1A-8E35-FD415E38D1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8A3CA52-E4A7-495D-B5CF-FDEB929CE856}">
  <ds:schemaRefs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20613</TotalTime>
  <Words>1512</Words>
  <Application>Microsoft Office PowerPoint</Application>
  <PresentationFormat>Экран (4:3)</PresentationFormat>
  <Paragraphs>234</Paragraphs>
  <Slides>17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16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4" baseType="lpstr">
      <vt:lpstr>1_EY regular presentation 2015 v1</vt:lpstr>
      <vt:lpstr>9_EY regular presentation 2015 v1</vt:lpstr>
      <vt:lpstr>10_EY regular presentation 2015 v1</vt:lpstr>
      <vt:lpstr>2_EY regular presentation 2015 v1</vt:lpstr>
      <vt:lpstr>11_EY regular presentation 2015 v1</vt:lpstr>
      <vt:lpstr>3_EY regular presentation 2015 v1</vt:lpstr>
      <vt:lpstr>4_EY regular presentation 2015 v1</vt:lpstr>
      <vt:lpstr>5_EY regular presentation 2015 v1</vt:lpstr>
      <vt:lpstr>6_EY regular presentation 2015 v1</vt:lpstr>
      <vt:lpstr>7_EY regular presentation 2015 v1</vt:lpstr>
      <vt:lpstr>8_EY regular presentation 2015 v1</vt:lpstr>
      <vt:lpstr>12_EY regular presentation 2015 v1</vt:lpstr>
      <vt:lpstr>13_EY regular presentation 2015 v1</vt:lpstr>
      <vt:lpstr>14_EY regular presentation 2015 v1</vt:lpstr>
      <vt:lpstr>15_EY regular presentation 2015 v1</vt:lpstr>
      <vt:lpstr>16_EY regular presentation 2015 v1</vt:lpstr>
      <vt:lpstr>think-cell Slide</vt:lpstr>
      <vt:lpstr>Механизм платежей в проектах ГЧП: анализ российской практики и работа над ошибками</vt:lpstr>
      <vt:lpstr>О компании EY</vt:lpstr>
      <vt:lpstr>Механизм платежей </vt:lpstr>
      <vt:lpstr>Идеальный механизм платежей</vt:lpstr>
      <vt:lpstr>Кто несет риск спроса?</vt:lpstr>
      <vt:lpstr>Риск спроса несет инвестор</vt:lpstr>
      <vt:lpstr>Риск спроса несет инвестор</vt:lpstr>
      <vt:lpstr>Риск спроса несет инвестор</vt:lpstr>
      <vt:lpstr>Риск спроса несет государство</vt:lpstr>
      <vt:lpstr>Предпосылки по стоимости финансирования</vt:lpstr>
      <vt:lpstr>Предпосылки по условиям финансирования</vt:lpstr>
      <vt:lpstr>Риск спроса несет государство</vt:lpstr>
      <vt:lpstr>Бюджетирование платы концедента</vt:lpstr>
      <vt:lpstr>Финансирование инвестиционной фазы </vt:lpstr>
      <vt:lpstr>Финансирование инвестиционной фазы </vt:lpstr>
      <vt:lpstr>Финансирование инвестиционной фазы </vt:lpstr>
      <vt:lpstr>Контакты</vt:lpstr>
    </vt:vector>
  </TitlesOfParts>
  <Company>Ernst &amp; Young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 regular presentation</dc:title>
  <dc:creator>Brand Marketing and Communications;Evgeny I Tarasenko</dc:creator>
  <cp:keywords>global; PowerPoint; Templates; ribbon; Branding Zone; branding; brand; office</cp:keywords>
  <cp:lastModifiedBy>User</cp:lastModifiedBy>
  <cp:revision>880</cp:revision>
  <cp:lastPrinted>2017-02-10T16:18:58Z</cp:lastPrinted>
  <dcterms:created xsi:type="dcterms:W3CDTF">2015-04-14T23:52:46Z</dcterms:created>
  <dcterms:modified xsi:type="dcterms:W3CDTF">2017-03-29T08:18:25Z</dcterms:modified>
  <cp:contentStatus>Approved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ppReportVersion">
    <vt:lpwstr>Version 1.0</vt:lpwstr>
  </property>
  <property fmtid="{D5CDD505-2E9C-101B-9397-08002B2CF9AE}" pid="3" name="WppReportDraft">
    <vt:lpwstr>(Draft)</vt:lpwstr>
  </property>
  <property fmtid="{D5CDD505-2E9C-101B-9397-08002B2CF9AE}" pid="4" name="ContentTypeId">
    <vt:lpwstr>0x0101003A44661A1C69E8489EC047F3B5960279</vt:lpwstr>
  </property>
  <property fmtid="{D5CDD505-2E9C-101B-9397-08002B2CF9AE}" pid="5" name="IsMyDocuments">
    <vt:bool>true</vt:bool>
  </property>
  <property fmtid="{D5CDD505-2E9C-101B-9397-08002B2CF9AE}" pid="6" name="WppReportDate">
    <vt:lpwstr>21 February 2017</vt:lpwstr>
  </property>
  <property fmtid="{D5CDD505-2E9C-101B-9397-08002B2CF9AE}" pid="7" name="WppReportCurrencySymbol">
    <vt:lpwstr>$</vt:lpwstr>
  </property>
  <property fmtid="{D5CDD505-2E9C-101B-9397-08002B2CF9AE}" pid="8" name="WppReportDashboardTitleText">
    <vt:lpwstr>Dashboard</vt:lpwstr>
  </property>
  <property fmtid="{D5CDD505-2E9C-101B-9397-08002B2CF9AE}" pid="9" name="WppReportShortPageNumberFormat">
    <vt:lpwstr>Page &lt;#&gt;</vt:lpwstr>
  </property>
  <property fmtid="{D5CDD505-2E9C-101B-9397-08002B2CF9AE}" pid="10" name="WppReportLongPageNumberFormat">
    <vt:lpwstr>Page &lt;#&gt; of &lt;PageCount&gt;</vt:lpwstr>
  </property>
  <property fmtid="{D5CDD505-2E9C-101B-9397-08002B2CF9AE}" pid="11" name="WppReportTocTitleText">
    <vt:lpwstr>Table of contents</vt:lpwstr>
  </property>
  <property fmtid="{D5CDD505-2E9C-101B-9397-08002B2CF9AE}" pid="12" name="WppReportIsTocUpdateRecommended">
    <vt:bool>true</vt:bool>
  </property>
  <property fmtid="{D5CDD505-2E9C-101B-9397-08002B2CF9AE}" pid="13" name="WppReportPropertiesLastWrittenToDocument">
    <vt:filetime>2017-02-13T09:50:37Z</vt:filetime>
  </property>
  <property fmtid="{D5CDD505-2E9C-101B-9397-08002B2CF9AE}" pid="14" name="WppReportCurrencyText">
    <vt:lpwstr>$0.00</vt:lpwstr>
  </property>
</Properties>
</file>